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2"/>
  </p:sldMasterIdLst>
  <p:notesMasterIdLst>
    <p:notesMasterId r:id="rId17"/>
  </p:notesMasterIdLst>
  <p:sldIdLst>
    <p:sldId id="271" r:id="rId3"/>
    <p:sldId id="466" r:id="rId4"/>
    <p:sldId id="467" r:id="rId5"/>
    <p:sldId id="477" r:id="rId6"/>
    <p:sldId id="468" r:id="rId7"/>
    <p:sldId id="469" r:id="rId8"/>
    <p:sldId id="470" r:id="rId9"/>
    <p:sldId id="471" r:id="rId10"/>
    <p:sldId id="472" r:id="rId11"/>
    <p:sldId id="473" r:id="rId12"/>
    <p:sldId id="474" r:id="rId13"/>
    <p:sldId id="479" r:id="rId14"/>
    <p:sldId id="475" r:id="rId15"/>
    <p:sldId id="478" r:id="rId16"/>
  </p:sldIdLst>
  <p:sldSz cx="9144000" cy="5143500" type="screen16x9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992C0E3-164D-4CB4-AF5E-C6E3B42F30E0}">
          <p14:sldIdLst>
            <p14:sldId id="271"/>
            <p14:sldId id="466"/>
            <p14:sldId id="467"/>
            <p14:sldId id="477"/>
            <p14:sldId id="468"/>
            <p14:sldId id="469"/>
            <p14:sldId id="470"/>
            <p14:sldId id="471"/>
            <p14:sldId id="472"/>
            <p14:sldId id="473"/>
            <p14:sldId id="474"/>
            <p14:sldId id="479"/>
            <p14:sldId id="475"/>
            <p14:sldId id="4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E8D5D-50D5-40C4-8522-3A63DE4E712B}" v="867" dt="2023-12-04T17:29:23.855"/>
  </p1510:revLst>
</p1510:revInfo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סגנון ביניים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סגנון ביניים 1 - הדגשה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1" autoAdjust="0"/>
    <p:restoredTop sz="78046" autoAdjust="0"/>
  </p:normalViewPr>
  <p:slideViewPr>
    <p:cSldViewPr>
      <p:cViewPr varScale="1">
        <p:scale>
          <a:sx n="85" d="100"/>
          <a:sy n="85" d="100"/>
        </p:scale>
        <p:origin x="1320" y="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424BA-25BA-4B4D-BFE5-159724B1E5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C1B4A8-8634-443A-8739-8700F3F2F859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Concepts</a:t>
          </a:r>
        </a:p>
      </dgm:t>
    </dgm:pt>
    <dgm:pt modelId="{00A35E23-970F-4405-B19C-FB70578C2024}" type="parTrans" cxnId="{182800F3-9D04-46D9-B60C-980DDE4083D4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EDA1D8-C2DA-47F7-9493-63DE98709320}" type="sibTrans" cxnId="{182800F3-9D04-46D9-B60C-980DDE4083D4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9C0245-3420-4842-BD6E-654046BCC675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Representations</a:t>
          </a:r>
        </a:p>
      </dgm:t>
    </dgm:pt>
    <dgm:pt modelId="{B7E00AF8-DCF7-4804-A276-BB04E7A9919A}" type="parTrans" cxnId="{A0CFD4A4-D65A-45D7-9ADE-3063423905EF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AA2FB2-52BA-4734-A2B2-439E0BEF5CF6}" type="sibTrans" cxnId="{A0CFD4A4-D65A-45D7-9ADE-3063423905EF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D9A863-E05B-4180-9727-31F4DEACB344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Modelling</a:t>
          </a:r>
          <a:b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Demo</a:t>
          </a:r>
        </a:p>
      </dgm:t>
    </dgm:pt>
    <dgm:pt modelId="{2E1927ED-F8B6-4B68-945D-7DB1F4A5D482}" type="parTrans" cxnId="{6695E145-ACA5-46C6-9E3E-2A5DD3F5E08D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BDD90C-45E7-4E47-A1BF-4D85F1A73172}" type="sibTrans" cxnId="{6695E145-ACA5-46C6-9E3E-2A5DD3F5E08D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293DFA-8EB8-4ABB-8F58-719621532772}" type="pres">
      <dgm:prSet presAssocID="{1BC424BA-25BA-4B4D-BFE5-159724B1E5F2}" presName="Name0" presStyleCnt="0">
        <dgm:presLayoutVars>
          <dgm:dir/>
          <dgm:animLvl val="lvl"/>
          <dgm:resizeHandles val="exact"/>
        </dgm:presLayoutVars>
      </dgm:prSet>
      <dgm:spPr/>
    </dgm:pt>
    <dgm:pt modelId="{0BA38CAD-5D7F-409C-AFDE-B3C3C569DD42}" type="pres">
      <dgm:prSet presAssocID="{91C1B4A8-8634-443A-8739-8700F3F2F8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30541B-D85E-4325-8CBB-648A597FF202}" type="pres">
      <dgm:prSet presAssocID="{88EDA1D8-C2DA-47F7-9493-63DE98709320}" presName="parTxOnlySpace" presStyleCnt="0"/>
      <dgm:spPr/>
    </dgm:pt>
    <dgm:pt modelId="{9A98B9CC-DD2F-44B5-9146-C57232A67C47}" type="pres">
      <dgm:prSet presAssocID="{769C0245-3420-4842-BD6E-654046BCC6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A83549-05C5-45DA-990D-CF45C946F9D3}" type="pres">
      <dgm:prSet presAssocID="{46AA2FB2-52BA-4734-A2B2-439E0BEF5CF6}" presName="parTxOnlySpace" presStyleCnt="0"/>
      <dgm:spPr/>
    </dgm:pt>
    <dgm:pt modelId="{FEF31A29-4FA8-4173-AC68-C9ECF269A3FE}" type="pres">
      <dgm:prSet presAssocID="{A1D9A863-E05B-4180-9727-31F4DEACB3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09091A-FE95-494D-B119-52787AA65927}" type="presOf" srcId="{1BC424BA-25BA-4B4D-BFE5-159724B1E5F2}" destId="{31293DFA-8EB8-4ABB-8F58-719621532772}" srcOrd="0" destOrd="0" presId="urn:microsoft.com/office/officeart/2005/8/layout/chevron1"/>
    <dgm:cxn modelId="{6695E145-ACA5-46C6-9E3E-2A5DD3F5E08D}" srcId="{1BC424BA-25BA-4B4D-BFE5-159724B1E5F2}" destId="{A1D9A863-E05B-4180-9727-31F4DEACB344}" srcOrd="2" destOrd="0" parTransId="{2E1927ED-F8B6-4B68-945D-7DB1F4A5D482}" sibTransId="{04BDD90C-45E7-4E47-A1BF-4D85F1A73172}"/>
    <dgm:cxn modelId="{182AB993-DBFA-42AB-BAB3-5DFD3E73AE91}" type="presOf" srcId="{91C1B4A8-8634-443A-8739-8700F3F2F859}" destId="{0BA38CAD-5D7F-409C-AFDE-B3C3C569DD42}" srcOrd="0" destOrd="0" presId="urn:microsoft.com/office/officeart/2005/8/layout/chevron1"/>
    <dgm:cxn modelId="{A0CFD4A4-D65A-45D7-9ADE-3063423905EF}" srcId="{1BC424BA-25BA-4B4D-BFE5-159724B1E5F2}" destId="{769C0245-3420-4842-BD6E-654046BCC675}" srcOrd="1" destOrd="0" parTransId="{B7E00AF8-DCF7-4804-A276-BB04E7A9919A}" sibTransId="{46AA2FB2-52BA-4734-A2B2-439E0BEF5CF6}"/>
    <dgm:cxn modelId="{15B97EAF-2D00-4575-B9C1-A3BCFEFCD594}" type="presOf" srcId="{769C0245-3420-4842-BD6E-654046BCC675}" destId="{9A98B9CC-DD2F-44B5-9146-C57232A67C47}" srcOrd="0" destOrd="0" presId="urn:microsoft.com/office/officeart/2005/8/layout/chevron1"/>
    <dgm:cxn modelId="{B5695BD6-FDD7-49D2-A4A2-331C488A8FBF}" type="presOf" srcId="{A1D9A863-E05B-4180-9727-31F4DEACB344}" destId="{FEF31A29-4FA8-4173-AC68-C9ECF269A3FE}" srcOrd="0" destOrd="0" presId="urn:microsoft.com/office/officeart/2005/8/layout/chevron1"/>
    <dgm:cxn modelId="{182800F3-9D04-46D9-B60C-980DDE4083D4}" srcId="{1BC424BA-25BA-4B4D-BFE5-159724B1E5F2}" destId="{91C1B4A8-8634-443A-8739-8700F3F2F859}" srcOrd="0" destOrd="0" parTransId="{00A35E23-970F-4405-B19C-FB70578C2024}" sibTransId="{88EDA1D8-C2DA-47F7-9493-63DE98709320}"/>
    <dgm:cxn modelId="{88E4D030-BD65-43CE-A366-14FA72B37AD3}" type="presParOf" srcId="{31293DFA-8EB8-4ABB-8F58-719621532772}" destId="{0BA38CAD-5D7F-409C-AFDE-B3C3C569DD42}" srcOrd="0" destOrd="0" presId="urn:microsoft.com/office/officeart/2005/8/layout/chevron1"/>
    <dgm:cxn modelId="{EDFEF192-3554-4681-B526-143F48148E9D}" type="presParOf" srcId="{31293DFA-8EB8-4ABB-8F58-719621532772}" destId="{3530541B-D85E-4325-8CBB-648A597FF202}" srcOrd="1" destOrd="0" presId="urn:microsoft.com/office/officeart/2005/8/layout/chevron1"/>
    <dgm:cxn modelId="{9F8DBB4D-FB14-4D84-9E1C-47C319F09E13}" type="presParOf" srcId="{31293DFA-8EB8-4ABB-8F58-719621532772}" destId="{9A98B9CC-DD2F-44B5-9146-C57232A67C47}" srcOrd="2" destOrd="0" presId="urn:microsoft.com/office/officeart/2005/8/layout/chevron1"/>
    <dgm:cxn modelId="{5100C175-6A21-439E-BFDB-C594E58CBEB7}" type="presParOf" srcId="{31293DFA-8EB8-4ABB-8F58-719621532772}" destId="{0FA83549-05C5-45DA-990D-CF45C946F9D3}" srcOrd="3" destOrd="0" presId="urn:microsoft.com/office/officeart/2005/8/layout/chevron1"/>
    <dgm:cxn modelId="{4586EEE1-6B42-4269-8FAE-D38B9A8E329B}" type="presParOf" srcId="{31293DFA-8EB8-4ABB-8F58-719621532772}" destId="{FEF31A29-4FA8-4173-AC68-C9ECF269A3FE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424BA-25BA-4B4D-BFE5-159724B1E5F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1C1B4A8-8634-443A-8739-8700F3F2F859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Concepts</a:t>
          </a:r>
        </a:p>
      </dgm:t>
    </dgm:pt>
    <dgm:pt modelId="{00A35E23-970F-4405-B19C-FB70578C2024}" type="parTrans" cxnId="{182800F3-9D04-46D9-B60C-980DDE4083D4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8EDA1D8-C2DA-47F7-9493-63DE98709320}" type="sibTrans" cxnId="{182800F3-9D04-46D9-B60C-980DDE4083D4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9C0245-3420-4842-BD6E-654046BCC675}">
      <dgm:prSet phldrT="[Text]" custT="1"/>
      <dgm:spPr>
        <a:noFill/>
        <a:ln>
          <a:solidFill>
            <a:schemeClr val="tx2"/>
          </a:solidFill>
        </a:ln>
      </dgm:spPr>
      <dgm:t>
        <a:bodyPr/>
        <a:lstStyle/>
        <a:p>
          <a:r>
            <a:rPr lang="en-GB" sz="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Representations</a:t>
          </a:r>
        </a:p>
      </dgm:t>
    </dgm:pt>
    <dgm:pt modelId="{B7E00AF8-DCF7-4804-A276-BB04E7A9919A}" type="parTrans" cxnId="{A0CFD4A4-D65A-45D7-9ADE-3063423905EF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46AA2FB2-52BA-4734-A2B2-439E0BEF5CF6}" type="sibTrans" cxnId="{A0CFD4A4-D65A-45D7-9ADE-3063423905EF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A1D9A863-E05B-4180-9727-31F4DEACB344}">
      <dgm:prSet phldrT="[Text]" custT="1"/>
      <dgm:spPr>
        <a:solidFill>
          <a:schemeClr val="tx2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GB" sz="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Modelling</a:t>
          </a:r>
          <a:br>
            <a:rPr lang="en-GB" sz="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en-GB" sz="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Demo</a:t>
          </a:r>
        </a:p>
      </dgm:t>
    </dgm:pt>
    <dgm:pt modelId="{2E1927ED-F8B6-4B68-945D-7DB1F4A5D482}" type="parTrans" cxnId="{6695E145-ACA5-46C6-9E3E-2A5DD3F5E08D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04BDD90C-45E7-4E47-A1BF-4D85F1A73172}" type="sibTrans" cxnId="{6695E145-ACA5-46C6-9E3E-2A5DD3F5E08D}">
      <dgm:prSet/>
      <dgm:spPr/>
      <dgm:t>
        <a:bodyPr/>
        <a:lstStyle/>
        <a:p>
          <a:endParaRPr lang="en-GB" sz="2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1293DFA-8EB8-4ABB-8F58-719621532772}" type="pres">
      <dgm:prSet presAssocID="{1BC424BA-25BA-4B4D-BFE5-159724B1E5F2}" presName="Name0" presStyleCnt="0">
        <dgm:presLayoutVars>
          <dgm:dir/>
          <dgm:animLvl val="lvl"/>
          <dgm:resizeHandles val="exact"/>
        </dgm:presLayoutVars>
      </dgm:prSet>
      <dgm:spPr/>
    </dgm:pt>
    <dgm:pt modelId="{0BA38CAD-5D7F-409C-AFDE-B3C3C569DD42}" type="pres">
      <dgm:prSet presAssocID="{91C1B4A8-8634-443A-8739-8700F3F2F85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530541B-D85E-4325-8CBB-648A597FF202}" type="pres">
      <dgm:prSet presAssocID="{88EDA1D8-C2DA-47F7-9493-63DE98709320}" presName="parTxOnlySpace" presStyleCnt="0"/>
      <dgm:spPr/>
    </dgm:pt>
    <dgm:pt modelId="{9A98B9CC-DD2F-44B5-9146-C57232A67C47}" type="pres">
      <dgm:prSet presAssocID="{769C0245-3420-4842-BD6E-654046BCC6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FA83549-05C5-45DA-990D-CF45C946F9D3}" type="pres">
      <dgm:prSet presAssocID="{46AA2FB2-52BA-4734-A2B2-439E0BEF5CF6}" presName="parTxOnlySpace" presStyleCnt="0"/>
      <dgm:spPr/>
    </dgm:pt>
    <dgm:pt modelId="{FEF31A29-4FA8-4173-AC68-C9ECF269A3FE}" type="pres">
      <dgm:prSet presAssocID="{A1D9A863-E05B-4180-9727-31F4DEACB3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109091A-FE95-494D-B119-52787AA65927}" type="presOf" srcId="{1BC424BA-25BA-4B4D-BFE5-159724B1E5F2}" destId="{31293DFA-8EB8-4ABB-8F58-719621532772}" srcOrd="0" destOrd="0" presId="urn:microsoft.com/office/officeart/2005/8/layout/chevron1"/>
    <dgm:cxn modelId="{6695E145-ACA5-46C6-9E3E-2A5DD3F5E08D}" srcId="{1BC424BA-25BA-4B4D-BFE5-159724B1E5F2}" destId="{A1D9A863-E05B-4180-9727-31F4DEACB344}" srcOrd="2" destOrd="0" parTransId="{2E1927ED-F8B6-4B68-945D-7DB1F4A5D482}" sibTransId="{04BDD90C-45E7-4E47-A1BF-4D85F1A73172}"/>
    <dgm:cxn modelId="{182AB993-DBFA-42AB-BAB3-5DFD3E73AE91}" type="presOf" srcId="{91C1B4A8-8634-443A-8739-8700F3F2F859}" destId="{0BA38CAD-5D7F-409C-AFDE-B3C3C569DD42}" srcOrd="0" destOrd="0" presId="urn:microsoft.com/office/officeart/2005/8/layout/chevron1"/>
    <dgm:cxn modelId="{A0CFD4A4-D65A-45D7-9ADE-3063423905EF}" srcId="{1BC424BA-25BA-4B4D-BFE5-159724B1E5F2}" destId="{769C0245-3420-4842-BD6E-654046BCC675}" srcOrd="1" destOrd="0" parTransId="{B7E00AF8-DCF7-4804-A276-BB04E7A9919A}" sibTransId="{46AA2FB2-52BA-4734-A2B2-439E0BEF5CF6}"/>
    <dgm:cxn modelId="{15B97EAF-2D00-4575-B9C1-A3BCFEFCD594}" type="presOf" srcId="{769C0245-3420-4842-BD6E-654046BCC675}" destId="{9A98B9CC-DD2F-44B5-9146-C57232A67C47}" srcOrd="0" destOrd="0" presId="urn:microsoft.com/office/officeart/2005/8/layout/chevron1"/>
    <dgm:cxn modelId="{B5695BD6-FDD7-49D2-A4A2-331C488A8FBF}" type="presOf" srcId="{A1D9A863-E05B-4180-9727-31F4DEACB344}" destId="{FEF31A29-4FA8-4173-AC68-C9ECF269A3FE}" srcOrd="0" destOrd="0" presId="urn:microsoft.com/office/officeart/2005/8/layout/chevron1"/>
    <dgm:cxn modelId="{182800F3-9D04-46D9-B60C-980DDE4083D4}" srcId="{1BC424BA-25BA-4B4D-BFE5-159724B1E5F2}" destId="{91C1B4A8-8634-443A-8739-8700F3F2F859}" srcOrd="0" destOrd="0" parTransId="{00A35E23-970F-4405-B19C-FB70578C2024}" sibTransId="{88EDA1D8-C2DA-47F7-9493-63DE98709320}"/>
    <dgm:cxn modelId="{88E4D030-BD65-43CE-A366-14FA72B37AD3}" type="presParOf" srcId="{31293DFA-8EB8-4ABB-8F58-719621532772}" destId="{0BA38CAD-5D7F-409C-AFDE-B3C3C569DD42}" srcOrd="0" destOrd="0" presId="urn:microsoft.com/office/officeart/2005/8/layout/chevron1"/>
    <dgm:cxn modelId="{EDFEF192-3554-4681-B526-143F48148E9D}" type="presParOf" srcId="{31293DFA-8EB8-4ABB-8F58-719621532772}" destId="{3530541B-D85E-4325-8CBB-648A597FF202}" srcOrd="1" destOrd="0" presId="urn:microsoft.com/office/officeart/2005/8/layout/chevron1"/>
    <dgm:cxn modelId="{9F8DBB4D-FB14-4D84-9E1C-47C319F09E13}" type="presParOf" srcId="{31293DFA-8EB8-4ABB-8F58-719621532772}" destId="{9A98B9CC-DD2F-44B5-9146-C57232A67C47}" srcOrd="2" destOrd="0" presId="urn:microsoft.com/office/officeart/2005/8/layout/chevron1"/>
    <dgm:cxn modelId="{5100C175-6A21-439E-BFDB-C594E58CBEB7}" type="presParOf" srcId="{31293DFA-8EB8-4ABB-8F58-719621532772}" destId="{0FA83549-05C5-45DA-990D-CF45C946F9D3}" srcOrd="3" destOrd="0" presId="urn:microsoft.com/office/officeart/2005/8/layout/chevron1"/>
    <dgm:cxn modelId="{4586EEE1-6B42-4269-8FAE-D38B9A8E329B}" type="presParOf" srcId="{31293DFA-8EB8-4ABB-8F58-719621532772}" destId="{FEF31A29-4FA8-4173-AC68-C9ECF269A3FE}" srcOrd="4" destOrd="0" presId="urn:microsoft.com/office/officeart/2005/8/layout/chevron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3E566F-3C73-48FF-87C2-A05B83932F6B}" type="doc">
      <dgm:prSet loTypeId="urn:microsoft.com/office/officeart/2009/3/layout/SubStep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48F82307-980C-4E79-A87B-AC2032F1ECD2}" type="pres">
      <dgm:prSet presAssocID="{6F3E566F-3C73-48FF-87C2-A05B83932F6B}" presName="Name0" presStyleCnt="0">
        <dgm:presLayoutVars>
          <dgm:chMax val="7"/>
          <dgm:dir/>
          <dgm:animOne val="branch"/>
        </dgm:presLayoutVars>
      </dgm:prSet>
      <dgm:spPr/>
    </dgm:pt>
  </dgm:ptLst>
  <dgm:cxnLst>
    <dgm:cxn modelId="{202D0D13-03E5-43D4-B1F6-2B74F97BDE76}" type="presOf" srcId="{6F3E566F-3C73-48FF-87C2-A05B83932F6B}" destId="{48F82307-980C-4E79-A87B-AC2032F1ECD2}" srcOrd="0" destOrd="0" presId="urn:microsoft.com/office/officeart/2009/3/layout/SubSte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38CAD-5D7F-409C-AFDE-B3C3C569DD42}">
      <dsp:nvSpPr>
        <dsp:cNvPr id="0" name=""/>
        <dsp:cNvSpPr/>
      </dsp:nvSpPr>
      <dsp:spPr>
        <a:xfrm>
          <a:off x="738" y="0"/>
          <a:ext cx="899572" cy="310949"/>
        </a:xfrm>
        <a:prstGeom prst="chevron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Concepts</a:t>
          </a:r>
        </a:p>
      </dsp:txBody>
      <dsp:txXfrm>
        <a:off x="156213" y="0"/>
        <a:ext cx="588623" cy="310949"/>
      </dsp:txXfrm>
    </dsp:sp>
    <dsp:sp modelId="{9A98B9CC-DD2F-44B5-9146-C57232A67C47}">
      <dsp:nvSpPr>
        <dsp:cNvPr id="0" name=""/>
        <dsp:cNvSpPr/>
      </dsp:nvSpPr>
      <dsp:spPr>
        <a:xfrm>
          <a:off x="810353" y="0"/>
          <a:ext cx="899572" cy="310949"/>
        </a:xfrm>
        <a:prstGeom prst="chevron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Representations</a:t>
          </a:r>
        </a:p>
      </dsp:txBody>
      <dsp:txXfrm>
        <a:off x="965828" y="0"/>
        <a:ext cx="588623" cy="310949"/>
      </dsp:txXfrm>
    </dsp:sp>
    <dsp:sp modelId="{FEF31A29-4FA8-4173-AC68-C9ECF269A3FE}">
      <dsp:nvSpPr>
        <dsp:cNvPr id="0" name=""/>
        <dsp:cNvSpPr/>
      </dsp:nvSpPr>
      <dsp:spPr>
        <a:xfrm>
          <a:off x="1619969" y="0"/>
          <a:ext cx="899572" cy="310949"/>
        </a:xfrm>
        <a:prstGeom prst="chevron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Modelling</a:t>
          </a:r>
          <a:b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Demo</a:t>
          </a:r>
        </a:p>
      </dsp:txBody>
      <dsp:txXfrm>
        <a:off x="1775444" y="0"/>
        <a:ext cx="588623" cy="310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38CAD-5D7F-409C-AFDE-B3C3C569DD42}">
      <dsp:nvSpPr>
        <dsp:cNvPr id="0" name=""/>
        <dsp:cNvSpPr/>
      </dsp:nvSpPr>
      <dsp:spPr>
        <a:xfrm>
          <a:off x="738" y="0"/>
          <a:ext cx="899572" cy="310949"/>
        </a:xfrm>
        <a:prstGeom prst="chevron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Concepts</a:t>
          </a:r>
        </a:p>
      </dsp:txBody>
      <dsp:txXfrm>
        <a:off x="156213" y="0"/>
        <a:ext cx="588623" cy="310949"/>
      </dsp:txXfrm>
    </dsp:sp>
    <dsp:sp modelId="{9A98B9CC-DD2F-44B5-9146-C57232A67C47}">
      <dsp:nvSpPr>
        <dsp:cNvPr id="0" name=""/>
        <dsp:cNvSpPr/>
      </dsp:nvSpPr>
      <dsp:spPr>
        <a:xfrm>
          <a:off x="810353" y="0"/>
          <a:ext cx="899572" cy="310949"/>
        </a:xfrm>
        <a:prstGeom prst="chevron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Representations</a:t>
          </a:r>
        </a:p>
      </dsp:txBody>
      <dsp:txXfrm>
        <a:off x="965828" y="0"/>
        <a:ext cx="588623" cy="310949"/>
      </dsp:txXfrm>
    </dsp:sp>
    <dsp:sp modelId="{FEF31A29-4FA8-4173-AC68-C9ECF269A3FE}">
      <dsp:nvSpPr>
        <dsp:cNvPr id="0" name=""/>
        <dsp:cNvSpPr/>
      </dsp:nvSpPr>
      <dsp:spPr>
        <a:xfrm>
          <a:off x="1619969" y="0"/>
          <a:ext cx="899572" cy="310949"/>
        </a:xfrm>
        <a:prstGeom prst="chevron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Modelling</a:t>
          </a:r>
          <a:br>
            <a:rPr lang="en-GB" sz="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</a:br>
          <a:r>
            <a:rPr lang="en-GB" sz="600" b="1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Demo</a:t>
          </a:r>
        </a:p>
      </dsp:txBody>
      <dsp:txXfrm>
        <a:off x="1775444" y="0"/>
        <a:ext cx="588623" cy="3109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C340A-C3BB-4330-93E2-94AD74F2B3E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C8FAC-4FFD-4292-B747-587B2B733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2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FM2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Reflections </a:t>
            </a:r>
            <a:r>
              <a:rPr lang="en-GB"/>
              <a:t>on whether </a:t>
            </a:r>
            <a:r>
              <a:rPr lang="en-GB" dirty="0"/>
              <a:t>we can formally verify the security of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C8FAC-4FFD-4292-B747-587B2B7336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most exhaustive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C8FAC-4FFD-4292-B747-587B2B733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04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C8FAC-4FFD-4292-B747-587B2B733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Although QVT has a broad scope, it does not cover everything that has been considered as a model transformation, view or query. For example, the QVT languages do not permit transformations to or from textual models, since each model must conform to some MOF 2.0 metamodel. Model-to-text transformations are being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standardised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separately by OMG (see </a:t>
            </a:r>
            <a:r>
              <a:rPr lang="en-US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MOFM2T"/>
              </a:rPr>
              <a:t>MOFM2T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C8FAC-4FFD-4292-B747-587B2B7336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y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8309-AD33-492C-B9B1-B87725E262E9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A8C3-1F0E-4BAF-A3FA-FFA081DC54EE}" type="datetime1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5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64E5F-283D-42F5-84F0-DD4C68FC27BE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9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y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A684-13B9-46F0-B8AE-37C8266FA8F0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4ED54-FB78-46A3-AF62-D806C7558287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941D-3ABA-4D9D-9C2C-C6720213C974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7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42115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>
          <a:xfrm>
            <a:off x="4643438" y="555526"/>
            <a:ext cx="4392612" cy="331236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תוכן 3"/>
          <p:cNvSpPr>
            <a:spLocks noGrp="1"/>
          </p:cNvSpPr>
          <p:nvPr>
            <p:ph sz="quarter" idx="11"/>
          </p:nvPr>
        </p:nvSpPr>
        <p:spPr>
          <a:xfrm>
            <a:off x="35496" y="555526"/>
            <a:ext cx="4392612" cy="3312367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6" name="מציין מיקום תוכן 3"/>
          <p:cNvSpPr>
            <a:spLocks noGrp="1"/>
          </p:cNvSpPr>
          <p:nvPr>
            <p:ph sz="quarter" idx="12"/>
          </p:nvPr>
        </p:nvSpPr>
        <p:spPr>
          <a:xfrm>
            <a:off x="2267744" y="3939902"/>
            <a:ext cx="6768752" cy="864096"/>
          </a:xfrm>
        </p:spPr>
        <p:txBody>
          <a:bodyPr/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730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6375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7E13E-68C8-44CB-BC3F-04B804A0146C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08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RIPP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6375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 dirty="0" err="1"/>
              <a:t>Click</a:t>
            </a:r>
            <a:r>
              <a:rPr lang="cy-GB" dirty="0"/>
              <a:t> to </a:t>
            </a:r>
            <a:r>
              <a:rPr lang="cy-GB" dirty="0" err="1"/>
              <a:t>edit</a:t>
            </a:r>
            <a:r>
              <a:rPr lang="cy-GB" dirty="0"/>
              <a:t> Master </a:t>
            </a:r>
            <a:r>
              <a:rPr lang="cy-GB" dirty="0" err="1"/>
              <a:t>text</a:t>
            </a:r>
            <a:r>
              <a:rPr lang="cy-GB" dirty="0"/>
              <a:t> </a:t>
            </a:r>
            <a:r>
              <a:rPr lang="cy-GB" dirty="0" err="1"/>
              <a:t>styles</a:t>
            </a:r>
            <a:endParaRPr lang="cy-GB" dirty="0"/>
          </a:p>
          <a:p>
            <a:pPr lvl="1"/>
            <a:r>
              <a:rPr lang="cy-GB" dirty="0" err="1"/>
              <a:t>Second</a:t>
            </a:r>
            <a:r>
              <a:rPr lang="cy-GB" dirty="0"/>
              <a:t> </a:t>
            </a:r>
            <a:r>
              <a:rPr lang="cy-GB" dirty="0" err="1"/>
              <a:t>level</a:t>
            </a:r>
            <a:endParaRPr lang="cy-GB" dirty="0"/>
          </a:p>
          <a:p>
            <a:pPr lvl="2"/>
            <a:r>
              <a:rPr lang="cy-GB" dirty="0" err="1"/>
              <a:t>Third</a:t>
            </a:r>
            <a:r>
              <a:rPr lang="cy-GB" dirty="0"/>
              <a:t> </a:t>
            </a:r>
            <a:r>
              <a:rPr lang="cy-GB" dirty="0" err="1"/>
              <a:t>level</a:t>
            </a:r>
            <a:endParaRPr lang="cy-GB" dirty="0"/>
          </a:p>
          <a:p>
            <a:pPr lvl="3"/>
            <a:r>
              <a:rPr lang="cy-GB" dirty="0" err="1"/>
              <a:t>Fourth</a:t>
            </a:r>
            <a:r>
              <a:rPr lang="cy-GB" dirty="0"/>
              <a:t> </a:t>
            </a:r>
            <a:r>
              <a:rPr lang="cy-GB" dirty="0" err="1"/>
              <a:t>level</a:t>
            </a:r>
            <a:endParaRPr lang="cy-GB" dirty="0"/>
          </a:p>
          <a:p>
            <a:pPr lvl="4"/>
            <a:r>
              <a:rPr lang="cy-GB" dirty="0" err="1"/>
              <a:t>Fifth</a:t>
            </a:r>
            <a:r>
              <a:rPr lang="cy-GB" dirty="0"/>
              <a:t> </a:t>
            </a:r>
            <a:r>
              <a:rPr lang="cy-GB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8CC2-958E-4EDA-AD13-ECBD7E48EB1A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2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ES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23478"/>
            <a:ext cx="8229600" cy="6375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F26F4-01BB-480E-A31C-9B6D9E12A28D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F197A6B-DD9C-19BC-98B6-24FB2D3CAD1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11306592"/>
              </p:ext>
            </p:extLst>
          </p:nvPr>
        </p:nvGraphicFramePr>
        <p:xfrm>
          <a:off x="35496" y="4805931"/>
          <a:ext cx="2520280" cy="31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2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ES 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6375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114FE-C74E-4F2E-A3A7-0D10DEC2743F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8517" y="4869657"/>
            <a:ext cx="2133600" cy="273844"/>
          </a:xfrm>
        </p:spPr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05A75B9-4BAD-D523-1EB7-696E542218AA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87292069"/>
              </p:ext>
            </p:extLst>
          </p:nvPr>
        </p:nvGraphicFramePr>
        <p:xfrm>
          <a:off x="35496" y="4805931"/>
          <a:ext cx="2520280" cy="310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51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FC6A-880F-4A20-AE66-EBE962EF4240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6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845A0-7603-4AE1-829A-A76F37341618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y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y-GB"/>
              <a:t>Click to edit Master text styles</a:t>
            </a:r>
          </a:p>
          <a:p>
            <a:pPr lvl="1"/>
            <a:r>
              <a:rPr lang="cy-GB"/>
              <a:t>Second level</a:t>
            </a:r>
          </a:p>
          <a:p>
            <a:pPr lvl="2"/>
            <a:r>
              <a:rPr lang="cy-GB"/>
              <a:t>Third level</a:t>
            </a:r>
          </a:p>
          <a:p>
            <a:pPr lvl="3"/>
            <a:r>
              <a:rPr lang="cy-GB"/>
              <a:t>Fourth level</a:t>
            </a:r>
          </a:p>
          <a:p>
            <a:pPr lvl="4"/>
            <a:r>
              <a:rPr lang="cy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75BB-D205-442D-AA29-7F933ACB364C}" type="datetime1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4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78DD-CD5A-4AE1-97A5-8BC9143F81A3}" type="datetime1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6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dirty="0"/>
              <a:t>Click to edit Master text styles</a:t>
            </a:r>
          </a:p>
          <a:p>
            <a:pPr lvl="1"/>
            <a:r>
              <a:rPr lang="cy-GB" dirty="0"/>
              <a:t>Second level</a:t>
            </a:r>
          </a:p>
          <a:p>
            <a:pPr lvl="2"/>
            <a:r>
              <a:rPr lang="cy-GB" dirty="0"/>
              <a:t>Third level</a:t>
            </a:r>
          </a:p>
          <a:p>
            <a:pPr lvl="3"/>
            <a:r>
              <a:rPr lang="cy-GB" dirty="0"/>
              <a:t>Fourth level</a:t>
            </a:r>
          </a:p>
          <a:p>
            <a:pPr lvl="4"/>
            <a:r>
              <a:rPr lang="cy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74BDF-7096-4A21-AA58-8BF78BEA4E08}" type="datetime1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6F27-8649-422B-B324-5706281403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23090" y="-4913"/>
            <a:ext cx="9224818" cy="833014"/>
          </a:xfrm>
          <a:prstGeom prst="rect">
            <a:avLst/>
          </a:prstGeom>
          <a:solidFill>
            <a:srgbClr val="001E3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15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4" r:id="rId3"/>
    <p:sldLayoutId id="2147483691" r:id="rId4"/>
    <p:sldLayoutId id="2147483693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2" r:id="rId15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685800" y="1309788"/>
            <a:ext cx="7772400" cy="1102519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Automating the security analysis </a:t>
            </a:r>
            <a:br>
              <a:rPr lang="en-US" dirty="0"/>
            </a:br>
            <a:r>
              <a:rPr lang="en-US" dirty="0"/>
              <a:t>and design of systems</a:t>
            </a:r>
            <a:br>
              <a:rPr lang="en-US" dirty="0"/>
            </a:br>
            <a:r>
              <a:rPr lang="en-US" dirty="0"/>
              <a:t>using models</a:t>
            </a:r>
            <a:endParaRPr lang="he-IL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1371600" y="3075806"/>
            <a:ext cx="6400800" cy="131445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Avi Shaked</a:t>
            </a:r>
          </a:p>
          <a:p>
            <a:r>
              <a:rPr lang="en-US" dirty="0">
                <a:solidFill>
                  <a:schemeClr val="tx2"/>
                </a:solidFill>
              </a:rPr>
              <a:t>&amp;</a:t>
            </a:r>
          </a:p>
          <a:p>
            <a:r>
              <a:rPr lang="en-US" dirty="0">
                <a:solidFill>
                  <a:schemeClr val="tx2"/>
                </a:solidFill>
              </a:rPr>
              <a:t>Can Zhou</a:t>
            </a:r>
            <a:endParaRPr lang="he-IL" dirty="0">
              <a:solidFill>
                <a:schemeClr val="tx2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DE0539C-DA50-1E2C-1EE3-60B9E204CF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5348"/>
              </p:ext>
            </p:extLst>
          </p:nvPr>
        </p:nvGraphicFramePr>
        <p:xfrm>
          <a:off x="-46645" y="4747317"/>
          <a:ext cx="432048" cy="37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35E47-D696-A8EC-D376-146F2A3C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ox_small_cmyk_pos_rect.jpg">
            <a:extLst>
              <a:ext uri="{FF2B5EF4-FFF2-40B4-BE49-F238E27FC236}">
                <a16:creationId xmlns:a16="http://schemas.microsoft.com/office/drawing/2014/main" id="{8903D2C8-B867-F9A8-8928-F27327A409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9" y="123478"/>
            <a:ext cx="1521068" cy="468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7DE232-CB11-961A-8C76-294ABE93AF9D}"/>
              </a:ext>
            </a:extLst>
          </p:cNvPr>
          <p:cNvSpPr txBox="1"/>
          <p:nvPr/>
        </p:nvSpPr>
        <p:spPr>
          <a:xfrm>
            <a:off x="2843808" y="4640237"/>
            <a:ext cx="48965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Supported by: Or Yaacobovich (Johnson &amp; Johnson)</a:t>
            </a:r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37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Auto-revised TRADES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be completed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32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 &amp;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Works only with two hierarchies (</a:t>
            </a:r>
            <a:r>
              <a:rPr lang="en-US" dirty="0">
                <a:solidFill>
                  <a:srgbClr val="FF0000"/>
                </a:solidFill>
              </a:rPr>
              <a:t>VERDICT design!</a:t>
            </a:r>
            <a:r>
              <a:rPr lang="en-US" dirty="0"/>
              <a:t>)</a:t>
            </a:r>
          </a:p>
          <a:p>
            <a:r>
              <a:rPr lang="en-US" dirty="0"/>
              <a:t>Input and output flows need to be specified from and to </a:t>
            </a:r>
            <a:br>
              <a:rPr lang="en-US" dirty="0"/>
            </a:br>
            <a:r>
              <a:rPr lang="en-US" dirty="0"/>
              <a:t>top-hierarchy component (reasonable design constraint)</a:t>
            </a:r>
          </a:p>
          <a:p>
            <a:r>
              <a:rPr lang="en-GB" dirty="0"/>
              <a:t>Flows do not relate to Data elements (technical debt)</a:t>
            </a:r>
          </a:p>
          <a:p>
            <a:r>
              <a:rPr lang="en-GB" dirty="0"/>
              <a:t>Add properties to TRADES metamodel (technical debt)</a:t>
            </a:r>
          </a:p>
          <a:p>
            <a:r>
              <a:rPr lang="en-GB" dirty="0"/>
              <a:t>Requirements and connections are currently defined for exhaustive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Can be narrowed down according to security focus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Run VERDICT analysis from TRADES Tool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9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6053-949D-A5DF-1F5B-A256512C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478"/>
            <a:ext cx="8229600" cy="532357"/>
          </a:xfrm>
        </p:spPr>
        <p:txBody>
          <a:bodyPr>
            <a:normAutofit fontScale="90000"/>
          </a:bodyPr>
          <a:lstStyle/>
          <a:p>
            <a:r>
              <a:rPr lang="en-GB" dirty="0"/>
              <a:t>Potential: new reasoning rules </a:t>
            </a:r>
            <a:br>
              <a:rPr lang="en-GB" dirty="0"/>
            </a:br>
            <a:r>
              <a:rPr lang="en-GB" dirty="0"/>
              <a:t>(automated reasoning)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88751-9527-35DA-4106-C043C6CC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DA31A1-FF48-6617-A507-D9752B245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843559"/>
            <a:ext cx="7941568" cy="216254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F5F0B2-81B9-5923-07F2-D436921E1C4E}"/>
              </a:ext>
            </a:extLst>
          </p:cNvPr>
          <p:cNvSpPr/>
          <p:nvPr/>
        </p:nvSpPr>
        <p:spPr>
          <a:xfrm>
            <a:off x="1547664" y="1707654"/>
            <a:ext cx="936104" cy="43204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2CEB53-3BF3-08D7-1B56-770762074EB1}"/>
              </a:ext>
            </a:extLst>
          </p:cNvPr>
          <p:cNvSpPr/>
          <p:nvPr/>
        </p:nvSpPr>
        <p:spPr>
          <a:xfrm>
            <a:off x="7458100" y="2637788"/>
            <a:ext cx="1224136" cy="432048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B51CD-C4A3-FBD5-9128-A245CC89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600"/>
          <a:stretch/>
        </p:blipFill>
        <p:spPr>
          <a:xfrm>
            <a:off x="-4564" y="2775491"/>
            <a:ext cx="4360540" cy="23755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72AF4B5-7FFD-0ADD-F68D-7067537C9B01}"/>
              </a:ext>
            </a:extLst>
          </p:cNvPr>
          <p:cNvSpPr txBox="1"/>
          <p:nvPr/>
        </p:nvSpPr>
        <p:spPr>
          <a:xfrm>
            <a:off x="4427984" y="4886733"/>
            <a:ext cx="465364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Source: https://capec.mitre.org/data/definitions/131.html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4F6B6C-5D63-998E-85D2-121E261B2B4D}"/>
              </a:ext>
            </a:extLst>
          </p:cNvPr>
          <p:cNvGrpSpPr/>
          <p:nvPr/>
        </p:nvGrpSpPr>
        <p:grpSpPr>
          <a:xfrm>
            <a:off x="7458100" y="3281827"/>
            <a:ext cx="1555303" cy="1295028"/>
            <a:chOff x="5167210" y="2172757"/>
            <a:chExt cx="1555303" cy="1295028"/>
          </a:xfrm>
        </p:grpSpPr>
        <p:pic>
          <p:nvPicPr>
            <p:cNvPr id="13" name="Picture 2" descr="Innovate UK">
              <a:extLst>
                <a:ext uri="{FF2B5EF4-FFF2-40B4-BE49-F238E27FC236}">
                  <a16:creationId xmlns:a16="http://schemas.microsoft.com/office/drawing/2014/main" id="{44E7A5DF-4D11-A82A-8242-9E7C3EF382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7210" y="2172757"/>
              <a:ext cx="1555303" cy="129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AA313A7C-0822-3004-C82B-89938D5484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946370"/>
              <a:ext cx="432225" cy="432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55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472"/>
          </a:xfrm>
        </p:spPr>
        <p:txBody>
          <a:bodyPr>
            <a:normAutofit/>
          </a:bodyPr>
          <a:lstStyle/>
          <a:p>
            <a:r>
              <a:rPr lang="en-GB" dirty="0"/>
              <a:t>Security by-design: </a:t>
            </a:r>
            <a:br>
              <a:rPr lang="en-GB" dirty="0"/>
            </a:br>
            <a:r>
              <a:rPr lang="en-GB" dirty="0"/>
              <a:t>an integrated model-based tool can revolutionise this</a:t>
            </a:r>
          </a:p>
          <a:p>
            <a:r>
              <a:rPr lang="en-GB" dirty="0"/>
              <a:t>Model transformation: </a:t>
            </a:r>
            <a:br>
              <a:rPr lang="en-GB" dirty="0"/>
            </a:br>
            <a:r>
              <a:rPr lang="en-GB" dirty="0"/>
              <a:t>is there a generic model-driven approach?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42062F43-37C7-0CA7-D384-797BC3E9D437}"/>
              </a:ext>
            </a:extLst>
          </p:cNvPr>
          <p:cNvSpPr txBox="1">
            <a:spLocks/>
          </p:cNvSpPr>
          <p:nvPr/>
        </p:nvSpPr>
        <p:spPr>
          <a:xfrm>
            <a:off x="2555776" y="2764506"/>
            <a:ext cx="3943077" cy="7620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63FAE257-3112-1420-0DB7-98126B87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" y="4094422"/>
            <a:ext cx="7090009" cy="104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32CF82-0031-0AC7-7C4F-2D8DFF74C79F}"/>
              </a:ext>
            </a:extLst>
          </p:cNvPr>
          <p:cNvGrpSpPr/>
          <p:nvPr/>
        </p:nvGrpSpPr>
        <p:grpSpPr>
          <a:xfrm>
            <a:off x="4932040" y="3390081"/>
            <a:ext cx="4369738" cy="621829"/>
            <a:chOff x="4932040" y="3472593"/>
            <a:chExt cx="4369738" cy="621829"/>
          </a:xfrm>
        </p:grpSpPr>
        <p:pic>
          <p:nvPicPr>
            <p:cNvPr id="9" name="Picture 3">
              <a:hlinkClick r:id="" action="ppaction://noaction"/>
              <a:extLst>
                <a:ext uri="{FF2B5EF4-FFF2-40B4-BE49-F238E27FC236}">
                  <a16:creationId xmlns:a16="http://schemas.microsoft.com/office/drawing/2014/main" id="{F07E5CFB-72FE-6CBB-5982-F408AE58CF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" t="7160" r="10369" b="17676"/>
            <a:stretch/>
          </p:blipFill>
          <p:spPr bwMode="auto">
            <a:xfrm>
              <a:off x="8077200" y="3472593"/>
              <a:ext cx="1044645" cy="61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225509-7C0A-699C-AAD5-572F14F6E38F}"/>
                </a:ext>
              </a:extLst>
            </p:cNvPr>
            <p:cNvSpPr/>
            <p:nvPr/>
          </p:nvSpPr>
          <p:spPr>
            <a:xfrm>
              <a:off x="4932040" y="3725090"/>
              <a:ext cx="43697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https://github.com/IAI-Cyber/TRADES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D1195F9-2B20-FC8D-5F5E-998D8225314D}"/>
              </a:ext>
            </a:extLst>
          </p:cNvPr>
          <p:cNvSpPr txBox="1"/>
          <p:nvPr/>
        </p:nvSpPr>
        <p:spPr>
          <a:xfrm>
            <a:off x="683568" y="3622253"/>
            <a:ext cx="46842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/>
              <a:t>Thank You, </a:t>
            </a:r>
            <a:r>
              <a:rPr lang="en-GB" sz="2400" b="1" dirty="0" err="1"/>
              <a:t>MDENet</a:t>
            </a:r>
            <a:r>
              <a:rPr lang="en-GB" sz="2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6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506F-CACF-AA6F-E832-160733AA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31D4-9D55-E51C-0921-1468151F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VERDICT ontology adaptation:</a:t>
            </a:r>
          </a:p>
          <a:p>
            <a:pPr lvl="1"/>
            <a:r>
              <a:rPr lang="en-GB" dirty="0" err="1"/>
              <a:t>BaseModel.owl</a:t>
            </a:r>
            <a:r>
              <a:rPr lang="en-GB" dirty="0"/>
              <a:t> defines types + mitigations association with threats</a:t>
            </a:r>
          </a:p>
          <a:p>
            <a:pPr lvl="1"/>
            <a:r>
              <a:rPr lang="en-GB" dirty="0" err="1"/>
              <a:t>STEMRules.rules</a:t>
            </a:r>
            <a:r>
              <a:rPr lang="en-GB" dirty="0"/>
              <a:t> (SADL) defines reasoning rules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FEEEF-E970-FC38-D925-44CD57DE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0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 of the Art I: TRADES</a:t>
            </a:r>
          </a:p>
        </p:txBody>
      </p:sp>
      <p:pic>
        <p:nvPicPr>
          <p:cNvPr id="8" name="Content Placeholder 53">
            <a:extLst>
              <a:ext uri="{FF2B5EF4-FFF2-40B4-BE49-F238E27FC236}">
                <a16:creationId xmlns:a16="http://schemas.microsoft.com/office/drawing/2014/main" id="{EB0143A6-A92F-EDD2-E2A1-D27E41F9C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11206"/>
          <a:stretch/>
        </p:blipFill>
        <p:spPr>
          <a:xfrm>
            <a:off x="323528" y="853812"/>
            <a:ext cx="8434653" cy="40567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4496" y="4910606"/>
            <a:ext cx="85363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222222"/>
                </a:solidFill>
                <a:latin typeface="Arial" panose="020B0604020202020204" pitchFamily="34" charset="0"/>
              </a:rPr>
              <a:t>Shaked, A., 2023. A model-based methodology to support systems security design and assessment. </a:t>
            </a:r>
            <a:r>
              <a:rPr lang="en-GB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Industrial Information Integration</a:t>
            </a:r>
            <a:r>
              <a:rPr lang="en-GB" sz="1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sz="1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726AD0-CE0C-0161-ED18-DAB1FD57F744}"/>
              </a:ext>
            </a:extLst>
          </p:cNvPr>
          <p:cNvGrpSpPr/>
          <p:nvPr/>
        </p:nvGrpSpPr>
        <p:grpSpPr>
          <a:xfrm>
            <a:off x="3851920" y="2139702"/>
            <a:ext cx="4717053" cy="618680"/>
            <a:chOff x="3851920" y="2139702"/>
            <a:chExt cx="4717053" cy="618680"/>
          </a:xfrm>
        </p:grpSpPr>
        <p:sp>
          <p:nvSpPr>
            <p:cNvPr id="9" name="Rectangle 8"/>
            <p:cNvSpPr/>
            <p:nvPr/>
          </p:nvSpPr>
          <p:spPr>
            <a:xfrm>
              <a:off x="3851920" y="2389050"/>
              <a:ext cx="37398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tx2"/>
                  </a:solidFill>
                </a:rPr>
                <a:t>https://github.com/IAI-Cyber/TRADES</a:t>
              </a:r>
            </a:p>
          </p:txBody>
        </p:sp>
        <p:pic>
          <p:nvPicPr>
            <p:cNvPr id="10" name="Picture 3">
              <a:hlinkClick r:id="" action="ppaction://noaction"/>
              <a:extLst>
                <a:ext uri="{FF2B5EF4-FFF2-40B4-BE49-F238E27FC236}">
                  <a16:creationId xmlns:a16="http://schemas.microsoft.com/office/drawing/2014/main" id="{BAC7AAD0-B10F-1F43-35DF-4F3129444C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" t="7160" r="10369" b="17676"/>
            <a:stretch/>
          </p:blipFill>
          <p:spPr bwMode="auto">
            <a:xfrm>
              <a:off x="7524328" y="2139702"/>
              <a:ext cx="1044645" cy="61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DC515DB-DEF9-5710-9368-D79DFA8418C9}"/>
              </a:ext>
            </a:extLst>
          </p:cNvPr>
          <p:cNvSpPr txBox="1">
            <a:spLocks/>
          </p:cNvSpPr>
          <p:nvPr/>
        </p:nvSpPr>
        <p:spPr>
          <a:xfrm>
            <a:off x="1906697" y="2766697"/>
            <a:ext cx="5351294" cy="4746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defTabSz="342900">
              <a:spcBef>
                <a:spcPct val="0"/>
              </a:spcBef>
              <a:buNone/>
              <a:defRPr sz="3300"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No automated analysis</a:t>
            </a:r>
          </a:p>
        </p:txBody>
      </p:sp>
    </p:spTree>
    <p:extLst>
      <p:ext uri="{BB962C8B-B14F-4D97-AF65-F5344CB8AC3E}">
        <p14:creationId xmlns:p14="http://schemas.microsoft.com/office/powerpoint/2010/main" val="2659277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State of the Art II: VERDICT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3723878"/>
            <a:ext cx="5351294" cy="110092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>
              <a:spcBef>
                <a:spcPct val="0"/>
              </a:spcBef>
              <a:buNone/>
            </a:pPr>
            <a:r>
              <a:rPr lang="en-GB" sz="3300" dirty="0">
                <a:latin typeface="+mj-lt"/>
                <a:ea typeface="+mj-ea"/>
                <a:cs typeface="+mj-cs"/>
              </a:rPr>
              <a:t>1. No inclusion of threats/risks in the model</a:t>
            </a:r>
          </a:p>
          <a:p>
            <a:pPr marL="0">
              <a:spcBef>
                <a:spcPct val="0"/>
              </a:spcBef>
              <a:buNone/>
            </a:pPr>
            <a:r>
              <a:rPr lang="en-GB" sz="3300" dirty="0">
                <a:latin typeface="+mj-lt"/>
                <a:ea typeface="+mj-ea"/>
                <a:cs typeface="+mj-cs"/>
              </a:rPr>
              <a:t>2. Analysis results </a:t>
            </a:r>
            <a:br>
              <a:rPr lang="en-GB" sz="3300" dirty="0">
                <a:latin typeface="+mj-lt"/>
                <a:ea typeface="+mj-ea"/>
                <a:cs typeface="+mj-cs"/>
              </a:rPr>
            </a:br>
            <a:r>
              <a:rPr lang="en-GB" sz="3300" dirty="0">
                <a:latin typeface="+mj-lt"/>
                <a:ea typeface="+mj-ea"/>
                <a:cs typeface="+mj-cs"/>
              </a:rPr>
              <a:t>(inc. allocated threats and security controls)</a:t>
            </a:r>
            <a:br>
              <a:rPr lang="en-GB" sz="3300" dirty="0">
                <a:latin typeface="+mj-lt"/>
                <a:ea typeface="+mj-ea"/>
                <a:cs typeface="+mj-cs"/>
              </a:rPr>
            </a:br>
            <a:r>
              <a:rPr lang="en-GB" sz="3300" dirty="0">
                <a:latin typeface="+mj-lt"/>
                <a:ea typeface="+mj-ea"/>
                <a:cs typeface="+mj-cs"/>
              </a:rPr>
              <a:t>are not in the form of an information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4700" y="4917817"/>
            <a:ext cx="64489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Meng</a:t>
            </a:r>
            <a:r>
              <a:rPr lang="en-GB" sz="1000" dirty="0">
                <a:solidFill>
                  <a:srgbClr val="222222"/>
                </a:solidFill>
                <a:latin typeface="Arial" panose="020B0604020202020204" pitchFamily="34" charset="0"/>
              </a:rPr>
              <a:t> et al., 2021. Verdict: a language and framework for engineering cyber resilient and safe system. </a:t>
            </a:r>
            <a:r>
              <a:rPr lang="en-GB" sz="1000" i="1" dirty="0">
                <a:solidFill>
                  <a:srgbClr val="222222"/>
                </a:solidFill>
                <a:latin typeface="Arial" panose="020B0604020202020204" pitchFamily="34" charset="0"/>
              </a:rPr>
              <a:t>Systems</a:t>
            </a:r>
            <a:r>
              <a:rPr lang="en-GB" sz="10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GB" sz="1000" dirty="0"/>
          </a:p>
        </p:txBody>
      </p:sp>
      <p:pic>
        <p:nvPicPr>
          <p:cNvPr id="1026" name="Picture 2" descr="Systems 09 00018 g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8" y="843558"/>
            <a:ext cx="3462697" cy="39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mdpi.com/systems/systems-09-00018/article_deploy/html/images/systems-09-00018-g0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07" y="1563638"/>
            <a:ext cx="53210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195BDD-FC91-77E9-1801-D355D67AB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920" y="849242"/>
            <a:ext cx="1859772" cy="4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5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63E37-A74B-7A7E-9494-9345974E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TRADES &amp; VERDICT – Shared </a:t>
            </a:r>
            <a:r>
              <a:rPr lang="en-GB"/>
              <a:t>Domain Ontology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B5C47-335A-29A0-98B2-42F08C084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075240" cy="137159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Hierarchical system composition</a:t>
            </a:r>
          </a:p>
          <a:p>
            <a:r>
              <a:rPr lang="en-GB" dirty="0"/>
              <a:t>Directed information flows</a:t>
            </a:r>
          </a:p>
          <a:p>
            <a:r>
              <a:rPr lang="en-GB" dirty="0"/>
              <a:t>Threats – inc. CAPEC – and Security Controls</a:t>
            </a:r>
          </a:p>
          <a:p>
            <a:r>
              <a:rPr lang="en-GB" dirty="0"/>
              <a:t>Threat &amp; Security Control allocations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029A4-26C1-032F-DE29-15430A2C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 descr="https://www.mdpi.com/systems/systems-09-00018/article_deploy/html/images/systems-09-00018-g018.png">
            <a:extLst>
              <a:ext uri="{FF2B5EF4-FFF2-40B4-BE49-F238E27FC236}">
                <a16:creationId xmlns:a16="http://schemas.microsoft.com/office/drawing/2014/main" id="{35141DD9-1EF2-BDCF-BCE0-30F46425B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52258"/>
            <a:ext cx="532105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FB2BA1-6419-024E-A2CE-9B8E7D73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96522"/>
            <a:ext cx="3090116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3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Integrate TRADES &amp; VERDICT so that:</a:t>
            </a:r>
          </a:p>
          <a:p>
            <a:pPr lvl="1"/>
            <a:r>
              <a:rPr lang="en-GB" dirty="0"/>
              <a:t>Users will be able to design systems graphically (TRADES)</a:t>
            </a:r>
          </a:p>
          <a:p>
            <a:pPr lvl="1"/>
            <a:r>
              <a:rPr lang="en-GB" dirty="0"/>
              <a:t>Users will be able to analyse their design </a:t>
            </a:r>
            <a:br>
              <a:rPr lang="en-GB" dirty="0"/>
            </a:br>
            <a:r>
              <a:rPr lang="en-GB" dirty="0"/>
              <a:t>with respect to security roles (VERDICT)</a:t>
            </a:r>
          </a:p>
          <a:p>
            <a:pPr lvl="1"/>
            <a:r>
              <a:rPr lang="en-GB" dirty="0"/>
              <a:t>System designs will be enriched with </a:t>
            </a:r>
            <a:br>
              <a:rPr lang="en-GB" dirty="0"/>
            </a:br>
            <a:r>
              <a:rPr lang="en-GB" dirty="0"/>
              <a:t>potential threats &amp; proposed security controls (VERDICT to TRADES)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04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Explore and understand the VERDICT implementation</a:t>
            </a:r>
          </a:p>
          <a:p>
            <a:r>
              <a:rPr lang="en-GB" dirty="0"/>
              <a:t>Translate TRADES models into VERDICT</a:t>
            </a:r>
          </a:p>
          <a:p>
            <a:r>
              <a:rPr lang="en-GB" dirty="0"/>
              <a:t>Incorporate VERDICT analysis output (non-model) into TRADES models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7FF9D1-AB95-4B97-4EC3-388B9999D3B9}"/>
              </a:ext>
            </a:extLst>
          </p:cNvPr>
          <p:cNvSpPr txBox="1">
            <a:spLocks/>
          </p:cNvSpPr>
          <p:nvPr/>
        </p:nvSpPr>
        <p:spPr>
          <a:xfrm>
            <a:off x="2627784" y="3075806"/>
            <a:ext cx="3744416" cy="42596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ct val="0"/>
              </a:spcBef>
              <a:buFont typeface="Arial"/>
              <a:buNone/>
            </a:pPr>
            <a:r>
              <a:rPr lang="en-GB" sz="3300" dirty="0">
                <a:latin typeface="+mj-lt"/>
                <a:ea typeface="+mj-ea"/>
                <a:cs typeface="+mj-cs"/>
              </a:rPr>
              <a:t>A bi-directional model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26024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TRADES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 descr="A computer screen shot of a computer program&#10;&#10;Description automatically generated">
            <a:extLst>
              <a:ext uri="{FF2B5EF4-FFF2-40B4-BE49-F238E27FC236}">
                <a16:creationId xmlns:a16="http://schemas.microsoft.com/office/drawing/2014/main" id="{792111E2-BCC1-83A0-31B0-5DAA75397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9" t="10418" r="10996" b="16679"/>
          <a:stretch/>
        </p:blipFill>
        <p:spPr>
          <a:xfrm>
            <a:off x="1763689" y="836899"/>
            <a:ext cx="6313512" cy="4110545"/>
          </a:xfr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E63C79E-FC79-B1E3-57DA-EAC1B223E9A2}"/>
              </a:ext>
            </a:extLst>
          </p:cNvPr>
          <p:cNvSpPr/>
          <p:nvPr/>
        </p:nvSpPr>
        <p:spPr>
          <a:xfrm>
            <a:off x="0" y="1563638"/>
            <a:ext cx="2016224" cy="833823"/>
          </a:xfrm>
          <a:prstGeom prst="wedgeEllipseCallout">
            <a:avLst>
              <a:gd name="adj1" fmla="val 88680"/>
              <a:gd name="adj2" fmla="val 612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Temporary mechanism to represent </a:t>
            </a:r>
            <a:br>
              <a:rPr lang="en-GB" sz="1100" dirty="0"/>
            </a:br>
            <a:r>
              <a:rPr lang="en-GB" sz="1100" dirty="0"/>
              <a:t>VERDICT properties</a:t>
            </a:r>
          </a:p>
        </p:txBody>
      </p:sp>
    </p:spTree>
    <p:extLst>
      <p:ext uri="{BB962C8B-B14F-4D97-AF65-F5344CB8AC3E}">
        <p14:creationId xmlns:p14="http://schemas.microsoft.com/office/powerpoint/2010/main" val="168933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auto-generated AADL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8DE6BA84-E4E2-C29A-49DA-8263B995E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6"/>
          <a:stretch/>
        </p:blipFill>
        <p:spPr>
          <a:xfrm>
            <a:off x="0" y="1165869"/>
            <a:ext cx="4283968" cy="39990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7A330D2-5AB2-8314-5B1B-4F71237CF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6"/>
          <a:stretch/>
        </p:blipFill>
        <p:spPr>
          <a:xfrm>
            <a:off x="4427984" y="1131590"/>
            <a:ext cx="3246035" cy="3994274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89B0A94-5926-AC63-7405-2FCBAF4D8C22}"/>
              </a:ext>
            </a:extLst>
          </p:cNvPr>
          <p:cNvSpPr/>
          <p:nvPr/>
        </p:nvSpPr>
        <p:spPr>
          <a:xfrm>
            <a:off x="7010400" y="1419622"/>
            <a:ext cx="2016224" cy="833823"/>
          </a:xfrm>
          <a:prstGeom prst="wedgeEllipseCallout">
            <a:avLst>
              <a:gd name="adj1" fmla="val -64180"/>
              <a:gd name="adj2" fmla="val -5187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System “declaration”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189EFE77-6CAE-FAEE-FE17-D4676006F867}"/>
              </a:ext>
            </a:extLst>
          </p:cNvPr>
          <p:cNvSpPr/>
          <p:nvPr/>
        </p:nvSpPr>
        <p:spPr>
          <a:xfrm>
            <a:off x="7116950" y="2859782"/>
            <a:ext cx="2016224" cy="833823"/>
          </a:xfrm>
          <a:prstGeom prst="wedgeEllipseCallout">
            <a:avLst>
              <a:gd name="adj1" fmla="val -79567"/>
              <a:gd name="adj2" fmla="val -220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System implementation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05B4402-289D-0FA5-FBFC-6AF727E13EB4}"/>
              </a:ext>
            </a:extLst>
          </p:cNvPr>
          <p:cNvSpPr/>
          <p:nvPr/>
        </p:nvSpPr>
        <p:spPr>
          <a:xfrm>
            <a:off x="7236296" y="3851022"/>
            <a:ext cx="1790328" cy="880968"/>
          </a:xfrm>
          <a:prstGeom prst="wedgeEllipseCallout">
            <a:avLst>
              <a:gd name="adj1" fmla="val -59538"/>
              <a:gd name="adj2" fmla="val -555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Properties for subsystem </a:t>
            </a:r>
            <a:r>
              <a:rPr lang="en-GB" sz="1100" dirty="0">
                <a:solidFill>
                  <a:srgbClr val="FF0000"/>
                </a:solidFill>
              </a:rPr>
              <a:t>(implementation)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7721094-DCCD-EB01-7744-937A7F1F5A7B}"/>
              </a:ext>
            </a:extLst>
          </p:cNvPr>
          <p:cNvSpPr/>
          <p:nvPr/>
        </p:nvSpPr>
        <p:spPr>
          <a:xfrm>
            <a:off x="2997696" y="2657709"/>
            <a:ext cx="1358280" cy="519193"/>
          </a:xfrm>
          <a:prstGeom prst="wedgeEllipseCallout">
            <a:avLst>
              <a:gd name="adj1" fmla="val -86780"/>
              <a:gd name="adj2" fmla="val 998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Definitions for analysis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20C40D3-522F-9528-2DBC-78B08E02F468}"/>
              </a:ext>
            </a:extLst>
          </p:cNvPr>
          <p:cNvSpPr/>
          <p:nvPr/>
        </p:nvSpPr>
        <p:spPr>
          <a:xfrm>
            <a:off x="2997696" y="2657709"/>
            <a:ext cx="1358280" cy="519193"/>
          </a:xfrm>
          <a:prstGeom prst="wedgeEllipseCallout">
            <a:avLst>
              <a:gd name="adj1" fmla="val -84676"/>
              <a:gd name="adj2" fmla="val -8726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Definitions for analysis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2062B86-2A9E-2F02-4436-A882CCFF56C3}"/>
              </a:ext>
            </a:extLst>
          </p:cNvPr>
          <p:cNvSpPr/>
          <p:nvPr/>
        </p:nvSpPr>
        <p:spPr>
          <a:xfrm>
            <a:off x="2411760" y="4515966"/>
            <a:ext cx="1287616" cy="475620"/>
          </a:xfrm>
          <a:prstGeom prst="wedgeEllipseCallout">
            <a:avLst>
              <a:gd name="adj1" fmla="val 105865"/>
              <a:gd name="adj2" fmla="val 94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Flows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D0B1A69-A495-A9C0-3525-231980EBF68A}"/>
              </a:ext>
            </a:extLst>
          </p:cNvPr>
          <p:cNvSpPr/>
          <p:nvPr/>
        </p:nvSpPr>
        <p:spPr>
          <a:xfrm>
            <a:off x="2555776" y="1274747"/>
            <a:ext cx="1287616" cy="475620"/>
          </a:xfrm>
          <a:prstGeom prst="wedgeEllipseCallout">
            <a:avLst>
              <a:gd name="adj1" fmla="val 105865"/>
              <a:gd name="adj2" fmla="val 94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Port definitions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865336FC-6EB9-94EC-B29A-AD36BCA61A04}"/>
              </a:ext>
            </a:extLst>
          </p:cNvPr>
          <p:cNvSpPr/>
          <p:nvPr/>
        </p:nvSpPr>
        <p:spPr>
          <a:xfrm>
            <a:off x="2843808" y="2008763"/>
            <a:ext cx="1584176" cy="475620"/>
          </a:xfrm>
          <a:prstGeom prst="wedgeEllipseCallout">
            <a:avLst>
              <a:gd name="adj1" fmla="val 79854"/>
              <a:gd name="adj2" fmla="val 180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“Requirements” for analysis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8A4BF2-7661-E7F4-5973-B174C345664E}"/>
              </a:ext>
            </a:extLst>
          </p:cNvPr>
          <p:cNvSpPr txBox="1">
            <a:spLocks/>
          </p:cNvSpPr>
          <p:nvPr/>
        </p:nvSpPr>
        <p:spPr>
          <a:xfrm>
            <a:off x="2588942" y="730493"/>
            <a:ext cx="3966115" cy="35395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Ø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ct val="0"/>
              </a:spcBef>
              <a:buFont typeface="Arial"/>
              <a:buNone/>
            </a:pPr>
            <a:r>
              <a:rPr lang="en-GB" sz="3300" dirty="0">
                <a:latin typeface="+mj-lt"/>
                <a:ea typeface="+mj-ea"/>
                <a:cs typeface="+mj-cs"/>
              </a:rPr>
              <a:t>A non-trivial model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40763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VERDICT analysis output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E5E9A2-69A5-CF4C-0C0F-9EA42C497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141" t="1" r="79750" b="-69128"/>
          <a:stretch/>
        </p:blipFill>
        <p:spPr>
          <a:xfrm>
            <a:off x="297797" y="1347614"/>
            <a:ext cx="8636708" cy="28083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9FF7-90F8-A540-99FD-AE74F0C9DBD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A11DBC6-13BF-B127-E8CE-3B1138468D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09134"/>
              </p:ext>
            </p:extLst>
          </p:nvPr>
        </p:nvGraphicFramePr>
        <p:xfrm>
          <a:off x="539552" y="4250532"/>
          <a:ext cx="5740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5740200" imgH="619560" progId="Package">
                  <p:embed/>
                </p:oleObj>
              </mc:Choice>
              <mc:Fallback>
                <p:oleObj name="Packager Shell Object" showAsIcon="1" r:id="rId5" imgW="5740200" imgH="619560" progId="Packag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A11DBC6-13BF-B127-E8CE-3B1138468D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250532"/>
                        <a:ext cx="57404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5019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7.04.19"/>
  <p:tag name="AS_TITLE" val="Aspose.Slides for .NET 2.0"/>
  <p:tag name="AS_VERSION" val="17.4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FB4A8B-284D-4EF9-A573-A942689C24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Office PowerPoint</Application>
  <PresentationFormat>On-screen Show (16:9)</PresentationFormat>
  <Paragraphs>84</Paragraphs>
  <Slides>14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Default Theme</vt:lpstr>
      <vt:lpstr>Packager Shell Object</vt:lpstr>
      <vt:lpstr>Automating the security analysis  and design of systems using models</vt:lpstr>
      <vt:lpstr>State of the Art I: TRADES</vt:lpstr>
      <vt:lpstr>State of the Art II: VERDICT</vt:lpstr>
      <vt:lpstr>TRADES &amp; VERDICT – Shared Domain Ontology</vt:lpstr>
      <vt:lpstr>Objectives</vt:lpstr>
      <vt:lpstr>Method</vt:lpstr>
      <vt:lpstr>Example: TRADES model</vt:lpstr>
      <vt:lpstr>Example: auto-generated AADL</vt:lpstr>
      <vt:lpstr>Example: VERDICT analysis output</vt:lpstr>
      <vt:lpstr>Example: Auto-revised TRADES model</vt:lpstr>
      <vt:lpstr>Limitation &amp; Challenges</vt:lpstr>
      <vt:lpstr>Potential: new reasoning rules  (automated reasoning)</vt:lpstr>
      <vt:lpstr>Discussion</vt:lpstr>
      <vt:lpstr>Technical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2020-02-17T13:12:14Z</dcterms:created>
  <dcterms:modified xsi:type="dcterms:W3CDTF">2023-12-04T17:37:22Z</dcterms:modified>
</cp:coreProperties>
</file>