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0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1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12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0" r:id="rId2"/>
    <p:sldId id="274" r:id="rId3"/>
    <p:sldId id="262" r:id="rId4"/>
    <p:sldId id="267" r:id="rId5"/>
    <p:sldId id="285" r:id="rId6"/>
    <p:sldId id="284" r:id="rId7"/>
    <p:sldId id="276" r:id="rId8"/>
    <p:sldId id="278" r:id="rId9"/>
    <p:sldId id="279" r:id="rId10"/>
    <p:sldId id="280" r:id="rId11"/>
    <p:sldId id="258" r:id="rId12"/>
    <p:sldId id="281" r:id="rId13"/>
    <p:sldId id="283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86259"/>
  </p:normalViewPr>
  <p:slideViewPr>
    <p:cSldViewPr snapToGrid="0">
      <p:cViewPr varScale="1">
        <p:scale>
          <a:sx n="110" d="100"/>
          <a:sy n="110" d="100"/>
        </p:scale>
        <p:origin x="183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15:59:18.3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78,'38'0,"-6"0,-27 0,11 0,-1 0,3 0,2 0,-12 0,14 0,-9 0,2 0,7 0,-9 0,8 0,-5 0,0 0,1 0,-1 0,4 0,-5 0,2 0,3 0,-8 0,10 0,-10 0,8 0,-7 0,6 0,-4 0,-1 0,4 0,-6 0,5 0,-1 0,-3 0,6 0,-4 0,-1 0,4 0,-4 0,5 0,-4 0,1 0,-2 0,2 0,0 0,-1 0,1 0,-2 0,2 0,1 0,-3 0,5 0,-6 0,7 0,-8 0,5 0,2 0,1 0,2 0,-6 0,-2 0,2 0,0 0,1 0,2 0,-7 0,9 0,-9 0,6 0,-4 0,1 0,1 0,-1 0,2 0,-2 0,2 0,-2 0,2 0,-3 0,3 0,-1 0,-2 0,5 0,-3 0,-2 0,7 0,-10 0,8 0,-1 0,-5 0,6-4,-2 3,-1-3,3 3,-6 1,2 0,0 0,2 0,-1 0,0 0,-1 0,2 0,-3 0,3 0,-2 0,1 0,-1 0,1 0,-1 0,1 0,3 0,-5 0,1-4,1 3,-1-4,2 5,-3 0,1 0,2 0,-3-3,3 1,-2-2,-1 4,-9-21,-6-6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8T10:04:55.7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31,'48'0,"-8"0,-26 0,3 0,-3-3,2 2,2-1,-4 1,3 1,-1 0,-1 0,1 0,0 0,-1-2,4 1,-6-1,6 1,-5 1,1 0,2 0,-3 0,4 0,-3 0,1 0,-1 0,0 0,1 0,0 0,-1 0,-1 0,1 0,8 0,-1 0,2 0,-7 0,-5 0,4 0,-1 0,10 0,-11 0,3 0,-3-2,0 1,3-1,-1 1,-1 1,1 0,-1-2,3 1,-4-1,4 2,-3 0,0 0,6-3,-11 2,9-1,-5 2,0 0,8 0,-12 0,10 0,-7 0,2 0,4 0,-7 0,5 0,-2 0,-1 0,3 0,-2 0,0 0,-1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8T10:38:55.6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1,'47'0,"-7"0,-21 0,-2 0,0 0,3 0,2 0,-1 0,-1 0,-3 0,-1 0,0 0,3 0,0 0,0 0,-1 0,-1 0,-3 0,1 1,0 1,1 1,4 0,-2-1,3 1,-2-2,0 1,2 1,0-1,-3-1,0 2,-3-2,1 2,0 0,1 0,-1-2,-1 1,6 0,-4-1,5 1,-6-2,0 0,4 0,-2 0,4 0,1 0,0 0,-3 0,-3 0,-5 0,6 2,-5-1,5 1,0-2,-5 0,5 0,-3 0,3 0,-2 0,1 0,3 0,-8 0,9 0,-4 0,0 0,-1 0,0 0,0 0,-2 0,5 0,-5 0,2 0,1 0,2 0,-4 0,5 0,-4 0,10 0,-3 0,-3 0,-2 0,-6 0,8 0,4 0,1 0,-4 0,-3 0,-1 0,13 0,-8 0,14 0,-13 0,3 0,-7 0,-1 0,2 0,-2 0,5 0,1 0,-2 0,28 0,-29 0,20 0,-31 0,2 0,10 0,-6 0,7 0,-10 0,3 0,-2 0,3 0,-2 0,0 0,2 0,1 0,-3 0,1 0,0 0,1 0,0 0,1 0,-5 0,7 0,-6 0,4 0,-4 0,-1 0,5 0,-1 0,0 0,1 0,-4 0,4 0,-3 0,5 0,-6 0,1 0,6 0,-6 0,6 0,-8 0,6 0,-3 0,5 0,-5 0,-2 0,3 0,2 0,-1 0,-2 0,3 0,-9 0,10 0,-2 0,-2 0,1 0,-2 0,3 0,-1 0,1 0,-1-1,0 0,4-1,-2 0,4 2,-1 0,-1 0,-3 0,-4 0,2-1,1 0,-2-1,6 0,-4 2,4 0,-5 0,-1 0,5 0,-5 0,3 0,-4 0,0 0,3 0,2 0,-1 0,-2 0,2 0,-7 0,8 0,-4 0,2 0,-2 0,0 0,-1 0,4 0,-4 0,5 0,-5 0,2 0,0 0,-1 0,3-2,-4 1,2-2,-1 3,2 0,-1 0,-1 0,0 0,-1 0,4 0,-3 0,0 0,2 0,-2 0,0 0,1 0,-1 0,2 0,-2 0,1 0,-3 0,4 0,-1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8T10:38:58.5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5,'52'-3,"-9"2,-23 1,-6 0,12 0,2 0,12 0,2 0,-13 0,-1 0,-12 0,3 0,0 0,0 0,-1 0,2 0,-2 0,0 1,-2 0,0 1,4 1,-6-1,3 1,-3 0,4-2,-1 1,0 0,-1-1,-3 3,4-3,0 1,0 1,-1-2,1 1,0-2,2 2,-5-1,9 1,-11-1,8-1,-7 0,1 0,4 0,-1 0,-1 0,0 0,-1 0,2 2,-1-1,1 1,-3-2,2 0,-1 0,2 0,-1 0,0 0,-2 0,2 0,-1 0,1 0,-2 0,2 0,-1 0,0 0,3 1,-3 0,2 1,-3-1,1 1,1 0,-1 1,7 0,-7-2,0 1,2 1,-4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8T10:39:02.9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0 118,'52'0,"-5"0,-26 0,-2 0,0 0,1 0,58 0,-36 0,50 0,-48 0,0 0,0 0,-9 0,-2 0,-1 0,1 0,-1 0,1 0,-1 0,-4 0,-4 0,-2 0,0 0,4-1,1-1,7-1,3 2,-6 1,5-1,-9-2,5 1,0 0,-6 1,-3 1,-2 0,-1 0,1 0,0 0,0 0,0-1,-3-1,0 0,-1 1,-1 0,1 1,-1-1,1-1,0 1,3-1,-2 2,6-2,0 0,1 0,-3-1,-3 0,-5 0,0 1,7-1,-4 1,3 0,-6 0,1 1,5-2,-5-1,5 1,-7 1,1 1,6-1,-4 0,4-1,-2 1,-1 1,5-2,-1 1,-2 0,-2 0,-3 0,5 1,-6-1,5 2,3-3,-6 2,6-2,-8 3,5-1,-5-1,6 0,-4 1,0 0,1 0,0-1,2 0,0 2,-2 0,3 0,-9-1,10-1,-2 1,-1-1,0 2,1 0,-5 0,5 0,-2 0,1 0,3 0,-3 0,0 0,-1 0,0 0,4 0,-6 0,3 0,1 0,-4 0,3 0,1 0,-5 0,5 0,0 0,-6 0,7 0,-2 0,2 0,4 0,-7 0,0 0,-2 0,0 0,3 0,-1 0,-2 0,2 0,-1 0,0 0,2 0,-3 0,5 0,-6 0,5 0,-4 0,2 0,1 0,0 0,-3 0,4 0,-1 0,2 0,-1 0,-3 0,2 0,-2 0,2 0,-1 0,1 0,0 0,0 0,-2 0,5 1,-2 1,4 0,-1-1,-3-1,-2 0,-2 1,3 1,-3-1,4 1,-1-1,-3 1,3-1,1 1,-5-2,6 0,-1 1,-2 1,3-1,-2 1,1-2,0 0,-1 0,-2 0,-2 0,7 0,-6 0,6 0,-6 0,2 0,4 0,-8 0,9 0,-7 0,3 0,0 0,-1 0,2 0,-3 0,3 0,-3 0,2 0,0 0,-3 0,2 0,-1 0,0 0,3 0,-5 0,4 0,-3 2,4-1,-2 1,1-2,-2 0,1 0,0 0,0 0,-1 2,1-1,1 1,-3-2,7 0,-10 0,8 0,-5 0,0 0,5 0,-4 0,1 0,0 0,-3 0,5 0,-2 0,-1 0,2 0,-3 0,2 0,-2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8T10:39:08.3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74,'41'0,"-5"0,-21 0,1 0,0 0,7 0,2 0,37 0,-14 0,30 0,-37 0,3 0,-18 0,2 0,-3 0,2 0,-3 0,3 0,-2 0,9 0,-5 0,13 0,-13 0,7 0,-10 0,7 0,7 0,4 0,2 0,-7 0,-8 0,-4 0,-1 0,0 0,3 0,0 0,1 0,0 0,-6 0,-3 0,1 0,0 0,2 0,-1 0,2 0,0 0,0-2,-2 0,-4 0,6 0,-3 0,3 0,-4 1,-3 0,-2 1,1-1,-1-1,1 0,0 1,-2-1,6 0,-4 1,3-2,-6 1,4 1,-3-2,7 1,-8 0,3-1,-1 1,2-1,1 0,-4 2,0-1,-2 0,4 1,0-1,-3 2,4-1,-5-1,4 1,0-1,0 2,-2 0,4 0,-8 0,8 0,-1 0,-2 0,2-1,-4 0,0-1,3 1,0 1,-3 0,18 0,-17 0,12 0,-13 0,-3 0,8 0,-4 0,1 0,0 0,-2 0,4 0,-3 0,4 0,-5 0,4 0,-3 0,2 0,0 0,0 0,1 0,14 0,-13 0,8-1,-16-1,1 1,8 0,-7 1,5 0,-3 0,-3 0,8 0,-6 0,1 0,1 0,-2 0,4 0,-2 0,0 0,-1 0,-1 0,2 0,0 0,0 0,1 0,-1 0,0 0,-1 0,0 0,6 0,-4 0,5 0,-6 0,-1 0,2 0,-3 0,3 0,0 0,-1 0,2 0,-4 0,1 0,1 0,-1 0,4 0,-3 0,-1 0,3 0,-6 0,8 0,-2 0,1 0,-1 0,-1 0,-3 0,2 0,0 0,0 0,5 0,-5 0,4 0,-6 0,1 0,5 0,-4 0,4 0,-8 0,9 0,-7 0,9 0,-5 0,0 0,-2 0,3 0,-8 0,7 0,-3 0,0 0,3 0,-5 0,6 0,-2 0,0 0,3 0,-6 0,5 0,-3 0,0 0,0 0,-2 0,1 0,6 0,-5 0,4 0,-6 0,5 0,-4 0,5 0,-5 0,-1 0,4 0,-4 0,6 0,-7 0,5 0,-2 0,1 0,-1 0,3 0,-5 0,4 0,-1 0,-3 0,3 0,1 0,-4 0,3 0,-2 0,3 0,-2 0,3 0,-1 0,0 0,-1 0,1 0,-7 0,8 0,-2 0,-3 0,6 0,-8 0,3 0,2 0,-3 0,6 0,-6 0,1 0,2 0,-3 0,4 0,-3 2,0 0,1 1,1 1,-1-1,0 0,-1-1,0 1,2-2,0 2,-2-2,2 1,-4-1,11 0,-11 1,5-1,-1 0,-7-1,10 0,-3 0,0 0,2 1,-5 1,1 0,5-1,-6 0,6 0,-6 1,1 0,2-1,-4-1,5 1,-2 1,2 0,-2-1,3-1,-7 1,7 1,-3-1,-1 1,3-2,-4 0,1 0,3 0,-3 0,2 0,-2 0,-1 0,3 0,-1 0,3 0,-6 0,4 0,-4 0,6 0,-5 0,2 0,0 0,-3 0,6 0,-5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8T10:39:35.2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0,'40'0,"-5"0,-21 0,-1 0,7 0,-5 0,2 0,-1 0,-1 0,4 0,-4 0,-1 0,2 0,-2 0,9 0,-12 0,7 0,-4 0,-1 0,9 0,-11 0,8 0,-5 0,3 2,2-1,-5 1,5-1,-4-1,4 0,-3 0,-2 0,2 0,-1 0,1 0,2 0,-2 0,2 1,-2 1,-2-1,4 0,-4-1,4 0,-3 0,-1 2,2-1,-1 1,2 0,-2-1,-1 1,7 0,-7-1,3 1,-1-1,-2 0,4 0,-3 0,2 1,-1-2,-1 0,3 2,-5-1,4 1,-3-2,1 0,3 0,-2 2,0-1,0 1,-2-1,6 0,-5 0,2 1,-2-1,-1 1,5-1,-5 1,2-2,-1 0,7 2,-5-1,4 1,-9-2,2 0,6 0,-4 0,3 0,-1 0,-5 0,5 0,0 0,-6 0,8 0,-7 0,3 0,1 0,-2 0,0 0,2 0,-4 0,6 0,-5 0,2 0,0 0,-1 0,0 0,3 0,-4 0,4 0,-3 0,3 0,-3 0,0 0,3 0,-6 0,10 0,-9 0,4 0,3 2,-5-1,5 1,-4-1,-4-1,5 0,-2 0,1 0,2 0,-2 2,-1-1,3 1,-5-2,4 1,-2 1,1-1,0 1,0-2,3 0,-2 0,0 1,-2 1,0-1,2 0,-1-1,0 0,0 0,0 0,-1 0,2 0,-2 0,0 0,1 2,0-1,-2 1,2 0,-1-1,0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8T10:39:41.4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58,'47'0,"-9"0,-24 0,-2 0,9 0,-7 0,7 0,6 0,-11 0,14 0,-16 0,10 0,-3 0,7 0,-9 0,7 0,-3 0,2 0,0 0,9 0,-11 0,14 0,-14 0,12 0,-4 0,1 0,-10 0,-4 0,-1 0,10 0,5 0,11 0,4 0,-5 0,-2 0,-12 0,-1 0,-6 0,1 0,-1 0,1 0,-1 0,1 0,-1 0,0 0,1 0,-2 0,-2 0,2 0,-1 0,0 0,3 0,-4 0,5 0,2 0,0 0,-3 0,-5 0,-5 0,6 0,-4-1,3-1,1 1,-6-1,8 2,-5 0,0 0,3-3,-1 3,-3-3,7 3,-10 0,8 0,-2-1,-3 0,5-1,-3 1,-2 0,6 1,-7 0,4 0,-2 0,4 0,-2 0,2 0,-5 0,5 0,-8 0,11 0,-8 0,3 0,1 0,-4 0,3 0,1 0,-4 0,4 0,-4 0,-1 0,7 0,1 0,3 0,-1 0,-7 0,-3 0,3 0,1 0,0 0,4 0,-10 0,9 0,-4 0,-1 0,5 0,-3 0,4-1,1 0,-2-1,-3 1,-3 1,1 0,1-1,-2 0,8-1,-10 1,5 0,1 1,-6 0,9 0,-7 0,6 0,-4 0,-2 0,5-2,-9 1,10-1,-5 2,0 0,3-2,-3 1,2-4,-2 4,1-1,1 2,1-2,3 1,-3-1,-2 1,1 1,-2-3,2 3,0-3,0 3,0 0,-3 0,5 0,-2 0,2 0,-4 0,-1 0,3 0,-3 0,5 0,-6 0,4 0,0 0,0 0,2 0,-5 0,9 0,-10 0,5 0,-2 0,-3 0,7 0,-5 0,0 0,0 0,1 0,-1 0,3 0,-4 0,3 0,-2 0,-1 0,4 0,-5 0,5 0,-6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1:32:14.0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1 115,'41'0,"-7"0,-26 0,6 0,2 0,3 0,1 0,-5 0,0 0,6 0,-6 0,5 0,-7 0,5-1,-1-1,0 1,-1-2,1 0,-4 1,6-1,0 0,-4 2,6 0,-6-1,2 1,-2-1,0 1,5 1,-4 0,4 0,-2 0,-4 0,4 0,0 0,-5 0,5 0,-1-1,-4 0,7 0,-7-1,6 2,-5 0,4 0,-1 0,-2 0,5 0,-9 0,8 0,-3 0,-1 0,5 0,-10 0,8 0,-3 0,1 0,3 0,-5 0,4 0,-3 0,3 0,-1 0,-3 0,4 0,-6 0,7 0,-5 0,2 0,0 0,1 0,0 0,-3 0,4 0,-6 0,8 0,-4 0,-1 0,1 0,-2 0,3 0,1 0,-3 0,4 0,-3 0,-2 0,5 0,-8 0,7 0,-2 0,0 0,2 0,-3 0,1 0,-1 0,3 0,-4 0,2 0,0 0,0 0,2 0,-5 0,4 0,-2 0,0 0,4 0,-8 0,9 0,-7 0,3 0,1 0,0 0,1 1,-2 0,0 0,-3 0,8 0,-8-1,3 0,4 0,-8 0,7 0,-4 0,-2 0,7 0,-7 0,8 0,-8 0,4 0,1 0,-5 0,4 0,3 0,-3 0,5 0,-5 0,-1 0,4 0,-6 0,3 0,-2 0,-2 0,6 0,-4 0,2 0,0 0,-4 0,5 0,-3 0,1 0,1 0,1 0,-4-1,2-1,-1 1,3 0,-2 1,3-1,-3-1,0 1,0 0,1 1,-4-1,8 0,-8 0,3-1,0 2,-1 0,3 0,-1 0,-4-1,8 0,-10 0,8-1,-2 2,-3 0,4 0,1 0,-4 0,5 0,-6 0,0-1,6-1,-4 1,5 0,-6 1,-1 0,7 0,-6 0,6 0,-8 0,1 0,4 0,-4 0,7 0,-8 0,6 0,-3 0,-1 0,2-2,-2 1,-1 0,4 1,0 0,-4 0,5-1,-6-1,4 1,1 0,-4 1,3 0,1-3,-6 2,12-1,-11 2,4-2,1 1,-5-1,10 0,-11 1,6-2,1 2,-3-1,5 1,-5 0,-1-1,0 1,0 0,1-1,-1 1,0-1,1 1,-1 1,2-2,0 1,0-1,-1 0,1 0,1 0,0 0,3 0,-1 1,1-1,-1 1,0-1,0 1,-2 0,0 1,-1 0,0 0,-1 0,0 0,1 0,-4 0,5 0,-3 0,0 0,2 0,-1 0,-2 0,4 0,-5 0,4 0,-2 0,-1 0,4 0,-5 0,3 0,-1 0,1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1:32:25.4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0,'51'0,"-8"0,-24 0,1 0,0 0,2 0,0 0,0 0,-1 0,0 0,-1 0,1 0,-1 0,0 0,-1 0,0 0,-1 0,1 0,0 0,-2 0,0 0,-1 0,1 0,1 0,2 0,-2 0,1 0,-1 0,1 0,-1 0,-1 0,-2 0,0 0,3 0,-2 0,2 0,0 0,-4 0,3 0,1 0,-5 0,6 0,-1 0,-4 0,3 0,0 0,-4 0,10 0,-9 0,3 0,1 0,-5 0,8 0,-9 0,8 0,-3 0,-1 0,4 1,-10 0,7 3,-1-3,-2 1,4-1,5-1,0 0,7 0,-3 1,-1 0,1 1,0-1,-2 0,-1-1,-2 0,-2 1,-1 0,-2 1,-1-1,0-1,4 0,-4 0,4 1,-5 1,0-1,1 0,0-1,1 0,0 2,-1-1,1 1,0-2,0 0,-1 0,-1 0,0 0,5 0,-4 0,4 0,-7 0,5 0,-3 0,2 0,3 0,-6 0,7 0,-8 0,1 0,7 0,-5 0,6 0,-8 0,1 0,0 0,1 0,1 0,0 0,-1 0,1 0,0 0,1 1,1 1,1 0,0-1,-1-1,-1 0,1 1,0 1,1 0,0-1,-2-1,1 0,0 1,0 1,1 0,0-2,-1 1,0 1,-2-1,1 0,1 1,-1-1,0 1,-1-1,1 0,1 1,1-1,1 1,-1-1,1 1,0-1,1 0,1-1,1 0,2 0,0 0,2 0,1 0,-1 0,-2 0,-1 0,0 0,-2 0,5 0,-7 1,4 1,-9-1,0 0,-1 0,3 1,-3-1,3 2,1-2,-4 0,5 1,-7-1,1 0,6 1,-5-1,5 0,-7 1,3-1,2-1,-2 0,2 0,-5 0,4 0,-1 0,-1 0,2 0,-3 0,2 0,-2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16:52:43.3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0,'42'0,"-3"0,-23 0,0 0,6 0,3 0,9 0,3 0,-4 0,-3 0,0 0,1 0,5 0,7 0,-12 0,8 0,-13 0,1 0,-2 0,1 3,5 0,-2 0,6 2,4 1,3 0,-1 0,-5-2,-11-1,1 0,0 0,4-1,-1 1,2 1,-1-1,0-1,0 1,1 3,-1 0,1-2,-1-2,1 1,5 0,-3 1,10-2,3 1,1 0,-2 1,-8-2,-8-2,2 0,-1 0,0 0,0 0,1 2,-1 1,0 0,0 0,1-2,-1-1,-1 0,1 0,-1 0,1 0,-3 0,4 0,-6 0,8 0,-2 0,-1 0,-5 0,-5 0,-5 0,0 0,0 0,3 0,-3 0,2 0,0 0,-1 0,1 0,0 0,-2 0,5 0,-7 0,6 0,1 0,3 0,1 0,-4 0,-4 0,0 0,-1 0,0 0,0 0,1 0,1 0,2 0,0 0,-1 0,0 0,1 0,4 0,2 0,-2 0,5 0,2 0,4 0,-1 0,-5 0,-7 0,2 0,-1 0,3 0,1 0,1 0,-2 0,-1 0,-2 0,11 0,-8 0,6 0,-4 0,-1 0,2 0,4-1,-4-2,8-1,4 1,1 2,-4 1,-3 0,33 0,-34 0,30 0,-44 0,-1 0,4 0,0 0,-2 0,-2 0,0 0,1 0,1 0,-2 0,-1 0,2 0,-3 0,6 0,-2 0,-1 0,1 0,-5 0,0 0,0 0,1 0,-1 0,3 0,-4 0,4 0,3 0,-3 0,9 0,-9 0,1 0,-2 0,2 0,1 0,-3 0,-1 0,1 0,-4 0,6 0,-2 0,-4 0,9 0,-10 0,4 0,1 0,-2 0,4 0,-5 0,4 0,1 0,3 0,1 0,-6 0,-3 0,4 0,-6 0,9 0,-4 0,-2 0,3 0,-1 0,-4 0,8 0,-4 0,3 0,-1 0,1 0,1 0,-1 0,-1 0,-4 0,0 0,0 0,1 0,-1 0,3 0,0 0,1 0,0 0,-2-2,-2-1,0 0,7 1,-3 2,5 0,1 0,-5 0,2 0,-2 0,-6 0,2 0,10-4,-10 2,9-2,-13 3,1 1,8 0,-7 0,7 0,-8 0,3 0,-1 0,4 0,-6 0,6 0,-1-2,0 0,-1-1,3 1,-8 2,6 0,0 0,-3 0,6 0,-7-2,4-1,-4 1,3-2,1 1,-3 0,4 1,-2 1,-3-1,5-1,-2 1,3 1,-1 1,-4 0,1 0,2-2,-1 0,0-1,-1 0,4 2,-2 1,3 0,-8 0,2-1,6-2,0 1,6-2,-10 4,-2 0,6 0,-3 0,5 0,-9-2,2-1,-2 1,7 0,-8 2,5 0,-2 0,-1 0,2-4,-4 3,1-3,1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15:59:21.5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1 209,'19'-30,"-1"6,-15 22,7-7,6 4,-3-6,9 8,-12 2,6-4,0 4,-3-3,4 4,-2-3,3 0,-1 0,0 1,0 2,-4 0,7 0,-7-4,6 2,-2-2,-3 4,7 0,-8 0,5 0,2 0,-6 0,3 0,0 0,-5 0,7 0,-4 0,-1 0,5-2,-5-1,1 0,2 1,-4 2,4 0,-1-2,-2-1,4 0,-4 1,1 2,2-2,-4-1,6 1,-5-1,3 3,1-2,-2-1,1 0,1 0,-7 3,7 0,-1-4,-4 2,6-2,-6 3,1 1,8-3,-10 1,5-2,-2 3,-3 1,8 0,-5 0,-1 0,7 0,-7 0,3 0,1 0,-7 0,8 0,-2 0,-2 0,2 0,-4-2,5-1,-2 0,1 1,-2 2,-1 0,9 0,-5 0,-1-2,1-1,-8 1,10-1,-6 3,1 0,2 0,-1 0,-1 0,3 0,-5 0,3-5,-1 4,2-3,-3 4,4 0,-5 0,4 0,-1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16:52:53.4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1,'43'0,"-4"0,-27 0,16 0,-7 0,15 0,-3 0,2 0,-2 0,4 0,-12 0,7 0,-10 0,0 0,1 0,18 0,-15 0,31 0,-35 0,23 0,-20 0,12 0,-6 0,6 0,-9 0,18 0,-20 0,18 4,-22-3,19 3,-18-3,44-1,-37 0,30 0,-28 0,12 0,-13 0,13 0,-16 0,19 0,-19 0,6 0,-18 2,-1 0,0 1,3 0,-1-3,2 0,-1 0,-2 0,-1 0,1 1,0 2,4-1,-3 1,0-3,-1 0,-2 0,5 0,-5 0,5 2,-7 0,9 1,-6-1,1-2,0 0,2 0,-1 1,1 2,-4-1,-2 0,10-1,-9-1,6 2,-6 1,4-1,-2 1,4-2,-6 1,6 1,-1-1,1-1,1-1,-4 1,-1 2,1 0,-1-1,0-1,0-1,3 0,-3 0,3 0,-4 1,1 2,1 0,-1-1,2-1,-1-1,4 1,-7 1,6 0,-2 1,1-2,-1-1,-2 3,-1-1,3 1,-1-2,0-1,-2 0,2 0,2 0,-3 0,5 0,-4 0,2 0,-1 0,-2 0,2 0,-2 0,4 0,-5 0,8 0,-10 0,6 0,2 0,-8 0,10 0,-9 0,6 0,4 0,4 0,1 0,-5 0,-4 0,-4 0,-1 0,4 0,-3 0,3 0,-3 0,1 0,-1 0,3 0,-5 0,8 0,-5 0,1 0,-1 0,-2 0,2 0,1 0,-2 0,3 0,-4 0,5 0,5 0,-3 0,5 0,-8 0,1 0,10 0,-5 0,7 0,-4 0,-3 0,8 0,3 0,1 0,1 0,-7 0,-7 0,-5 0,-1 0,-2 0,2 0,-2 0,3 0,-2 0,-3 0,7 0,-6 0,2 0,1 0,-5 0,9 0,-5 0,4 0,3 0,6 0,8 0,-11 0,-5 0,-10 0,2 0,5 0,-3 0,3 0,-5 0,3 0,1 0,-3 0,1 0,2 0,-1 0,1 0,-2 0,-1 0,2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16:54:10.9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8,'51'-4,"-7"0,-7 4,15 0,-11 0,20 0,-5 0,12 0,4 0,8 0,-8 0,-5 0,-21 0,11 0,4 0,22 0,-19 2,5 1,-28 2,-2 2,-2-3,10 1,-12-1,9 0,-14-2,1 1,-1 0,1 1,-1-2,-2 1,2 0,-5 0,10 2,3-2,5 3,-1 0,-13-3,-5 1,-5-2,2 1,1 0,1-2,-1-1,1 0,-1 0,0 2,0 0,-3 1,0 0,0-2,-1-1,5 2,-1 1,1 0,3-1,-6-2,2 0,-6 0,2 0,4 0,0 0,1 2,-4 0,-2 1,-2 0,0-3,1 0,-1 0,0 0,1 0,-1 0,4 3,0 0,0 0,3-1,-6-2,9 0,2 0,1 0,-2 0,-7 1,-4 2,1 0,-1-1,0-1,0-1,1 0,-1 0,3 0,-3 0,2 0,0 0,-2 2,3 0,-4 1,5-1,0-1,1-1,0 0,-3 0,0 0,-2 0,3 0,-3 0,3 0,-2 0,-1 0,3 0,-1 0,-4 0,8 0,-5 0,1 0,-1 2,-2 1,2-1,1 0,0-2,0 0,-3 1,4 2,-4-1,1 1,8-3,-12 0,8 0,-3 0,-5 0,9 0,-3 2,1 1,-1-1,-2 0,0-2,3 0,-3 0,3 0,-4 0,1 0,3 0,-5 0,6 0,3 0,0 0,2 0,-5 0,-4 0,3 0,-3 0,2 0,-1 0,-1 0,4 0,-4 0,2 0,-3 0,3 0,6 0,-4 0,3 0,-8 0,2 0,-2 0,5 0,-5 0,4 0,-3 0,1 0,3 0,-5 0,2 0,-1 0,0 0,2 0,3 0,-6 0,7 0,9 0,-4 0,55-5,-45 1,31-4,-44 5,3 0,-6 3,16-2,-18-1,12 1,-18 0,0 2,6 0,-4 0,7 0,-5 0,-1 0,6 0,-1 0,-2 0,-3 0,1-2,-3 0,4-3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16:54:15.3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8,'57'-4,"-7"1,-19 3,16 0,-8 0,31 0,-24 0,15 0,12 0,4 0,1 0,-14 0,-29 0,21 0,7 0,-3 0,4 0,-27 0,9 0,2 0,1 0,13 0,-11 0,14 0,-2 0,-4 0,5 0,-7 0,7 0,12 0,5 0,-10 0,-11 0,-17 0,7 2,5 2,-4 0,-6 0,-6-1,-3 1,7-1,0 1,-1-4,-4 0,3 0,8 2,-2 1,13 1,-5-1,-4-1,-2-2,-11 0,-2 0,-2 0,-2 0,-2 0,0 0,-1 0,2 0,-1 0,-1 2,-4 0,2 1,-1 0,1-3,-2 0,-2 0,3 0,-1 0,7 3,2 0,3 0,-1-1,-7-2,-4 0,-3 0,-1 0,-3 0,6 0,-7 0,5 0,-7 0,0 0,1 0,-1 0,1 0,0 0,0 0,2 0,-2 0,6 0,-3 0,-3 0,0 0,3 2,-4 0,8 1,-8-1,0-1,1-1,1 0,-2 0,2 0,0 0,-4 0,5 0,-1 0,0 2,4 1,-5-1,1 0,-2-2,1 0,4 0,-6 2,7 0,-9 0,2 0,7-2,-9 0,10 0,-11 0,6 0,-1 0,-4 0,7 0,-5 0,1 2,5 0,-6 0,2 1,5-3,-7 0,6 0,-4 0,-7 0,13 3,-10-2,8 3,-5-3,1-1,3 0,-6 0,3 0,1 0,-5 0,7 0,-6 0,2 0,2 0,-2 0,2 0,0 0,-3 0,2 0,2 0,-4 0,5 0,-4 0,-1 0,3 0,-2 0,0 0,1 0,-2 0,3 0,-2 0,2 0,-3 0,4 0,-3 0,2 0,2 0,1 0,2 0,-6 0,-1 0,-6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15:59:26.6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61,'37'0,"-5"0,-24 0,2 0,16 0,-15 0,15 0,-15 0,1 0,10 0,-9 0,7 0,-4 0,-4 0,8 0,-8 0,9 0,-9 0,11 0,-10 0,7 0,-3 0,-1 0,1 0,1 0,-6 0,8 0,-3 0,0 0,3 0,-8 0,8 0,-7 0,7 0,-3 0,-2 0,8 0,-11 0,7 0,-3 0,-5 0,8 0,-5 0,1 0,2 0,-1 0,1 0,0 0,-3 0,3-4,0 3,-2-3,2 3,-3 1,5 0,-6 0,5 0,-5 0,3 0,1 0,-1-4,-2 3,1-4,3 5,-4 0,5 0,-6 0,6 0,-4 0,-1 0,5 0,-7 0,6 0,-2 0,-4 0,9 0,-9 0,8-1,-3-3,-1 1,0 0,-1 3,-1 0,6-2,-3-1,0 1,-3-1,1 3,4 0,-5-1,4-2,-5 0,1 0,5 3,-6 0,4 0,3-2,-7-1,6 1,-6 0,0 2,6 0,-4 0,-1 0,4 0,-5 0,4 0,-1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15:59:29.1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10,'37'-5,"-7"1,-20 4,3 0,7 0,-2 0,0 0,-3 0,-2 0,9 2,-6 1,4 0,-7 0,2-2,0-1,5 0,-2 0,5 0,-4 0,4 2,-1 1,1 0,-4-1,-2-2,-1 0,1 0,-1 0,2 0,-3 0,-1 0,5 0,-6 0,7 0,-7 0,4 0,-3 0,4 0,0 0,-2 0,2 0,-6 0,8 0,-3 0,-3 0,13 0,-16 0,11 0,-5 0,-8 0,15 0,-13 0,7 0,-2 0,-3 0,6 0,-2 0,-3 0,8 0,-11 0,6 0,15 0,-16 0,16 0,-21 0,-1 0,9 0,-5 0,5 0,-2 0,-5 0,9 0,-9 0,6 0,0 0,2 0,2 0,-6 0,-3 0,7 0,-7 0,7 0,-4 0,-4 0,8 0,-5 0,3 0,1 0,-3 0,0 0,2 0,-6 0,7 0,-2 0,-1 0,0 0,-1 0,2 0,-1 0,5 0,-7 0,2 0,3-2,-1-1,1 0,0 0,-5 3,2 0,0 0,-2 0,5 0,-6 0,3 0,0 0,-2 0,4 0,-4 0,4 0,-2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8T10:05:34.3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67,'44'0,"-8"0,-22 0,0 0,4 0,3 0,21 0,-17 0,17 0,-17 0,-1 0,3 0,-4 0,-2 0,1 0,0 0,-3 0,1 0,0 0,3 0,7 0,0 0,3 0,1 0,2 0,0 0,-3 0,-6 0,-8 0,1 0,-1 0,2 0,-2 0,-1 0,-1 0,1 0,-1 0,-1 0,-1 0,7-2,-6 1,14-2,-5 2,3 0,2-2,-3-2,-3 0,-1 2,-4 1,1 0,0 1,-2-2,-1-1,1 1,-1-1,-1 2,-1 0,7-1,-6 2,5-2,-7 2,-1-1,8 0,-6 1,9 1,-7 0,-1 0,0-1,2-2,-4 2,3-1,-1 2,-4 0,10 0,-9 0,3 0,1 0,-3 0,5 0,-2 0,-6 0,13 0,-11 0,8 0,-5 0,-4 0,10 0,-11 0,9 0,-6 0,0 0,7 0,-9 0,6 0,2 0,-5 0,6 0,-8 0,2 0,3 0,-4 0,7 0,-10 0,5 0,-1 0,2 0,3 0,-6 0,3 0,1 0,-6 0,9 0,-10 0,4 0,4 0,-5 0,4 0,-4 0,4 0,-4 0,4 1,-3 1,1 1,3-1,-6 1,4-2,-4 1,5 0,0 1,-5-1,7 2,-9-3,8 1,-1 0,-2-1,2 1,-1 1,-6-1,9 0,-6-1,0 1,6-1,-9 1,10-2,-8 0,1 0,5 2,-7-1,6 1,-3-1,1-1,0 0,0 0,-1 0,2 0,1 0,-3 0,1 2,0-1,1 3,1-2,-4 0,6 0,-4 0,2-1,1 3,-8-2,10 2,-8-2,2 1,3-2,-6 2,10 1,-8 0,1 1,7-1,-7-1,5-1,-6 0,1 1,2 1,-2-1,7 1,-10-2,6 2,1-2,-7 1,10-1,-10-1,4 2,0-2,-2 1,2 1,2-1,-1 0,-2 1,5-2,-9 1,10-2,-9 0,7 0,-4 0,0 0,2 0,-5 0,9 0,-9 0,5 0,4 0,-6 0,6 0,-7 0,0 0,4 0,0 0,-2 0,2 0,-4 0,1 0,3 0,-3 0,5 0,-5 0,3 0,0 0,0 0,-2 0,-1 0,3 0,-4 0,4 0,-3 0,-2 0,8 0,-8 0,3 0,1 0,-6 0,14 0,-11 0,9 0,-5 0,-1 0,-2 0,1 0,1 0,-2 0,7 0,-10 0,6 0,0 0,-5 0,8 0,-8 0,4 0,-3 0,5 0,0 0,1 0,-5 0,4 0,-8 0,9 0,-6 0,0 0,5 0,-8 0,10 0,-7 0,0 0,6 0,-8 0,5 0,7 0,-8 0,8 0,-11 0,3 0,2 0,0 0,2 0,-6 0,2 0,4 0,-5 0,6 0,-3 0,-1 0,5 0,-1 0,2 0,0 0,-4 0,-5 0,6 0,-6 0,4 0,1 0,-5 0,4 0,1 0,-5 0,5 0,2 0,-6 0,9 0,-5 0,4 0,0 0,-4 0,-2 0,-2 0,0 0,5 0,-5 0,5 0,-5 0,0 0,8 0,-6 0,4 0,-6 0,-2 0,3 0,6 2,1-1,5 1,-5 0,-4 0,-3 0,-3-1,5 0,-4 0,5 0,-1 1,-4 0,5 0,0 0,-5 1,4-1,-3-1,3 1,-2-2,6 0,-2 1,-2 0,1 1,-4 0,0-2,6 0,-6 0,3 0,0 0,-3 0,3 0,1 0,-5 0,4 0,-1 0,-5 0,13 0,-14 0,9 0,-1 0,-6 0,9 0,-7 0,-1 0,7 0,-10 0,9 0,-6 0,0 0,5 0,-7 0,7 0,-5 0,3 0,-1 0,0 0,0 0,-2 0,2 0,0 0,0 0,1 0,-4 0,4 0,-2 0,1 0,-1 0,0 0,3 0,-5 0,8 0,-9 0,4 0,1 0,-5 0,7 0,-5 0,1 0,2 0,-3 0,1 0,1 0,-2-4,2 1,-2-4,0 2,0 0,1 0,0-1,-1 2,1 0,1 1,-2 1,4-2,-5 2,4 0,-3-1,5 1,-6 0,9-1,-6 1,6-1,-8 2,2-1,-1 0,0 1,6-2,-4-1,3 1,0 2,1 0,1 1,-4-2,-4 1,1-1,1 2,4 0,-7 0,4 0,-4 0,5 0,0 0,-5 0,4 0,0 0,-2 0,4 0,-7 0,3 0,2-3,-3 3,3-2,-2 2,3 0,-3 0,-1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8T10:04:17.9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0,'40'0,"-7"0,-23 0,7 0,-2 0,6 0,-7 0,1 0,7 0,-4 0,5 0,-9 0,-1 0,6 0,-4 0,6 0,-8 0,2 0,10 0,-7 0,6 0,-10 0,-1 0,5 0,-4 0,10 0,-8 0,6 0,-5 0,-2 0,0 0,2 0,0 0,3 0,-1 0,9 0,-9 0,11 0,-12 0,5 0,-1 0,-2 0,-2 0,-3 0,-1 0,4 0,-5 0,5 0,-3 0,-1 0,4 0,-5 0,4 0,-2 0,5 0,0 0,2 0,-6 0,-1 0,2 0,-3 0,4 0,0 0,-3 0,4 0,-4 0,-1 0,4 0,-6 0,9 0,-7 0,1 0,1 0,0 0,-1 0,3 0,-6 0,6 0,0 0,-4 0,8 0,-10 0,7 0,-4 0,-2 0,8 0,-9 0,8 0,-4 0,-2 1,6 0,-6 1,3 0,2-1,-7 1,6 1,-5-2,3 0,0 1,-1-1,2 1,-3-2,4 1,-3 0,1 1,3 0,-6-1,4 1,0-1,-4-1,8 0,-6 3,1-3,3 3,-5-2,3 0,-2 0,2 1,-3-2,2 0,1 0,-3 2,2-1,1 0,-4-1,8 0,-10 0,7 0,1 0,1 1,3 1,-7-1,-2 0,1-1,3 0,-1 0,1 0,-2 0,-3 0,5 0,-3 0,2 0,1 0,-4 2,3-1,-2 0,0 0,4-1,-6 0,4 0,-3 0,3 0,0 0,0 0,-2 0,3 0,-3 0,2 0,-2 0,0 0,2 0,-3 0,4 0,-2 0,1 0,-1 0,1 0,-2 0,2 0,-1 0,-1 0,2 0,-2 0,5 0,-4 0,2 0,-4 0,1 0,-1 0,3 0,-2 0,1 0,-1 0,5 3,-6-3,2 2,2-1,-8 0,13 1,-7-1,0-1,3 0,-5 0,1 0,7 0,-7 0,5 0,-6 0,1 0,-1 0,3 0,-2 0,3 0,-5 0,6 0,-7 0,8 0,-3 0,1 0,-4 0,1 0,2 1,0 1,0-1,0 0,-1-1,0 0,0 0,2 0,-4 0,7 0,-3 0,0 0,-4 0,1 0,2 0,-1 0,3 1,-5 1,3-1,-2 0,1-1,0 0,1 2,-4-1,5 1,-3-2,-2 0,8 0,-9 0,4 0,1 0,-3 0,3 0,0 0,-3 0,4 1,-2 1,-1-1,0 0,0-1,1 0,2 0,-3 0,4 0,-6 0,2 0,3 0,-5 0,4 0,0 0,-3 0,4 2,-4-1,1 1,4-2,-4 0,2 0,-2 0,0 0,0 0,3 0,-4 0,6 0,-7 0,9 0,-5 1,2 0,-3 0,-2 1,2-2,-1 1,2 0,-3 1,2-2,1 2,-3-1,5 3,-6-4,2 4,2-2,-4 1,4-2,-4-1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8T10:04:44.7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1,'39'0,"-6"0,-24 0,3 0,8 0,-7 0,6 0,-5 0,0 0,6 2,-4 1,-4 0,5 2,-4-4,5 1,3-1,-4 1,0 0,-2 0,-1-2,5 0,-4 0,6 0,-7 2,1-1,2 1,-3-1,3-1,-2 2,1-1,0 1,-3-2,5 0,-4 0,2 0,2 0,-3 0,1 0,-1 0,4 0,-6 0,5 0,-5 0,4 0,1 0,-4 0,3 0,-3 0,2 0,1 0,-3 0,3 0,-3 0,3 0,0 0,-1 0,1 0,-3 0,2 0,0 0,-1 0,0 0,5 0,-8 0,6 0,-2 0,1 0,1 0,-2 0,-1 0,0 0,2-1,-2 0,4-1,-7 0,7 0,-5 1,3-1,-1 2,-1 0,0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8T10:04:49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25,'38'0,"-5"0,-26 0,7 0,5 0,-3 0,5 0,-11 0,7 0,-1 0,1 0,0 0,-4 0,5 0,-1 0,0 0,0 0,-3 0,0 0,3 0,-1 0,-1 0,1 0,-2 0,1 0,2 0,-3 0,4 0,-3 0,0 0,2 0,-4 0,3 0,1 0,0-1,0-1,-2 1,9-1,-7 2,6 0,-9 0,-2 0,4 0,-1 0,3 0,-4-3,0 3,4-2,-3 2,2 0,3-2,-5 1,6-1,-7 0,2 2,-1 0,3-1,1-1,-2 0,0 0,-1 2,-2 0,4 0,-3 0,2 0,-2 0,0 0,1 0,-1 0,2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8T10:04:52.9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1,'36'0,"-5"0,-23 0,2 0,10 0,-6 0,6 0,-5 0,-4 0,10 0,-7 0,2 0,4 0,-11 0,12 0,-6 0,-1 0,8 0,-10 0,9 0,-7 0,1 0,1 0,-3 0,4 0,-2 0,0 0,1 0,-1 0,3 0,0 0,-1 0,-2 0,0 0,-1 0,4 0,-2 0,-1 0,1 0,0 0,-1 0,3 0,-4 0,2 0,1 0,-3 0,4 0,0 0,-4 0,4 0,-3 1,0 1,5 0,-8-1,9-1,-8 0,2 2,2-1,-2 1,2-2,0 0,-2 0,2 0,-1 0,0 0,-2 2,3-1,-2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BFF961D-3100-D7FD-E9E9-01B6104FE49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1447392-AC9E-FA18-DA01-6FE8DD677F2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33CAB44-1A71-AE4A-A552-050F98D81554}" type="datetime1">
              <a:rPr lang="fr-FR"/>
              <a:pPr lvl="0"/>
              <a:t>05/12/2023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25301D93-A9AE-A35A-AAE3-77C4D7DBAC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F91EC391-FC4C-C818-8F5C-F770F6A10EC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E5EBF0-F393-2157-10F9-959B111492B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7DF82B-F13D-487C-C8B0-59C00FD9743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E6A3CB7-219C-2246-A8DA-040C4C6F996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9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CA78934-91EE-2C20-8C7A-A399E1A37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4B57431-B95F-4A6C-3974-393548E861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914E84-B6D6-3DF1-429A-352C0A163AA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D3EFE8-22F9-E348-922C-B77CF6931E66}" type="slidenum">
              <a:t>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D436200-32C9-7D86-2146-8DF1277AB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A3CC792-36EB-AAFC-AFF3-A2B33C8720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86D2CC-36C7-0C64-7AD1-13291EF59D6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2F15D8-32DD-D448-B743-25E5D22A7516}" type="slidenum">
              <a:t>10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503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47EE73C-7B94-7C4A-DC05-733745EC6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E913C6D-51A7-CAC8-C798-BE692411CFB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EC1AA9-F366-A003-99F1-3E4CD0DF4E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B29C252-B56C-5B4B-BB48-AF05A0FC1303}" type="slidenum">
              <a:t>11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D436200-32C9-7D86-2146-8DF1277AB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A3CC792-36EB-AAFC-AFF3-A2B33C8720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86D2CC-36C7-0C64-7AD1-13291EF59D6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2F15D8-32DD-D448-B743-25E5D22A7516}" type="slidenum">
              <a:t>12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6869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13360B1-EAF6-A478-678A-58567199C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F1CD4D8-6CD0-ADDE-8FC8-4E6276F7A0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1C1E3D-D210-2D82-0430-63AFE8A3E2F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148288-2123-6642-9FB3-91E41B804CD2}" type="slidenum">
              <a:t>13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96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13360B1-EAF6-A478-678A-58567199C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F1CD4D8-6CD0-ADDE-8FC8-4E6276F7A0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1C1E3D-D210-2D82-0430-63AFE8A3E2F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148288-2123-6642-9FB3-91E41B804CD2}" type="slidenum">
              <a:t>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6A6BE37-CB7D-86FD-B9D4-D63A8EB54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CF0E736-5713-1593-1214-A8C135D2F9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76C081-F13B-2E4B-60C3-FDFE50790EA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0BF2FB-6F59-6B42-BF1D-EBDC8DDDFA87}" type="slidenum">
              <a:t>3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D436200-32C9-7D86-2146-8DF1277AB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A3CC792-36EB-AAFC-AFF3-A2B33C8720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86D2CC-36C7-0C64-7AD1-13291EF59D6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2F15D8-32DD-D448-B743-25E5D22A7516}" type="slidenum">
              <a:t>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D436200-32C9-7D86-2146-8DF1277AB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A3CC792-36EB-AAFC-AFF3-A2B33C8720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86D2CC-36C7-0C64-7AD1-13291EF59D6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2F15D8-32DD-D448-B743-25E5D22A7516}" type="slidenum">
              <a:t>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1130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D436200-32C9-7D86-2146-8DF1277AB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A3CC792-36EB-AAFC-AFF3-A2B33C8720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86D2CC-36C7-0C64-7AD1-13291EF59D6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2F15D8-32DD-D448-B743-25E5D22A7516}" type="slidenum">
              <a:t>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000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D436200-32C9-7D86-2146-8DF1277AB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A3CC792-36EB-AAFC-AFF3-A2B33C8720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86D2CC-36C7-0C64-7AD1-13291EF59D6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2F15D8-32DD-D448-B743-25E5D22A7516}" type="slidenum">
              <a:t>7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7694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D436200-32C9-7D86-2146-8DF1277AB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A3CC792-36EB-AAFC-AFF3-A2B33C8720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86D2CC-36C7-0C64-7AD1-13291EF59D6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2F15D8-32DD-D448-B743-25E5D22A7516}" type="slidenum">
              <a:t>8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700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D436200-32C9-7D86-2146-8DF1277AB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A3CC792-36EB-AAFC-AFF3-A2B33C8720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86D2CC-36C7-0C64-7AD1-13291EF59D6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2F15D8-32DD-D448-B743-25E5D22A7516}" type="slidenum">
              <a:t>9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90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EF895B9-0E73-ACCA-DB81-E1466B9E7FA0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7E3F44B-E649-3C13-6B24-87A30B7CDE5A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A10FC4-CC20-6EC6-B3C5-8B844614FA9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04BEA07-A9F2-EDE7-1FC9-67897AE8B7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00050" y="4455624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637052"/>
                </a:solidFill>
                <a:latin typeface="Calibri Light"/>
              </a:defRPr>
            </a:lvl1pPr>
          </a:lstStyle>
          <a:p>
            <a:pPr lvl="0"/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5B27CC6-749B-11B8-694E-ECFA02D3736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5C3067-A978-C547-9992-E8DA77E22702}" type="datetime1">
              <a:rPr lang="fr-FR"/>
              <a:pPr lvl="0"/>
              <a:t>05/12/2023</a:t>
            </a:fld>
            <a:endParaRPr lang="fr-F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236C81-C5B9-4EEF-3290-2619967763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7C807D-A9D3-1878-4AEB-6ED88C6681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B755B6-D971-124E-8430-CFBD0F51A417}" type="slidenum">
              <a:t>‹N°›</a:t>
            </a:fld>
            <a:endParaRPr lang="fr-FR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DF6AC1-28C3-152C-B3F0-074A86B747D6}"/>
              </a:ext>
            </a:extLst>
          </p:cNvPr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3766788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BFE14-5C65-4420-7E74-304A240044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FFF16-2A20-DE85-02A7-C79E5C454FD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DF12F-6709-51C3-33FA-086E7AB429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A332C4-158F-A343-B08C-13D74217361E}" type="datetime1">
              <a:rPr lang="fr-FR"/>
              <a:pPr lvl="0"/>
              <a:t>05/12/2023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9EAE-4881-4682-7DDC-0D5902E294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8E2D2-6394-614D-7E7C-AE7D9FACDC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1A7DF7-9C42-7948-B0C8-CB1E9599DC8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92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6F160FE-F4EE-43D4-1AB2-EBAD03D12808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813CFA4-F6E9-5FA4-A02A-93333F98039E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Vertical Title 1">
            <a:extLst>
              <a:ext uri="{FF2B5EF4-FFF2-40B4-BE49-F238E27FC236}">
                <a16:creationId xmlns:a16="http://schemas.microsoft.com/office/drawing/2014/main" id="{5CD3F933-5C46-41AF-3C63-6D2D3BB5D48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414780"/>
            <a:ext cx="2628900" cy="575741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7F5782D0-FA63-4B8D-6F5C-6EFB70F7CC6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414780"/>
            <a:ext cx="7734296" cy="5757419"/>
          </a:xfrm>
        </p:spPr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98B94F4-9B29-916E-0F4E-29BDAD6C5D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1E0EAE-F52E-F645-B410-CD85936E5041}" type="datetime1">
              <a:rPr lang="fr-FR"/>
              <a:pPr lvl="0"/>
              <a:t>05/12/2023</a:t>
            </a:fld>
            <a:endParaRPr lang="fr-F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4990B69-A569-1D5F-CD4E-084DFA873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061009-7793-DA03-E3D4-F57068E851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448735-013B-9743-BC7D-BAD772E5A05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16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DB1A-EF73-3C74-39BE-69AE5FE896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73F1-097C-329F-B5D0-B7EA4B65C6A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C54DB-8842-CE39-CA11-3DC2170CA1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E21616-FBB3-834B-B71C-D9E3B0C300F7}" type="datetime1">
              <a:rPr lang="fr-FR"/>
              <a:pPr lvl="0"/>
              <a:t>05/12/2023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11D49-E604-54C3-5D9A-1C97D6B9D8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7C9FD-067F-5837-41AB-8358174320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12AA17-BC75-1B48-A8BF-BD150019660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245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82BE036-B4B1-D50A-2CA9-E838584F7CAA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2503084-F1E4-25E7-2A0D-3C595E6B5618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33BFE8-BE9B-D094-E037-695021606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3F7557-609C-DDB4-7C65-744740823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637052"/>
                </a:solidFill>
                <a:latin typeface="Calibri Ligh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DE416B2-7C4F-2E33-0A82-E8805536DB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8773E1-AF00-5846-A876-B2025D29D758}" type="datetime1">
              <a:rPr lang="fr-FR"/>
              <a:pPr lvl="0"/>
              <a:t>05/12/2023</a:t>
            </a:fld>
            <a:endParaRPr lang="fr-F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C1497C2-DB7F-17FE-68AA-8CBC157F81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3D02E8-CFCB-C738-B54D-E4404269AF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FF11D2-8EE9-1E47-A9F5-1062035CB28E}" type="slidenum">
              <a:t>‹N°›</a:t>
            </a:fld>
            <a:endParaRPr lang="fr-FR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38EED3-2612-8B9C-8E26-C05EC34B1FC3}"/>
              </a:ext>
            </a:extLst>
          </p:cNvPr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60095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FC8C59A2-9355-86A9-3A2F-15869675CE1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96A18-9208-5AF4-DFC8-0B769E65B9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7280" y="1845734"/>
            <a:ext cx="493776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68B3A-C62C-4831-FF0C-2CD4E3EA31F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17920" y="1845734"/>
            <a:ext cx="493776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5D98B-5AE8-6357-76FE-431541ABB08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F87CF7-6167-D44D-BC9F-A9D213701E14}" type="datetime1">
              <a:rPr lang="fr-FR"/>
              <a:pPr lvl="0"/>
              <a:t>05/12/2023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F6AF2-95C4-DEF5-46F5-3474997F04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23EA4-2240-2E7E-CF61-E1203D460B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4F856B-1207-E646-BAEC-EE2BA8691D6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48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BD6C2595-37C3-3A6E-1229-73ECF50FD2E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E9F58-A939-6C35-CED4-34E1EC4195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1846054"/>
            <a:ext cx="4937760" cy="736284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63705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C091F-E2AC-E088-84D9-F289A330DE6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97280" y="2582329"/>
            <a:ext cx="4937760" cy="33781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1D4BA-44AB-A4A5-A4DC-4C2C01EFAC6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17920" y="1846054"/>
            <a:ext cx="4937760" cy="736284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63705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ACE68-F761-4ED2-6A14-5C38D294DEC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17920" y="2582329"/>
            <a:ext cx="4937760" cy="33781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47C922-62DA-7C2A-B3ED-A334CA2C02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4FB90F-802D-3244-B19D-F1E967252302}" type="datetime1">
              <a:rPr lang="fr-FR"/>
              <a:pPr lvl="0"/>
              <a:t>05/12/2023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840F7-2ABD-AB43-5A13-D279FBB8F0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1F1A7-95EA-0CE5-D17D-BF096704EA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F78CF9-28C0-674D-B2C2-9EB29B7E243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5DBE-4F49-6BBD-B00A-120BADC9513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DDAE1-5388-796D-57B9-1C42124890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D02FF2-BB26-6340-B1BD-C226A0B4569E}" type="datetime1">
              <a:rPr lang="fr-FR"/>
              <a:pPr lvl="0"/>
              <a:t>05/12/2023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868A9-72AD-584F-1CEA-09C00A2A91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30244-2536-ACA7-FF31-0598EEBF1C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F85EDD-4567-DB44-BDD7-6BB3D4E98E2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97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3560C9-C827-5721-1D8B-1B58F95D5C04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E813D9-43DB-813E-6D99-EB13E0635A78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09A3EACF-D81F-01D6-8B16-5DF8F3DC95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60D9CB-9C09-9840-A97C-96F70663901E}" type="datetime1">
              <a:rPr lang="fr-FR"/>
              <a:pPr lvl="0"/>
              <a:t>05/12/2023</a:t>
            </a:fld>
            <a:endParaRPr lang="fr-FR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C77A58B-09F5-2333-8A03-27AE9FD5E0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4989EE1-1EEB-C655-DF84-DB6967A459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3DD105-B2A1-DE4E-8823-88149715CDC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97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A50354B-8390-47C8-3E88-36AC39179760}"/>
              </a:ext>
            </a:extLst>
          </p:cNvPr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34E8607-4CC7-1150-F978-1EC03B767B32}"/>
              </a:ext>
            </a:extLst>
          </p:cNvPr>
          <p:cNvSpPr/>
          <p:nvPr/>
        </p:nvSpPr>
        <p:spPr>
          <a:xfrm>
            <a:off x="4040075" y="0"/>
            <a:ext cx="64008" cy="6858000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5EA859-299B-6491-4CD0-9CCE4E9495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3200400" cy="22860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0EA2EF-26C0-F481-68B2-614ADB44E4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BFAD67D-6AAC-71DA-A32A-DCB77DCD345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19"/>
          </a:xfrm>
        </p:spPr>
        <p:txBody>
          <a:bodyPr lIns="91440" rIns="91440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2745450-E446-D24E-28F3-E280C5FA9D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65511" y="6459787"/>
            <a:ext cx="2618512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20F5AC7-C822-1542-9458-00B3B9D69A49}" type="datetime1">
              <a:rPr lang="fr-FR"/>
              <a:pPr lvl="0"/>
              <a:t>05/12/2023</a:t>
            </a:fld>
            <a:endParaRPr lang="fr-FR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CEDFE23-73C5-1A2D-5FAF-97BE19E469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800600" y="6459787"/>
            <a:ext cx="4648196" cy="365129"/>
          </a:xfrm>
        </p:spPr>
        <p:txBody>
          <a:bodyPr anchorCtr="0"/>
          <a:lstStyle>
            <a:lvl1pPr algn="l">
              <a:defRPr>
                <a:solidFill>
                  <a:srgbClr val="637052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B41219E-7D0D-27CA-8A68-495333C32B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637052"/>
                </a:solidFill>
              </a:defRPr>
            </a:lvl1pPr>
          </a:lstStyle>
          <a:p>
            <a:pPr lvl="0"/>
            <a:fld id="{B61716A8-5535-0045-A0CE-F8BC8D4F580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72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29DAB8D-DA1A-F2C8-5831-74A7A37FBB6D}"/>
              </a:ext>
            </a:extLst>
          </p:cNvPr>
          <p:cNvSpPr/>
          <p:nvPr/>
        </p:nvSpPr>
        <p:spPr>
          <a:xfrm>
            <a:off x="0" y="4953003"/>
            <a:ext cx="12188823" cy="1904996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5DDC032-A645-7853-3EEC-2605CCEB0DEC}"/>
              </a:ext>
            </a:extLst>
          </p:cNvPr>
          <p:cNvSpPr/>
          <p:nvPr/>
        </p:nvSpPr>
        <p:spPr>
          <a:xfrm>
            <a:off x="18" y="491507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EA84B4-48E6-D06A-00F4-C2FEFEF92D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B33543A-68C6-7C7A-DC4F-1FC77EF90E0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8" y="0"/>
            <a:ext cx="12191987" cy="4915073"/>
          </a:xfrm>
          <a:blipFill>
            <a:blip r:embed="rId2"/>
            <a:stretch>
              <a:fillRect/>
            </a:stretch>
          </a:blipFill>
        </p:spPr>
        <p:txBody>
          <a:bodyPr lIns="457200" tIns="457200"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B002F4D-A44D-30CE-8F7C-14E78CED4C6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CB46BDA-1B26-7AB4-B43C-3E80562E77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A0B495-E96D-5446-8693-2ECF0A5376D8}" type="datetime1">
              <a:rPr lang="fr-FR"/>
              <a:pPr lvl="0"/>
              <a:t>05/12/2023</a:t>
            </a:fld>
            <a:endParaRPr lang="fr-FR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018D3F3-8358-A015-4E4C-E6D443AE0F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3EFA288-AA26-6948-357D-B387B447C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A70311-B0B9-A446-AED8-F6F3F01F436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2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34C36B6-3DFE-AE68-75A8-E01B33CE1F3B}"/>
              </a:ext>
            </a:extLst>
          </p:cNvPr>
          <p:cNvSpPr/>
          <p:nvPr/>
        </p:nvSpPr>
        <p:spPr>
          <a:xfrm>
            <a:off x="0" y="6400800"/>
            <a:ext cx="12191996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49C18AC4-8F89-EA88-5C51-AE57BDBD5AFC}"/>
              </a:ext>
            </a:extLst>
          </p:cNvPr>
          <p:cNvSpPr/>
          <p:nvPr/>
        </p:nvSpPr>
        <p:spPr>
          <a:xfrm>
            <a:off x="0" y="6334313"/>
            <a:ext cx="12191996" cy="66001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7131993-F634-7C7E-CF44-D465622890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4C9D1B4-E2DD-2A86-025C-FAD6AA2419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87CCB1-8203-1F1A-A61F-1241787B30A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97280" y="6459787"/>
            <a:ext cx="247227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E11DE9D4-2F25-F14B-955B-EE177260A831}" type="datetime1">
              <a:rPr lang="fr-FR"/>
              <a:pPr lvl="0"/>
              <a:t>05/12/2023</a:t>
            </a:fld>
            <a:endParaRPr lang="fr-F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5137BEA-D2E2-551C-4DBC-83CA056D641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686184" y="6459787"/>
            <a:ext cx="482280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8B08920-5FE1-2306-6770-E3DAE3C23C6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900455" y="6459787"/>
            <a:ext cx="13120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5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820AFB5B-8979-884C-BF9B-EEE3767B14BD}" type="slidenum">
              <a:t>‹N°›</a:t>
            </a:fld>
            <a:endParaRPr lang="fr-FR"/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7C6CB916-7A92-F5B7-4B7E-EC93B7B6E7C4}"/>
              </a:ext>
            </a:extLst>
          </p:cNvPr>
          <p:cNvCxnSpPr/>
          <p:nvPr/>
        </p:nvCxnSpPr>
        <p:spPr>
          <a:xfrm>
            <a:off x="1193529" y="1737844"/>
            <a:ext cx="996696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85000"/>
        </a:lnSpc>
        <a:spcBef>
          <a:spcPts val="0"/>
        </a:spcBef>
        <a:spcAft>
          <a:spcPts val="0"/>
        </a:spcAft>
        <a:buNone/>
        <a:tabLst/>
        <a:defRPr lang="fr-FR" sz="4800" b="0" i="0" u="none" strike="noStrike" kern="1200" cap="none" spc="-50" baseline="0">
          <a:solidFill>
            <a:srgbClr val="404040"/>
          </a:solidFill>
          <a:uFillTx/>
          <a:latin typeface="Calibri Light"/>
        </a:defRPr>
      </a:lvl1pPr>
    </p:titleStyle>
    <p:bodyStyle>
      <a:lvl1pPr marL="91440" marR="0" lvl="0" indent="-91440" algn="l" defTabSz="914400" rtl="0" fontAlgn="auto" hangingPunct="1">
        <a:lnSpc>
          <a:spcPct val="90000"/>
        </a:lnSpc>
        <a:spcBef>
          <a:spcPts val="1200"/>
        </a:spcBef>
        <a:spcAft>
          <a:spcPts val="200"/>
        </a:spcAft>
        <a:buClr>
          <a:srgbClr val="E48312"/>
        </a:buClr>
        <a:buSzPct val="100000"/>
        <a:buFont typeface="Calibri" pitchFamily="34"/>
        <a:buChar char=" "/>
        <a:tabLst/>
        <a:defRPr lang="fr-FR" sz="20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384048" marR="0" lvl="1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fr-FR" sz="1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566928" marR="0" lvl="2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fr-FR" sz="1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749808" marR="0" lvl="3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fr-FR" sz="14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932688" marR="0" lvl="4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fr-FR" sz="14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customXml" Target="../ink/ink15.xml"/><Relationship Id="rId3" Type="http://schemas.openxmlformats.org/officeDocument/2006/relationships/image" Target="../media/image21.png"/><Relationship Id="rId7" Type="http://schemas.openxmlformats.org/officeDocument/2006/relationships/customXml" Target="../ink/ink12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customXml" Target="../ink/ink13.xml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30.png"/><Relationship Id="rId4" Type="http://schemas.openxmlformats.org/officeDocument/2006/relationships/customXml" Target="../ink/ink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32.png"/><Relationship Id="rId7" Type="http://schemas.openxmlformats.org/officeDocument/2006/relationships/customXml" Target="../ink/ink20.xml"/><Relationship Id="rId12" Type="http://schemas.openxmlformats.org/officeDocument/2006/relationships/image" Target="../media/image2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0" Type="http://schemas.openxmlformats.org/officeDocument/2006/relationships/image" Target="../media/image270.png"/><Relationship Id="rId4" Type="http://schemas.openxmlformats.org/officeDocument/2006/relationships/image" Target="../media/image33.png"/><Relationship Id="rId9" Type="http://schemas.openxmlformats.org/officeDocument/2006/relationships/customXml" Target="../ink/ink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0.png"/><Relationship Id="rId3" Type="http://schemas.openxmlformats.org/officeDocument/2006/relationships/image" Target="../media/image14.png"/><Relationship Id="rId7" Type="http://schemas.openxmlformats.org/officeDocument/2006/relationships/image" Target="../media/image120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40.png"/><Relationship Id="rId5" Type="http://schemas.openxmlformats.org/officeDocument/2006/relationships/image" Target="../media/image11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customXml" Target="../ink/ink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09522-6C4E-6D04-AAFD-AD878420476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43039" y="2258738"/>
            <a:ext cx="7105922" cy="2340523"/>
          </a:xfrm>
        </p:spPr>
        <p:txBody>
          <a:bodyPr anchorCtr="1"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cap="all" spc="100" dirty="0" err="1">
                <a:solidFill>
                  <a:srgbClr val="637052"/>
                </a:solidFill>
                <a:latin typeface="Times New Roman" pitchFamily="18"/>
                <a:cs typeface="Times New Roman" pitchFamily="18"/>
              </a:rPr>
              <a:t>Synthetic</a:t>
            </a:r>
            <a:r>
              <a:rPr lang="fr-FR" sz="2400" b="1" cap="all" spc="100" dirty="0">
                <a:solidFill>
                  <a:srgbClr val="637052"/>
                </a:solidFill>
                <a:latin typeface="Times New Roman" pitchFamily="18"/>
                <a:cs typeface="Times New Roman" pitchFamily="18"/>
              </a:rPr>
              <a:t> vs. Real: An </a:t>
            </a:r>
            <a:r>
              <a:rPr lang="fr-FR" sz="2400" b="1" cap="all" spc="100" dirty="0" err="1">
                <a:solidFill>
                  <a:srgbClr val="637052"/>
                </a:solidFill>
                <a:latin typeface="Times New Roman" pitchFamily="18"/>
                <a:cs typeface="Times New Roman" pitchFamily="18"/>
              </a:rPr>
              <a:t>Analysis</a:t>
            </a:r>
            <a:r>
              <a:rPr lang="fr-FR" sz="2400" b="1" cap="all" spc="100" dirty="0">
                <a:solidFill>
                  <a:srgbClr val="637052"/>
                </a:solidFill>
                <a:latin typeface="Times New Roman" pitchFamily="18"/>
                <a:cs typeface="Times New Roman" pitchFamily="18"/>
              </a:rPr>
              <a:t> of Critical Scenarios for </a:t>
            </a:r>
            <a:r>
              <a:rPr lang="fr-FR" sz="2400" b="1" cap="all" spc="100" dirty="0" err="1">
                <a:solidFill>
                  <a:srgbClr val="637052"/>
                </a:solidFill>
                <a:latin typeface="Times New Roman" pitchFamily="18"/>
                <a:cs typeface="Times New Roman" pitchFamily="18"/>
              </a:rPr>
              <a:t>Autonomous</a:t>
            </a:r>
            <a:r>
              <a:rPr lang="fr-FR" sz="2400" b="1" cap="all" spc="100" dirty="0">
                <a:solidFill>
                  <a:srgbClr val="637052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fr-FR" sz="2400" b="1" cap="all" spc="100" dirty="0" err="1">
                <a:solidFill>
                  <a:srgbClr val="637052"/>
                </a:solidFill>
                <a:latin typeface="Times New Roman" pitchFamily="18"/>
                <a:cs typeface="Times New Roman" pitchFamily="18"/>
              </a:rPr>
              <a:t>Vehicle</a:t>
            </a:r>
            <a:r>
              <a:rPr lang="fr-FR" sz="2400" b="1" cap="all" spc="100" dirty="0">
                <a:solidFill>
                  <a:srgbClr val="637052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fr-FR" sz="2400" b="1" cap="all" spc="100" dirty="0" err="1">
                <a:solidFill>
                  <a:srgbClr val="637052"/>
                </a:solidFill>
                <a:latin typeface="Times New Roman" pitchFamily="18"/>
                <a:cs typeface="Times New Roman" pitchFamily="18"/>
              </a:rPr>
              <a:t>Testing</a:t>
            </a:r>
            <a:r>
              <a:rPr lang="fr-FR" sz="2400" b="1" cap="all" spc="100" dirty="0">
                <a:solidFill>
                  <a:srgbClr val="637052"/>
                </a:solidFill>
                <a:latin typeface="Times New Roman" pitchFamily="18"/>
                <a:cs typeface="Times New Roman" pitchFamily="18"/>
              </a:rPr>
              <a:t> </a:t>
            </a:r>
            <a:br>
              <a:rPr lang="fr-FR" sz="2400" b="1" cap="all" spc="100" dirty="0">
                <a:solidFill>
                  <a:srgbClr val="637052"/>
                </a:solidFill>
                <a:latin typeface="Times New Roman" pitchFamily="18"/>
                <a:cs typeface="Times New Roman" pitchFamily="18"/>
              </a:rPr>
            </a:br>
            <a:endParaRPr lang="fr-FR" sz="2400" b="1" cap="all" spc="100" dirty="0">
              <a:solidFill>
                <a:srgbClr val="637052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Image 4" descr="Une image contenant logo&#10;&#10;Description générée automatiquement">
            <a:extLst>
              <a:ext uri="{FF2B5EF4-FFF2-40B4-BE49-F238E27FC236}">
                <a16:creationId xmlns:a16="http://schemas.microsoft.com/office/drawing/2014/main" id="{DDBED320-761D-E5D3-96B8-7CB439CDA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56" y="114122"/>
            <a:ext cx="2497281" cy="19047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962F1660-FD15-99EA-52AB-F074A090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117" y="114122"/>
            <a:ext cx="1997427" cy="24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CE90EE-F506-A20B-4111-4CCE1302D9E1}"/>
              </a:ext>
            </a:extLst>
          </p:cNvPr>
          <p:cNvSpPr txBox="1"/>
          <p:nvPr/>
        </p:nvSpPr>
        <p:spPr>
          <a:xfrm>
            <a:off x="2567820" y="5109510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err="1"/>
              <a:t>Qunying</a:t>
            </a:r>
            <a:r>
              <a:rPr lang="en-GB" sz="1400" i="1" dirty="0"/>
              <a:t> Song, </a:t>
            </a:r>
          </a:p>
          <a:p>
            <a:pPr algn="ctr"/>
            <a:r>
              <a:rPr lang="en-GB" sz="1400" i="1" dirty="0" err="1"/>
              <a:t>Lunds</a:t>
            </a:r>
            <a:r>
              <a:rPr lang="en-GB" sz="1400" i="1" dirty="0"/>
              <a:t> </a:t>
            </a:r>
            <a:r>
              <a:rPr lang="en-GB" sz="1400" i="1" dirty="0" err="1"/>
              <a:t>Universiy</a:t>
            </a:r>
            <a:endParaRPr lang="en-GB" sz="1400" i="1" dirty="0"/>
          </a:p>
        </p:txBody>
      </p:sp>
      <p:pic>
        <p:nvPicPr>
          <p:cNvPr id="1028" name="Picture 4" descr="Qunying Song — Lund University">
            <a:extLst>
              <a:ext uri="{FF2B5EF4-FFF2-40B4-BE49-F238E27FC236}">
                <a16:creationId xmlns:a16="http://schemas.microsoft.com/office/drawing/2014/main" id="{2B34CCCB-1B07-4435-65ED-6864D3609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66" y="4665364"/>
            <a:ext cx="1250757" cy="14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hammad Reza Mousavi – CIIS">
            <a:extLst>
              <a:ext uri="{FF2B5EF4-FFF2-40B4-BE49-F238E27FC236}">
                <a16:creationId xmlns:a16="http://schemas.microsoft.com/office/drawing/2014/main" id="{0EC26AAF-9C58-EAE6-FFC4-FC7ACEA3E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27" y="4706987"/>
            <a:ext cx="1328266" cy="13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DC322CA-20FD-2DDF-3596-0050F4ED947F}"/>
              </a:ext>
            </a:extLst>
          </p:cNvPr>
          <p:cNvSpPr txBox="1"/>
          <p:nvPr/>
        </p:nvSpPr>
        <p:spPr>
          <a:xfrm>
            <a:off x="5793400" y="5011166"/>
            <a:ext cx="2415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/>
              <a:t>Supervised by </a:t>
            </a:r>
          </a:p>
          <a:p>
            <a:pPr algn="ctr"/>
            <a:r>
              <a:rPr lang="en-GB" sz="1400" i="1" dirty="0" err="1"/>
              <a:t>Dr.</a:t>
            </a:r>
            <a:r>
              <a:rPr lang="en-GB" sz="1400" i="1" dirty="0"/>
              <a:t> Mohammad Reza Mousavi,</a:t>
            </a:r>
          </a:p>
          <a:p>
            <a:pPr algn="ctr"/>
            <a:r>
              <a:rPr lang="en-GB" sz="1400" i="1" dirty="0"/>
              <a:t>King’s College London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0A7CD3-6B22-7230-CB9B-AC27CC4A6D8A}"/>
              </a:ext>
            </a:extLst>
          </p:cNvPr>
          <p:cNvSpPr txBox="1"/>
          <p:nvPr/>
        </p:nvSpPr>
        <p:spPr>
          <a:xfrm>
            <a:off x="9745563" y="5001788"/>
            <a:ext cx="18161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Presented by </a:t>
            </a:r>
          </a:p>
          <a:p>
            <a:pPr algn="ctr"/>
            <a:r>
              <a:rPr lang="en-GB" sz="1400" dirty="0"/>
              <a:t>Avner </a:t>
            </a:r>
            <a:r>
              <a:rPr lang="en-GB" sz="1400" dirty="0" err="1"/>
              <a:t>Bensoussan</a:t>
            </a:r>
            <a:r>
              <a:rPr lang="en-GB" sz="1400" dirty="0"/>
              <a:t>,</a:t>
            </a:r>
          </a:p>
          <a:p>
            <a:pPr algn="ctr"/>
            <a:r>
              <a:rPr lang="en-GB" sz="1400" dirty="0"/>
              <a:t>King’s College London </a:t>
            </a:r>
          </a:p>
        </p:txBody>
      </p:sp>
      <p:pic>
        <p:nvPicPr>
          <p:cNvPr id="7" name="Image 6" descr="Une image contenant Visage humain, Front, personne, sourcil&#10;&#10;Description générée automatiquement">
            <a:extLst>
              <a:ext uri="{FF2B5EF4-FFF2-40B4-BE49-F238E27FC236}">
                <a16:creationId xmlns:a16="http://schemas.microsoft.com/office/drawing/2014/main" id="{6396B96D-F350-C70D-0F2C-97B1F4F994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661"/>
          <a:stretch/>
        </p:blipFill>
        <p:spPr>
          <a:xfrm>
            <a:off x="8478449" y="4629713"/>
            <a:ext cx="1089869" cy="14828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6F8BA52-A147-523E-83B7-D993FD0A8D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9120" y="792726"/>
            <a:ext cx="4094213" cy="1122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2"/>
    </mc:Choice>
    <mc:Fallback xmlns="">
      <p:transition spd="slow" advTm="820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2F950-930A-A80B-1216-A4AD383CF3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err="1"/>
              <a:t>Analysis</a:t>
            </a:r>
            <a:r>
              <a:rPr lang="fr-FR" dirty="0"/>
              <a:t> </a:t>
            </a:r>
          </a:p>
        </p:txBody>
      </p:sp>
      <p:pic>
        <p:nvPicPr>
          <p:cNvPr id="3" name="Image 2" descr="Une image contenant texte, Police, capture d’écran, blanc&#10;&#10;Description générée automatiquement">
            <a:extLst>
              <a:ext uri="{FF2B5EF4-FFF2-40B4-BE49-F238E27FC236}">
                <a16:creationId xmlns:a16="http://schemas.microsoft.com/office/drawing/2014/main" id="{A62281E7-8235-C3BB-3C38-F81252D87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952" y="2235132"/>
            <a:ext cx="7148096" cy="1698436"/>
          </a:xfrm>
          <a:prstGeom prst="rect">
            <a:avLst/>
          </a:prstGeom>
        </p:spPr>
      </p:pic>
      <p:pic>
        <p:nvPicPr>
          <p:cNvPr id="4" name="Image 3" descr="Une image contenant texte, Police, capture d’écran, blanc&#10;&#10;Description générée automatiquement">
            <a:extLst>
              <a:ext uri="{FF2B5EF4-FFF2-40B4-BE49-F238E27FC236}">
                <a16:creationId xmlns:a16="http://schemas.microsoft.com/office/drawing/2014/main" id="{0A12AD94-2EA8-2664-0B4B-F5CA3FB5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301" y="4431341"/>
            <a:ext cx="7686358" cy="137860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410C5FF-E218-3D9A-6FC2-4F09ABBD13C9}"/>
              </a:ext>
            </a:extLst>
          </p:cNvPr>
          <p:cNvSpPr txBox="1"/>
          <p:nvPr/>
        </p:nvSpPr>
        <p:spPr>
          <a:xfrm>
            <a:off x="6572910" y="169496"/>
            <a:ext cx="4289316" cy="1280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lnSpc>
                <a:spcPct val="140000"/>
              </a:lnSpc>
              <a:buNone/>
            </a:pPr>
            <a:r>
              <a:rPr lang="en-GB" sz="1400" i="1" dirty="0"/>
              <a:t>We </a:t>
            </a:r>
            <a:r>
              <a:rPr lang="en-GB" b="1" i="1" dirty="0">
                <a:solidFill>
                  <a:srgbClr val="FF0000"/>
                </a:solidFill>
              </a:rPr>
              <a:t>measured the realism</a:t>
            </a:r>
            <a:r>
              <a:rPr lang="en-GB" b="1" i="1" dirty="0"/>
              <a:t> </a:t>
            </a:r>
            <a:r>
              <a:rPr lang="en-GB" sz="1400" i="1" dirty="0"/>
              <a:t>of generated scenarios </a:t>
            </a:r>
          </a:p>
          <a:p>
            <a:pPr marL="0" lvl="0" indent="0" algn="ctr">
              <a:lnSpc>
                <a:spcPct val="140000"/>
              </a:lnSpc>
              <a:buNone/>
            </a:pPr>
            <a:r>
              <a:rPr lang="en-GB" sz="1400" i="1" dirty="0"/>
              <a:t>by comparing them to real collision data.</a:t>
            </a:r>
            <a:endParaRPr lang="fr-FR" sz="1400" i="1" dirty="0"/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endParaRPr lang="fr-FR" dirty="0"/>
          </a:p>
          <a:p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5DFB2666-39C6-A725-3ABD-0DB6EABC1D8A}"/>
                  </a:ext>
                </a:extLst>
              </p14:cNvPr>
              <p14:cNvContentPartPr/>
              <p14:nvPr/>
            </p14:nvContentPartPr>
            <p14:xfrm>
              <a:off x="3659880" y="4976270"/>
              <a:ext cx="1454400" cy="18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5DFB2666-39C6-A725-3ABD-0DB6EABC1D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06240" y="4868630"/>
                <a:ext cx="15620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AC10FFED-13DD-4C2F-D34A-9666DB6A7D3B}"/>
                  </a:ext>
                </a:extLst>
              </p14:cNvPr>
              <p14:cNvContentPartPr/>
              <p14:nvPr/>
            </p14:nvContentPartPr>
            <p14:xfrm>
              <a:off x="3714960" y="5202350"/>
              <a:ext cx="505080" cy="2520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AC10FFED-13DD-4C2F-D34A-9666DB6A7D3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61320" y="5094710"/>
                <a:ext cx="6127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7CE589B4-A256-143E-CAF1-C2D71423BBDA}"/>
                  </a:ext>
                </a:extLst>
              </p14:cNvPr>
              <p14:cNvContentPartPr/>
              <p14:nvPr/>
            </p14:nvContentPartPr>
            <p14:xfrm>
              <a:off x="7172400" y="5154470"/>
              <a:ext cx="1658520" cy="4284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7CE589B4-A256-143E-CAF1-C2D71423BBD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18400" y="5046470"/>
                <a:ext cx="17661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AE1F72DF-7621-2801-B0EA-56F78E6EB98C}"/>
                  </a:ext>
                </a:extLst>
              </p14:cNvPr>
              <p14:cNvContentPartPr/>
              <p14:nvPr/>
            </p14:nvContentPartPr>
            <p14:xfrm>
              <a:off x="4117080" y="5375150"/>
              <a:ext cx="2136600" cy="2664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AE1F72DF-7621-2801-B0EA-56F78E6EB98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63080" y="5267510"/>
                <a:ext cx="2244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2F2C4078-CFAD-E0EC-54C0-32DD29D470C3}"/>
                  </a:ext>
                </a:extLst>
              </p14:cNvPr>
              <p14:cNvContentPartPr/>
              <p14:nvPr/>
            </p14:nvContentPartPr>
            <p14:xfrm>
              <a:off x="5173020" y="3149250"/>
              <a:ext cx="913320" cy="3312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2F2C4078-CFAD-E0EC-54C0-32DD29D470C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19380" y="3041250"/>
                <a:ext cx="10209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89CF6D7B-7DBF-9DFF-9F57-7A69FD195D80}"/>
                  </a:ext>
                </a:extLst>
              </p14:cNvPr>
              <p14:cNvContentPartPr/>
              <p14:nvPr/>
            </p14:nvContentPartPr>
            <p14:xfrm>
              <a:off x="7441380" y="3317730"/>
              <a:ext cx="1301040" cy="2088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89CF6D7B-7DBF-9DFF-9F57-7A69FD195D8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87380" y="3210090"/>
                <a:ext cx="1408680" cy="23652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FF6FBD0E-3CF6-1973-308A-3D5E471A155E}"/>
              </a:ext>
            </a:extLst>
          </p:cNvPr>
          <p:cNvSpPr txBox="1"/>
          <p:nvPr/>
        </p:nvSpPr>
        <p:spPr>
          <a:xfrm>
            <a:off x="5502303" y="2830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04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9"/>
    </mc:Choice>
    <mc:Fallback xmlns="">
      <p:transition spd="slow" advTm="12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A60165-D770-96FB-2C4C-5C59EC91FE5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err="1"/>
              <a:t>Results</a:t>
            </a:r>
            <a:r>
              <a:rPr lang="fr-FR" dirty="0"/>
              <a:t> – </a:t>
            </a:r>
            <a:r>
              <a:rPr lang="fr-FR" dirty="0" err="1"/>
              <a:t>Similarity</a:t>
            </a:r>
            <a:r>
              <a:rPr lang="fr-FR" dirty="0"/>
              <a:t> Evaluation</a:t>
            </a:r>
          </a:p>
        </p:txBody>
      </p:sp>
      <p:pic>
        <p:nvPicPr>
          <p:cNvPr id="4" name="Image 3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B84705FF-32B0-D9E8-4128-8A9BF7F24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033" y="2195252"/>
            <a:ext cx="7615933" cy="390149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B9FB53C-83FD-786D-322C-9369F3911E25}"/>
              </a:ext>
            </a:extLst>
          </p:cNvPr>
          <p:cNvSpPr txBox="1"/>
          <p:nvPr/>
        </p:nvSpPr>
        <p:spPr>
          <a:xfrm>
            <a:off x="6770336" y="169496"/>
            <a:ext cx="3894464" cy="1280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lnSpc>
                <a:spcPct val="140000"/>
              </a:lnSpc>
              <a:buNone/>
            </a:pPr>
            <a:r>
              <a:rPr lang="en-GB" sz="1400" i="1" dirty="0"/>
              <a:t>We measured the realism of generated scenarios </a:t>
            </a:r>
          </a:p>
          <a:p>
            <a:pPr marL="0" lvl="0" indent="0" algn="ctr">
              <a:lnSpc>
                <a:spcPct val="140000"/>
              </a:lnSpc>
              <a:buNone/>
            </a:pPr>
            <a:r>
              <a:rPr lang="en-GB" sz="1400" i="1" dirty="0"/>
              <a:t>by </a:t>
            </a:r>
            <a:r>
              <a:rPr lang="en-GB" b="1" i="1" dirty="0">
                <a:solidFill>
                  <a:srgbClr val="FF0000"/>
                </a:solidFill>
              </a:rPr>
              <a:t>comparing</a:t>
            </a:r>
            <a:r>
              <a:rPr lang="en-GB" sz="1400" i="1" dirty="0"/>
              <a:t> them to real collision data.</a:t>
            </a:r>
            <a:endParaRPr lang="fr-FR" sz="1400" i="1" dirty="0"/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endParaRPr lang="fr-FR" dirty="0"/>
          </a:p>
          <a:p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B8FBC1DD-E4F5-3B2B-06A7-6BB49799D146}"/>
                  </a:ext>
                </a:extLst>
              </p14:cNvPr>
              <p14:cNvContentPartPr/>
              <p14:nvPr/>
            </p14:nvContentPartPr>
            <p14:xfrm>
              <a:off x="6705701" y="5499195"/>
              <a:ext cx="1599480" cy="4140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B8FBC1DD-E4F5-3B2B-06A7-6BB49799D1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2061" y="5391195"/>
                <a:ext cx="17071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0DCEE80F-23CD-B80C-C77C-ED6B2206FAD8}"/>
                  </a:ext>
                </a:extLst>
              </p14:cNvPr>
              <p14:cNvContentPartPr/>
              <p14:nvPr/>
            </p14:nvContentPartPr>
            <p14:xfrm>
              <a:off x="7307981" y="5755515"/>
              <a:ext cx="1294560" cy="345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0DCEE80F-23CD-B80C-C77C-ED6B2206FA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4341" y="5647515"/>
                <a:ext cx="1402200" cy="25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13"/>
    </mc:Choice>
    <mc:Fallback xmlns="">
      <p:transition spd="slow" advTm="5141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2F950-930A-A80B-1216-A4AD383CF3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err="1"/>
              <a:t>Analysis</a:t>
            </a:r>
            <a:r>
              <a:rPr lang="fr-FR" dirty="0"/>
              <a:t> </a:t>
            </a:r>
          </a:p>
        </p:txBody>
      </p:sp>
      <p:pic>
        <p:nvPicPr>
          <p:cNvPr id="8" name="Image 7" descr="Une image contenant texte, Police, capture d’écran, blanc&#10;&#10;Description générée automatiquement">
            <a:extLst>
              <a:ext uri="{FF2B5EF4-FFF2-40B4-BE49-F238E27FC236}">
                <a16:creationId xmlns:a16="http://schemas.microsoft.com/office/drawing/2014/main" id="{DB2C2427-1C70-BDA2-9834-C486AF4B2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10" y="2555144"/>
            <a:ext cx="9777980" cy="1384935"/>
          </a:xfrm>
          <a:prstGeom prst="rect">
            <a:avLst/>
          </a:prstGeom>
        </p:spPr>
      </p:pic>
      <p:pic>
        <p:nvPicPr>
          <p:cNvPr id="9" name="Image 8" descr="Une image contenant texte, Police, capture d’écran, blanc&#10;&#10;Description générée automatiquement">
            <a:extLst>
              <a:ext uri="{FF2B5EF4-FFF2-40B4-BE49-F238E27FC236}">
                <a16:creationId xmlns:a16="http://schemas.microsoft.com/office/drawing/2014/main" id="{9A10122A-1BC3-9087-F071-6DB1B5282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389" y="4394649"/>
            <a:ext cx="9897222" cy="138493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0F6A219-1EF3-2E33-FB6C-52082DAA5A8E}"/>
              </a:ext>
            </a:extLst>
          </p:cNvPr>
          <p:cNvSpPr txBox="1"/>
          <p:nvPr/>
        </p:nvSpPr>
        <p:spPr>
          <a:xfrm>
            <a:off x="6572910" y="169496"/>
            <a:ext cx="4289316" cy="1280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lnSpc>
                <a:spcPct val="140000"/>
              </a:lnSpc>
              <a:buNone/>
            </a:pPr>
            <a:r>
              <a:rPr lang="en-GB" sz="1400" i="1" dirty="0"/>
              <a:t>We</a:t>
            </a:r>
            <a:r>
              <a:rPr lang="en-GB" sz="1400" i="1" dirty="0">
                <a:solidFill>
                  <a:srgbClr val="FF0000"/>
                </a:solidFill>
              </a:rPr>
              <a:t> </a:t>
            </a:r>
            <a:r>
              <a:rPr lang="en-GB" b="1" i="1" dirty="0">
                <a:solidFill>
                  <a:srgbClr val="FF0000"/>
                </a:solidFill>
              </a:rPr>
              <a:t>measured the realism</a:t>
            </a:r>
            <a:r>
              <a:rPr lang="en-GB" b="1" i="1" dirty="0"/>
              <a:t> </a:t>
            </a:r>
            <a:r>
              <a:rPr lang="en-GB" sz="1400" i="1" dirty="0"/>
              <a:t>of generated scenarios </a:t>
            </a:r>
          </a:p>
          <a:p>
            <a:pPr marL="0" lvl="0" indent="0" algn="ctr">
              <a:lnSpc>
                <a:spcPct val="140000"/>
              </a:lnSpc>
              <a:buNone/>
            </a:pPr>
            <a:r>
              <a:rPr lang="en-GB" sz="1400" i="1" dirty="0"/>
              <a:t>by comparing them to real collision data.</a:t>
            </a:r>
            <a:endParaRPr lang="fr-FR" sz="1400" i="1" dirty="0"/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endParaRPr lang="fr-FR" dirty="0"/>
          </a:p>
          <a:p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BD94C844-1BBD-E9AA-91AF-73935B025D49}"/>
                  </a:ext>
                </a:extLst>
              </p14:cNvPr>
              <p14:cNvContentPartPr/>
              <p14:nvPr/>
            </p14:nvContentPartPr>
            <p14:xfrm>
              <a:off x="4092279" y="2961510"/>
              <a:ext cx="2356200" cy="4212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BD94C844-1BBD-E9AA-91AF-73935B025D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8279" y="2853510"/>
                <a:ext cx="24638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B6A93A83-ED26-8DCF-96EB-F1DD09546297}"/>
                  </a:ext>
                </a:extLst>
              </p14:cNvPr>
              <p14:cNvContentPartPr/>
              <p14:nvPr/>
            </p14:nvContentPartPr>
            <p14:xfrm>
              <a:off x="5378199" y="3242670"/>
              <a:ext cx="1601280" cy="3780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B6A93A83-ED26-8DCF-96EB-F1DD095462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24199" y="3135030"/>
                <a:ext cx="17089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D0157F4C-5361-FDFB-9086-6659D7348565}"/>
                  </a:ext>
                </a:extLst>
              </p14:cNvPr>
              <p14:cNvContentPartPr/>
              <p14:nvPr/>
            </p14:nvContentPartPr>
            <p14:xfrm>
              <a:off x="2478759" y="4737750"/>
              <a:ext cx="1753200" cy="6588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D0157F4C-5361-FDFB-9086-6659D734856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4759" y="4629750"/>
                <a:ext cx="18608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E16D756A-E2F0-3F2A-5529-696078A79A5E}"/>
                  </a:ext>
                </a:extLst>
              </p14:cNvPr>
              <p14:cNvContentPartPr/>
              <p14:nvPr/>
            </p14:nvContentPartPr>
            <p14:xfrm>
              <a:off x="2476959" y="5314830"/>
              <a:ext cx="1865520" cy="3924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E16D756A-E2F0-3F2A-5529-696078A79A5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22959" y="5207190"/>
                <a:ext cx="1973160" cy="25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0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9"/>
    </mc:Choice>
    <mc:Fallback xmlns="">
      <p:transition spd="slow" advTm="12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B07B86-D74D-7390-0D77-76ED81991A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Conclusion</a:t>
            </a:r>
          </a:p>
        </p:txBody>
      </p:sp>
      <p:pic>
        <p:nvPicPr>
          <p:cNvPr id="7" name="Picture 2" descr="Welcome DeepScenario GmbH">
            <a:extLst>
              <a:ext uri="{FF2B5EF4-FFF2-40B4-BE49-F238E27FC236}">
                <a16:creationId xmlns:a16="http://schemas.microsoft.com/office/drawing/2014/main" id="{C7385497-C368-3329-F3E9-1CC862AD3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224024"/>
            <a:ext cx="609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defined">
            <a:extLst>
              <a:ext uri="{FF2B5EF4-FFF2-40B4-BE49-F238E27FC236}">
                <a16:creationId xmlns:a16="http://schemas.microsoft.com/office/drawing/2014/main" id="{414D582D-F101-5446-4AEE-4E6BF6DD2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65" y="1936770"/>
            <a:ext cx="3455513" cy="345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69A5712C-CA2E-AA0C-5EF0-4FF4963FD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265" y="3885423"/>
            <a:ext cx="4268407" cy="218662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7D37E0E-E59D-DFC4-EA3A-D12A718C03B2}"/>
              </a:ext>
            </a:extLst>
          </p:cNvPr>
          <p:cNvSpPr txBox="1"/>
          <p:nvPr/>
        </p:nvSpPr>
        <p:spPr>
          <a:xfrm>
            <a:off x="6256638" y="169496"/>
            <a:ext cx="4921861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lnSpc>
                <a:spcPct val="140000"/>
              </a:lnSpc>
              <a:buNone/>
            </a:pPr>
            <a:r>
              <a:rPr lang="en-GB" b="1" i="1" dirty="0"/>
              <a:t>We measured the </a:t>
            </a:r>
            <a:r>
              <a:rPr lang="en-GB" b="1" i="1" dirty="0">
                <a:solidFill>
                  <a:srgbClr val="FF0000"/>
                </a:solidFill>
              </a:rPr>
              <a:t>realism</a:t>
            </a:r>
            <a:r>
              <a:rPr lang="en-GB" b="1" i="1" dirty="0"/>
              <a:t> of </a:t>
            </a:r>
            <a:r>
              <a:rPr lang="en-GB" b="1" i="1" dirty="0">
                <a:solidFill>
                  <a:srgbClr val="FF0000"/>
                </a:solidFill>
              </a:rPr>
              <a:t>generated scenarios </a:t>
            </a:r>
          </a:p>
          <a:p>
            <a:pPr marL="0" lvl="0" indent="0" algn="ctr">
              <a:lnSpc>
                <a:spcPct val="140000"/>
              </a:lnSpc>
              <a:buNone/>
            </a:pPr>
            <a:r>
              <a:rPr lang="en-GB" b="1" i="1" dirty="0"/>
              <a:t>by comparing them to real </a:t>
            </a:r>
            <a:r>
              <a:rPr lang="en-GB" b="1" i="1" dirty="0">
                <a:solidFill>
                  <a:srgbClr val="FF0000"/>
                </a:solidFill>
              </a:rPr>
              <a:t>collision data</a:t>
            </a:r>
            <a:r>
              <a:rPr lang="en-GB" b="1" i="1" dirty="0"/>
              <a:t>.</a:t>
            </a:r>
            <a:endParaRPr lang="fr-FR" b="1" i="1" dirty="0"/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82B42E-CFD2-E520-478F-A5602E730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12" y="5392283"/>
            <a:ext cx="2825621" cy="77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08"/>
    </mc:Choice>
    <mc:Fallback xmlns="">
      <p:transition spd="slow" advTm="3190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B07B86-D74D-7390-0D77-76ED81991A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Presentation</a:t>
            </a:r>
            <a:r>
              <a:rPr lang="fr-FR" dirty="0"/>
              <a:t> Structure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8967EB-062D-2249-EA2A-A02D4FD3553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2541" y="2910066"/>
            <a:ext cx="10566918" cy="2210576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40000"/>
              </a:lnSpc>
              <a:buNone/>
            </a:pPr>
            <a:r>
              <a:rPr lang="en-GB" sz="2800" b="1" i="1" dirty="0"/>
              <a:t>We </a:t>
            </a:r>
            <a:r>
              <a:rPr lang="en-GB" sz="2800" b="1" i="1" dirty="0">
                <a:solidFill>
                  <a:schemeClr val="tx1"/>
                </a:solidFill>
              </a:rPr>
              <a:t>measured</a:t>
            </a:r>
            <a:r>
              <a:rPr lang="en-GB" sz="2800" b="1" i="1" dirty="0"/>
              <a:t> the </a:t>
            </a:r>
            <a:r>
              <a:rPr lang="en-GB" sz="2800" b="1" i="1" dirty="0">
                <a:solidFill>
                  <a:srgbClr val="FF0000"/>
                </a:solidFill>
              </a:rPr>
              <a:t>realism</a:t>
            </a:r>
            <a:r>
              <a:rPr lang="en-GB" sz="2800" b="1" i="1" dirty="0"/>
              <a:t> of </a:t>
            </a:r>
            <a:r>
              <a:rPr lang="en-GB" sz="2800" b="1" i="1" dirty="0">
                <a:solidFill>
                  <a:srgbClr val="FF0000"/>
                </a:solidFill>
              </a:rPr>
              <a:t>generated scenarios </a:t>
            </a:r>
          </a:p>
          <a:p>
            <a:pPr marL="0" lvl="0" indent="0" algn="ctr">
              <a:lnSpc>
                <a:spcPct val="140000"/>
              </a:lnSpc>
              <a:buNone/>
            </a:pPr>
            <a:r>
              <a:rPr lang="en-GB" sz="2800" b="1" i="1" dirty="0"/>
              <a:t>by comparing them to real </a:t>
            </a:r>
            <a:r>
              <a:rPr lang="en-GB" sz="2800" b="1" i="1" dirty="0">
                <a:solidFill>
                  <a:srgbClr val="FF0000"/>
                </a:solidFill>
              </a:rPr>
              <a:t>collision data</a:t>
            </a:r>
            <a:r>
              <a:rPr lang="en-GB" sz="2800" b="1" i="1" dirty="0"/>
              <a:t>.</a:t>
            </a:r>
            <a:endParaRPr lang="fr-FR" sz="2800" b="1" i="1" dirty="0"/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endParaRPr lang="fr-FR" dirty="0"/>
          </a:p>
          <a:p>
            <a:pPr marL="0" lvl="0" indent="0">
              <a:lnSpc>
                <a:spcPct val="80000"/>
              </a:lnSpc>
              <a:buNone/>
            </a:pPr>
            <a:endParaRPr lang="fr-FR" dirty="0"/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endParaRPr lang="fr-FR" dirty="0"/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08"/>
    </mc:Choice>
    <mc:Fallback xmlns="">
      <p:transition spd="slow" advTm="3190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3EB89-6D6B-4E9B-9F8D-D1732EE60A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988905"/>
            <a:ext cx="10058400" cy="748454"/>
          </a:xfrm>
        </p:spPr>
        <p:txBody>
          <a:bodyPr/>
          <a:lstStyle/>
          <a:p>
            <a:pPr lvl="0"/>
            <a:r>
              <a:rPr lang="fr-FR" dirty="0"/>
              <a:t>Project Motivations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99459-065C-BD67-CF51-212B7DF04A6A}"/>
              </a:ext>
            </a:extLst>
          </p:cNvPr>
          <p:cNvSpPr txBox="1"/>
          <p:nvPr/>
        </p:nvSpPr>
        <p:spPr>
          <a:xfrm>
            <a:off x="6645976" y="169496"/>
            <a:ext cx="4143185" cy="1194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lnSpc>
                <a:spcPct val="140000"/>
              </a:lnSpc>
              <a:buNone/>
            </a:pPr>
            <a:r>
              <a:rPr lang="en-GB" sz="1400" b="1" i="1" dirty="0"/>
              <a:t>We measured the </a:t>
            </a:r>
            <a:r>
              <a:rPr lang="en-GB" sz="1400" b="1" i="1" dirty="0">
                <a:solidFill>
                  <a:srgbClr val="FF0000"/>
                </a:solidFill>
              </a:rPr>
              <a:t>realism</a:t>
            </a:r>
            <a:r>
              <a:rPr lang="en-GB" sz="1400" b="1" i="1" dirty="0"/>
              <a:t> of </a:t>
            </a:r>
            <a:r>
              <a:rPr lang="en-GB" sz="1400" b="1" i="1" dirty="0">
                <a:solidFill>
                  <a:srgbClr val="FF0000"/>
                </a:solidFill>
              </a:rPr>
              <a:t>generated scenarios </a:t>
            </a:r>
          </a:p>
          <a:p>
            <a:pPr marL="0" lvl="0" indent="0" algn="ctr">
              <a:lnSpc>
                <a:spcPct val="140000"/>
              </a:lnSpc>
              <a:buNone/>
            </a:pPr>
            <a:r>
              <a:rPr lang="en-GB" sz="1400" b="1" i="1" dirty="0"/>
              <a:t>by comparing them to real </a:t>
            </a:r>
            <a:r>
              <a:rPr lang="en-GB" sz="1400" b="1" i="1" dirty="0">
                <a:solidFill>
                  <a:srgbClr val="FF0000"/>
                </a:solidFill>
              </a:rPr>
              <a:t>collision data</a:t>
            </a:r>
            <a:r>
              <a:rPr lang="en-GB" sz="1400" b="1" i="1" dirty="0"/>
              <a:t>.</a:t>
            </a:r>
            <a:endParaRPr lang="fr-FR" sz="1400" b="1" i="1" dirty="0"/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A72652-BFD1-C4F3-F487-A94E0B4347A2}"/>
              </a:ext>
            </a:extLst>
          </p:cNvPr>
          <p:cNvSpPr txBox="1"/>
          <p:nvPr/>
        </p:nvSpPr>
        <p:spPr>
          <a:xfrm>
            <a:off x="2258513" y="2323323"/>
            <a:ext cx="6848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realistic ?</a:t>
            </a:r>
          </a:p>
          <a:p>
            <a:endParaRPr lang="en-GB" dirty="0"/>
          </a:p>
          <a:p>
            <a:r>
              <a:rPr lang="en-GB" dirty="0">
                <a:sym typeface="Wingdings" pitchFamily="2" charset="2"/>
              </a:rPr>
              <a:t>	</a:t>
            </a:r>
            <a:r>
              <a:rPr lang="en-GB">
                <a:sym typeface="Wingdings" pitchFamily="2" charset="2"/>
              </a:rPr>
              <a:t> </a:t>
            </a:r>
            <a:r>
              <a:rPr lang="en-GB">
                <a:highlight>
                  <a:srgbClr val="FFFF00"/>
                </a:highlight>
              </a:rPr>
              <a:t>Distribution</a:t>
            </a:r>
            <a:r>
              <a:rPr lang="en-GB"/>
              <a:t> </a:t>
            </a:r>
            <a:r>
              <a:rPr lang="en-GB" dirty="0"/>
              <a:t>of features</a:t>
            </a:r>
          </a:p>
          <a:p>
            <a:r>
              <a:rPr lang="en-GB" dirty="0"/>
              <a:t>	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>
                <a:highlight>
                  <a:srgbClr val="FFFF00"/>
                </a:highlight>
                <a:sym typeface="Wingdings" pitchFamily="2" charset="2"/>
              </a:rPr>
              <a:t>Causal attributes </a:t>
            </a:r>
            <a:r>
              <a:rPr lang="en-GB" dirty="0">
                <a:sym typeface="Wingdings" pitchFamily="2" charset="2"/>
              </a:rPr>
              <a:t>for realistic AV collisions</a:t>
            </a:r>
            <a:endParaRPr lang="en-GB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DCF0553-4F3D-8FE9-BFCF-B288DBAA06A6}"/>
              </a:ext>
            </a:extLst>
          </p:cNvPr>
          <p:cNvSpPr txBox="1"/>
          <p:nvPr/>
        </p:nvSpPr>
        <p:spPr>
          <a:xfrm>
            <a:off x="2258513" y="4348065"/>
            <a:ext cx="6213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Improvement to generate more realistic critical scenarios</a:t>
            </a:r>
          </a:p>
          <a:p>
            <a:r>
              <a:rPr lang="en-GB" dirty="0"/>
              <a:t>	</a:t>
            </a:r>
            <a:r>
              <a:rPr lang="en-GB" dirty="0">
                <a:sym typeface="Wingdings" pitchFamily="2" charset="2"/>
              </a:rPr>
              <a:t> Guidelines for closing gaps</a:t>
            </a:r>
          </a:p>
          <a:p>
            <a:r>
              <a:rPr lang="en-GB" dirty="0">
                <a:sym typeface="Wingdings" pitchFamily="2" charset="2"/>
              </a:rPr>
              <a:t>	 </a:t>
            </a:r>
            <a:r>
              <a:rPr lang="en-GB" dirty="0">
                <a:highlight>
                  <a:srgbClr val="FFFF00"/>
                </a:highlight>
                <a:sym typeface="Wingdings" pitchFamily="2" charset="2"/>
              </a:rPr>
              <a:t>Guidelines for field testing </a:t>
            </a:r>
            <a:r>
              <a:rPr lang="en-GB" dirty="0">
                <a:sym typeface="Wingdings" pitchFamily="2" charset="2"/>
              </a:rPr>
              <a:t>with generated scenarios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89"/>
    </mc:Choice>
    <mc:Fallback xmlns="">
      <p:transition spd="slow" advTm="51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2F950-930A-A80B-1216-A4AD383CF3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2420361" cy="1450759"/>
          </a:xfrm>
        </p:spPr>
        <p:txBody>
          <a:bodyPr/>
          <a:lstStyle/>
          <a:p>
            <a:pPr lvl="0"/>
            <a:r>
              <a:rPr lang="fr-FR" dirty="0" err="1"/>
              <a:t>Datasets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5F96374-87D2-23BA-C595-426273FDA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8850" y="1956819"/>
            <a:ext cx="4217437" cy="18288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</a:pPr>
            <a:endParaRPr lang="fr-FR" sz="1400" dirty="0">
              <a:solidFill>
                <a:prstClr val="black"/>
              </a:solidFill>
              <a:ea typeface="+mn-ea"/>
              <a:cs typeface="+mn-cs"/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</a:pPr>
            <a:r>
              <a:rPr lang="fr-FR" sz="14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r-FR" sz="1400" dirty="0" err="1">
                <a:solidFill>
                  <a:prstClr val="black"/>
                </a:solidFill>
                <a:ea typeface="+mn-ea"/>
                <a:cs typeface="+mn-cs"/>
              </a:rPr>
              <a:t>Dataset</a:t>
            </a:r>
            <a:r>
              <a:rPr lang="fr-FR" sz="14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r-FR" sz="1400" dirty="0" err="1">
                <a:solidFill>
                  <a:prstClr val="black"/>
                </a:solidFill>
                <a:ea typeface="+mn-ea"/>
                <a:cs typeface="+mn-cs"/>
              </a:rPr>
              <a:t>available</a:t>
            </a:r>
            <a:r>
              <a:rPr lang="fr-FR" sz="1400" dirty="0">
                <a:solidFill>
                  <a:prstClr val="black"/>
                </a:solidFill>
                <a:ea typeface="+mn-ea"/>
                <a:cs typeface="+mn-cs"/>
              </a:rPr>
              <a:t> on Github for </a:t>
            </a:r>
            <a:r>
              <a:rPr lang="fr-FR" sz="1400" dirty="0" err="1">
                <a:solidFill>
                  <a:prstClr val="black"/>
                </a:solidFill>
                <a:ea typeface="+mn-ea"/>
                <a:cs typeface="+mn-cs"/>
              </a:rPr>
              <a:t>testing</a:t>
            </a:r>
            <a:r>
              <a:rPr lang="fr-FR" sz="14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r-FR" sz="1400" dirty="0" err="1">
                <a:solidFill>
                  <a:prstClr val="black"/>
                </a:solidFill>
                <a:ea typeface="+mn-ea"/>
                <a:cs typeface="+mn-cs"/>
              </a:rPr>
              <a:t>Avs</a:t>
            </a:r>
            <a:endParaRPr lang="fr-FR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</a:pPr>
            <a:endParaRPr lang="fr-FR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</a:pPr>
            <a:r>
              <a:rPr lang="fr-FR" sz="14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r-FR" sz="1400" dirty="0" err="1">
                <a:solidFill>
                  <a:prstClr val="black"/>
                </a:solidFill>
                <a:ea typeface="+mn-ea"/>
                <a:cs typeface="+mn-cs"/>
              </a:rPr>
              <a:t>Used</a:t>
            </a:r>
            <a:r>
              <a:rPr lang="fr-FR" sz="1400" dirty="0">
                <a:solidFill>
                  <a:prstClr val="black"/>
                </a:solidFill>
                <a:ea typeface="+mn-ea"/>
                <a:cs typeface="+mn-cs"/>
              </a:rPr>
              <a:t> SVL simulator and </a:t>
            </a:r>
            <a:r>
              <a:rPr lang="fr-FR" sz="1400" dirty="0" err="1">
                <a:solidFill>
                  <a:prstClr val="black"/>
                </a:solidFill>
                <a:highlight>
                  <a:srgbClr val="FFFF00"/>
                </a:highlight>
                <a:ea typeface="+mn-ea"/>
                <a:cs typeface="+mn-cs"/>
              </a:rPr>
              <a:t>three</a:t>
            </a:r>
            <a:r>
              <a:rPr lang="fr-FR" sz="1400" dirty="0">
                <a:solidFill>
                  <a:prstClr val="black"/>
                </a:solidFill>
                <a:highlight>
                  <a:srgbClr val="FFFF00"/>
                </a:highlight>
                <a:ea typeface="+mn-ea"/>
                <a:cs typeface="+mn-cs"/>
              </a:rPr>
              <a:t> </a:t>
            </a:r>
            <a:r>
              <a:rPr lang="fr-FR" sz="1400" dirty="0" err="1">
                <a:solidFill>
                  <a:prstClr val="black"/>
                </a:solidFill>
                <a:highlight>
                  <a:srgbClr val="FFFF00"/>
                </a:highlight>
                <a:ea typeface="+mn-ea"/>
                <a:cs typeface="+mn-cs"/>
              </a:rPr>
              <a:t>strategies</a:t>
            </a:r>
            <a:r>
              <a:rPr lang="fr-FR" sz="1400" dirty="0">
                <a:solidFill>
                  <a:prstClr val="black"/>
                </a:solidFill>
                <a:highlight>
                  <a:srgbClr val="FFFF00"/>
                </a:highlight>
                <a:ea typeface="+mn-ea"/>
                <a:cs typeface="+mn-cs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r-FR" sz="1400" dirty="0">
                <a:solidFill>
                  <a:prstClr val="black"/>
                </a:solidFill>
                <a:ea typeface="+mn-ea"/>
                <a:cs typeface="+mn-cs"/>
              </a:rPr>
              <a:t>(i.e., </a:t>
            </a:r>
            <a:r>
              <a:rPr lang="fr-FR" sz="1400" dirty="0" err="1">
                <a:solidFill>
                  <a:prstClr val="black"/>
                </a:solidFill>
                <a:ea typeface="+mn-ea"/>
                <a:cs typeface="+mn-cs"/>
              </a:rPr>
              <a:t>random</a:t>
            </a:r>
            <a:r>
              <a:rPr lang="fr-FR" sz="1400" dirty="0">
                <a:solidFill>
                  <a:prstClr val="black"/>
                </a:solidFill>
                <a:ea typeface="+mn-ea"/>
                <a:cs typeface="+mn-cs"/>
              </a:rPr>
              <a:t>, </a:t>
            </a:r>
            <a:r>
              <a:rPr lang="fr-FR" sz="1400" dirty="0" err="1">
                <a:solidFill>
                  <a:prstClr val="black"/>
                </a:solidFill>
                <a:ea typeface="+mn-ea"/>
                <a:cs typeface="+mn-cs"/>
              </a:rPr>
              <a:t>greedy</a:t>
            </a:r>
            <a:r>
              <a:rPr lang="fr-FR" sz="14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r-FR" sz="1400" dirty="0" err="1">
                <a:solidFill>
                  <a:prstClr val="black"/>
                </a:solidFill>
                <a:ea typeface="+mn-ea"/>
                <a:cs typeface="+mn-cs"/>
              </a:rPr>
              <a:t>search</a:t>
            </a:r>
            <a:r>
              <a:rPr lang="fr-FR" sz="1400" dirty="0">
                <a:solidFill>
                  <a:prstClr val="black"/>
                </a:solidFill>
                <a:ea typeface="+mn-ea"/>
                <a:cs typeface="+mn-cs"/>
              </a:rPr>
              <a:t>, and </a:t>
            </a:r>
            <a:r>
              <a:rPr lang="fr-FR" sz="1400" dirty="0" err="1">
                <a:solidFill>
                  <a:prstClr val="black"/>
                </a:solidFill>
                <a:highlight>
                  <a:srgbClr val="FFFF00"/>
                </a:highlight>
                <a:ea typeface="+mn-ea"/>
                <a:cs typeface="+mn-cs"/>
              </a:rPr>
              <a:t>reinforcement</a:t>
            </a:r>
            <a:r>
              <a:rPr lang="fr-FR" sz="1400" dirty="0">
                <a:solidFill>
                  <a:prstClr val="black"/>
                </a:solidFill>
                <a:highlight>
                  <a:srgbClr val="FFFF00"/>
                </a:highlight>
                <a:ea typeface="+mn-ea"/>
                <a:cs typeface="+mn-cs"/>
              </a:rPr>
              <a:t> </a:t>
            </a:r>
            <a:r>
              <a:rPr lang="fr-FR" sz="1400" dirty="0" err="1">
                <a:solidFill>
                  <a:prstClr val="black"/>
                </a:solidFill>
                <a:highlight>
                  <a:srgbClr val="FFFF00"/>
                </a:highlight>
                <a:ea typeface="+mn-ea"/>
                <a:cs typeface="+mn-cs"/>
              </a:rPr>
              <a:t>learning</a:t>
            </a:r>
            <a:r>
              <a:rPr lang="fr-FR" sz="1400" dirty="0">
                <a:solidFill>
                  <a:prstClr val="black"/>
                </a:solidFill>
                <a:ea typeface="+mn-ea"/>
                <a:cs typeface="+mn-cs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fr-FR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</a:pPr>
            <a:r>
              <a:rPr lang="fr-FR" sz="1400" dirty="0">
                <a:solidFill>
                  <a:prstClr val="black"/>
                </a:solidFill>
                <a:highlight>
                  <a:srgbClr val="FFFF00"/>
                </a:highlight>
                <a:ea typeface="+mn-ea"/>
                <a:cs typeface="+mn-cs"/>
              </a:rPr>
              <a:t> 1050 collisions </a:t>
            </a:r>
            <a:r>
              <a:rPr lang="fr-FR" sz="1400" dirty="0">
                <a:solidFill>
                  <a:prstClr val="black"/>
                </a:solidFill>
                <a:ea typeface="+mn-ea"/>
                <a:cs typeface="+mn-cs"/>
              </a:rPr>
              <a:t>over 33 530 scenarios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</a:pPr>
            <a:endParaRPr lang="fr-FR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2050" name="Picture 2" descr="Welcome DeepScenario GmbH">
            <a:extLst>
              <a:ext uri="{FF2B5EF4-FFF2-40B4-BE49-F238E27FC236}">
                <a16:creationId xmlns:a16="http://schemas.microsoft.com/office/drawing/2014/main" id="{77BF3BCB-159C-D2F9-CFD5-FD2F737B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3647"/>
            <a:ext cx="5775036" cy="17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60A989-45F2-3BA4-BFB8-7BFB8F475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820" y="3566159"/>
            <a:ext cx="3919548" cy="2752393"/>
          </a:xfrm>
          <a:prstGeom prst="rect">
            <a:avLst/>
          </a:prstGeom>
        </p:spPr>
      </p:pic>
      <p:pic>
        <p:nvPicPr>
          <p:cNvPr id="2052" name="Picture 4" descr="Apollo Simulation">
            <a:extLst>
              <a:ext uri="{FF2B5EF4-FFF2-40B4-BE49-F238E27FC236}">
                <a16:creationId xmlns:a16="http://schemas.microsoft.com/office/drawing/2014/main" id="{6E28106F-19DE-5141-FEB5-68E3B5AF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1" y="3691478"/>
            <a:ext cx="4514790" cy="254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6209620-32BC-39C0-03E6-9F5609102E43}"/>
              </a:ext>
            </a:extLst>
          </p:cNvPr>
          <p:cNvSpPr txBox="1"/>
          <p:nvPr/>
        </p:nvSpPr>
        <p:spPr>
          <a:xfrm>
            <a:off x="6590864" y="169496"/>
            <a:ext cx="4253408" cy="1280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lnSpc>
                <a:spcPct val="140000"/>
              </a:lnSpc>
              <a:buNone/>
            </a:pPr>
            <a:r>
              <a:rPr lang="en-GB" sz="1400" i="1" dirty="0"/>
              <a:t>We measured the realism of </a:t>
            </a:r>
            <a:r>
              <a:rPr lang="en-GB" b="1" i="1" dirty="0">
                <a:solidFill>
                  <a:srgbClr val="FF0000"/>
                </a:solidFill>
              </a:rPr>
              <a:t>generated scenarios </a:t>
            </a:r>
          </a:p>
          <a:p>
            <a:pPr marL="0" lvl="0" indent="0" algn="ctr">
              <a:lnSpc>
                <a:spcPct val="140000"/>
              </a:lnSpc>
              <a:buNone/>
            </a:pPr>
            <a:r>
              <a:rPr lang="en-GB" sz="1400" i="1" dirty="0"/>
              <a:t>by comparing them to real collision data.</a:t>
            </a:r>
            <a:endParaRPr lang="fr-FR" sz="1400" i="1" dirty="0"/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endParaRPr lang="fr-FR" dirty="0"/>
          </a:p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9"/>
    </mc:Choice>
    <mc:Fallback xmlns="">
      <p:transition spd="slow" advTm="12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2F950-930A-A80B-1216-A4AD383CF3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2420361" cy="1450759"/>
          </a:xfrm>
        </p:spPr>
        <p:txBody>
          <a:bodyPr/>
          <a:lstStyle/>
          <a:p>
            <a:pPr lvl="0"/>
            <a:r>
              <a:rPr lang="fr-FR" dirty="0" err="1"/>
              <a:t>Datasets</a:t>
            </a:r>
            <a:endParaRPr lang="fr-FR" dirty="0"/>
          </a:p>
        </p:txBody>
      </p:sp>
      <p:sp>
        <p:nvSpPr>
          <p:cNvPr id="16" name="Espace réservé du contenu 6">
            <a:extLst>
              <a:ext uri="{FF2B5EF4-FFF2-40B4-BE49-F238E27FC236}">
                <a16:creationId xmlns:a16="http://schemas.microsoft.com/office/drawing/2014/main" id="{2B639463-77E6-9D76-F8F5-5831BB885AC5}"/>
              </a:ext>
            </a:extLst>
          </p:cNvPr>
          <p:cNvSpPr txBox="1">
            <a:spLocks/>
          </p:cNvSpPr>
          <p:nvPr/>
        </p:nvSpPr>
        <p:spPr>
          <a:xfrm>
            <a:off x="3696012" y="4883058"/>
            <a:ext cx="3733488" cy="19749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>
            <a:lvl1pPr marL="91440" marR="0" lvl="0" indent="-91440" algn="l" defTabSz="914400" rtl="0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itchFamily="34"/>
              <a:buChar char=" "/>
              <a:tabLst/>
              <a:defRPr lang="fr-FR" sz="20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  <a:lvl2pPr marL="384048" marR="0" lvl="1" indent="-182880" algn="l" defTabSz="914400" rtl="0" fontAlgn="auto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100000"/>
              <a:buFont typeface="Calibri" pitchFamily="34"/>
              <a:buChar char="◦"/>
              <a:tabLst/>
              <a:defRPr lang="fr-FR" sz="18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2pPr>
            <a:lvl3pPr marL="566928" marR="0" lvl="2" indent="-182880" algn="l" defTabSz="914400" rtl="0" fontAlgn="auto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100000"/>
              <a:buFont typeface="Calibri" pitchFamily="34"/>
              <a:buChar char="◦"/>
              <a:tabLst/>
              <a:defRPr lang="fr-FR" sz="14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3pPr>
            <a:lvl4pPr marL="749808" marR="0" lvl="3" indent="-182880" algn="l" defTabSz="914400" rtl="0" fontAlgn="auto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100000"/>
              <a:buFont typeface="Calibri" pitchFamily="34"/>
              <a:buChar char="◦"/>
              <a:tabLst/>
              <a:defRPr lang="fr-FR" sz="14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4pPr>
            <a:lvl5pPr marL="932688" marR="0" lvl="4" indent="-182880" algn="l" defTabSz="914400" rtl="0" fontAlgn="auto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100000"/>
              <a:buFont typeface="Calibri" pitchFamily="34"/>
              <a:buChar char="◦"/>
              <a:tabLst/>
              <a:defRPr lang="fr-FR" sz="14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100" b="1" i="1" dirty="0"/>
          </a:p>
          <a:p>
            <a:pPr marL="0" indent="0">
              <a:buNone/>
            </a:pPr>
            <a:r>
              <a:rPr lang="fr-FR" sz="1600" dirty="0">
                <a:sym typeface="Wingdings" pitchFamily="2" charset="2"/>
              </a:rPr>
              <a:t> AV </a:t>
            </a:r>
            <a:r>
              <a:rPr lang="fr-FR" sz="1600" dirty="0" err="1">
                <a:sym typeface="Wingdings" pitchFamily="2" charset="2"/>
              </a:rPr>
              <a:t>manufacturers</a:t>
            </a:r>
            <a:r>
              <a:rPr lang="fr-FR" sz="1600" dirty="0">
                <a:sym typeface="Wingdings" pitchFamily="2" charset="2"/>
              </a:rPr>
              <a:t> </a:t>
            </a:r>
            <a:r>
              <a:rPr lang="fr-FR" sz="1600" dirty="0" err="1">
                <a:sym typeface="Wingdings" pitchFamily="2" charset="2"/>
              </a:rPr>
              <a:t>required</a:t>
            </a:r>
            <a:r>
              <a:rPr lang="fr-FR" sz="1600" dirty="0">
                <a:sym typeface="Wingdings" pitchFamily="2" charset="2"/>
              </a:rPr>
              <a:t> to </a:t>
            </a:r>
            <a:r>
              <a:rPr lang="fr-FR" sz="1600" dirty="0" err="1">
                <a:sym typeface="Wingdings" pitchFamily="2" charset="2"/>
              </a:rPr>
              <a:t>submit</a:t>
            </a:r>
            <a:r>
              <a:rPr lang="fr-FR" sz="1600" dirty="0">
                <a:sym typeface="Wingdings" pitchFamily="2" charset="2"/>
              </a:rPr>
              <a:t> collision report </a:t>
            </a:r>
            <a:r>
              <a:rPr lang="fr-FR" sz="1600" dirty="0" err="1">
                <a:highlight>
                  <a:srgbClr val="FFFF00"/>
                </a:highlight>
                <a:sym typeface="Wingdings" pitchFamily="2" charset="2"/>
              </a:rPr>
              <a:t>within</a:t>
            </a:r>
            <a:r>
              <a:rPr lang="fr-FR" sz="1600" dirty="0">
                <a:highlight>
                  <a:srgbClr val="FFFF00"/>
                </a:highlight>
                <a:sym typeface="Wingdings" pitchFamily="2" charset="2"/>
              </a:rPr>
              <a:t> 10 </a:t>
            </a:r>
            <a:r>
              <a:rPr lang="fr-FR" sz="1600" dirty="0" err="1">
                <a:highlight>
                  <a:srgbClr val="FFFF00"/>
                </a:highlight>
                <a:sym typeface="Wingdings" pitchFamily="2" charset="2"/>
              </a:rPr>
              <a:t>days</a:t>
            </a:r>
            <a:endParaRPr lang="fr-FR" sz="1600" dirty="0">
              <a:highlight>
                <a:srgbClr val="FFFF00"/>
              </a:highlight>
            </a:endParaRPr>
          </a:p>
        </p:txBody>
      </p:sp>
      <p:pic>
        <p:nvPicPr>
          <p:cNvPr id="4" name="Image 3" descr="Une image contenant texte, document, nombre, reçu&#10;&#10;Description générée automatiquement">
            <a:extLst>
              <a:ext uri="{FF2B5EF4-FFF2-40B4-BE49-F238E27FC236}">
                <a16:creationId xmlns:a16="http://schemas.microsoft.com/office/drawing/2014/main" id="{E7A1562E-01E2-1E48-384A-5532773BF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93"/>
          <a:stretch/>
        </p:blipFill>
        <p:spPr>
          <a:xfrm>
            <a:off x="7719431" y="1948429"/>
            <a:ext cx="4019907" cy="4208938"/>
          </a:xfrm>
          <a:prstGeom prst="rect">
            <a:avLst/>
          </a:prstGeom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13271ED-5E63-820C-BC0C-E6D2BC779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3" y="1974942"/>
            <a:ext cx="3455513" cy="345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B01BB63-B482-B201-5081-40C9EEC00DA0}"/>
              </a:ext>
            </a:extLst>
          </p:cNvPr>
          <p:cNvSpPr txBox="1"/>
          <p:nvPr/>
        </p:nvSpPr>
        <p:spPr>
          <a:xfrm>
            <a:off x="6770336" y="169496"/>
            <a:ext cx="3894464" cy="1280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lnSpc>
                <a:spcPct val="140000"/>
              </a:lnSpc>
              <a:buNone/>
            </a:pPr>
            <a:r>
              <a:rPr lang="en-GB" sz="1400" i="1" dirty="0"/>
              <a:t>We measured the realism of generated scenarios</a:t>
            </a:r>
            <a:r>
              <a:rPr lang="en-GB" sz="1400" i="1" dirty="0">
                <a:solidFill>
                  <a:srgbClr val="FF0000"/>
                </a:solidFill>
              </a:rPr>
              <a:t> </a:t>
            </a:r>
          </a:p>
          <a:p>
            <a:pPr marL="0" lvl="0" indent="0" algn="ctr">
              <a:lnSpc>
                <a:spcPct val="140000"/>
              </a:lnSpc>
              <a:buNone/>
            </a:pPr>
            <a:r>
              <a:rPr lang="en-GB" sz="1400" i="1" dirty="0"/>
              <a:t>by comparing them to </a:t>
            </a:r>
            <a:r>
              <a:rPr lang="en-GB" b="1" i="1" dirty="0">
                <a:solidFill>
                  <a:srgbClr val="FF0000"/>
                </a:solidFill>
              </a:rPr>
              <a:t>real</a:t>
            </a:r>
            <a:r>
              <a:rPr lang="en-GB" b="1" i="1" dirty="0"/>
              <a:t> </a:t>
            </a:r>
            <a:r>
              <a:rPr lang="en-GB" b="1" i="1" dirty="0">
                <a:solidFill>
                  <a:srgbClr val="FF0000"/>
                </a:solidFill>
              </a:rPr>
              <a:t>collision data</a:t>
            </a:r>
            <a:r>
              <a:rPr lang="en-GB" i="1" dirty="0"/>
              <a:t>.</a:t>
            </a:r>
            <a:endParaRPr lang="fr-FR" i="1" dirty="0"/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93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9"/>
    </mc:Choice>
    <mc:Fallback xmlns="">
      <p:transition spd="slow" advTm="1246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2F950-930A-A80B-1216-A4AD383CF3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4081210" cy="1450759"/>
          </a:xfrm>
        </p:spPr>
        <p:txBody>
          <a:bodyPr/>
          <a:lstStyle/>
          <a:p>
            <a:pPr lvl="0"/>
            <a:r>
              <a:rPr lang="fr-FR" dirty="0" err="1"/>
              <a:t>Measurement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220383-C389-8EFA-ACFB-756E5ACEDB29}"/>
              </a:ext>
            </a:extLst>
          </p:cNvPr>
          <p:cNvSpPr txBox="1"/>
          <p:nvPr/>
        </p:nvSpPr>
        <p:spPr>
          <a:xfrm>
            <a:off x="1443584" y="1882707"/>
            <a:ext cx="9084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solidFill>
                  <a:srgbClr val="FF0000"/>
                </a:solidFill>
              </a:rPr>
              <a:t>No official method</a:t>
            </a:r>
            <a:r>
              <a:rPr lang="en-GB" dirty="0"/>
              <a:t> to evaluate realism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 We used : - Single and Multi-factor Comparison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endParaRPr lang="en-GB" dirty="0"/>
          </a:p>
          <a:p>
            <a:pPr lvl="2"/>
            <a:r>
              <a:rPr lang="en-GB" dirty="0"/>
              <a:t>       - </a:t>
            </a:r>
            <a:r>
              <a:rPr lang="en-GB" dirty="0">
                <a:highlight>
                  <a:srgbClr val="FFFF00"/>
                </a:highlight>
              </a:rPr>
              <a:t>Distance-Based techniques </a:t>
            </a:r>
            <a:r>
              <a:rPr lang="en-GB" dirty="0"/>
              <a:t>to evaluate how similar the two datasets are</a:t>
            </a:r>
          </a:p>
          <a:p>
            <a:pPr lvl="2"/>
            <a:r>
              <a:rPr lang="en-GB" dirty="0"/>
              <a:t>	</a:t>
            </a:r>
          </a:p>
          <a:p>
            <a:pPr lvl="2"/>
            <a:r>
              <a:rPr lang="en-GB" dirty="0"/>
              <a:t>		such as </a:t>
            </a:r>
            <a:r>
              <a:rPr lang="en-GB" dirty="0">
                <a:solidFill>
                  <a:srgbClr val="FF0000"/>
                </a:solidFill>
              </a:rPr>
              <a:t>Surprise adequacy</a:t>
            </a:r>
          </a:p>
          <a:p>
            <a:pPr lvl="2"/>
            <a:r>
              <a:rPr lang="en-GB" dirty="0"/>
              <a:t>	</a:t>
            </a:r>
          </a:p>
        </p:txBody>
      </p:sp>
      <p:pic>
        <p:nvPicPr>
          <p:cNvPr id="9" name="Image 8" descr="Une image contenant texte, Police, reçu, capture d’écran&#10;&#10;Description générée automatiquement">
            <a:extLst>
              <a:ext uri="{FF2B5EF4-FFF2-40B4-BE49-F238E27FC236}">
                <a16:creationId xmlns:a16="http://schemas.microsoft.com/office/drawing/2014/main" id="{47DA6C3C-3A99-0AD7-28EF-3045D6BF8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014" y="4371975"/>
            <a:ext cx="5379986" cy="177641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4378364-D37A-8EE1-02A9-52BDC2E5D4EC}"/>
              </a:ext>
            </a:extLst>
          </p:cNvPr>
          <p:cNvSpPr txBox="1"/>
          <p:nvPr/>
        </p:nvSpPr>
        <p:spPr>
          <a:xfrm>
            <a:off x="6713013" y="169496"/>
            <a:ext cx="4009111" cy="1280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lnSpc>
                <a:spcPct val="140000"/>
              </a:lnSpc>
              <a:buNone/>
            </a:pPr>
            <a:r>
              <a:rPr lang="en-GB" sz="1400" i="1" dirty="0"/>
              <a:t>We </a:t>
            </a:r>
            <a:r>
              <a:rPr lang="en-GB" b="1" i="1" dirty="0">
                <a:solidFill>
                  <a:srgbClr val="FF0000"/>
                </a:solidFill>
              </a:rPr>
              <a:t>measured</a:t>
            </a:r>
            <a:r>
              <a:rPr lang="en-GB" sz="1400" i="1" dirty="0"/>
              <a:t> the realism of generated scenarios </a:t>
            </a:r>
          </a:p>
          <a:p>
            <a:pPr marL="0" lvl="0" indent="0" algn="ctr">
              <a:lnSpc>
                <a:spcPct val="140000"/>
              </a:lnSpc>
              <a:buNone/>
            </a:pPr>
            <a:r>
              <a:rPr lang="en-GB" sz="1400" i="1" dirty="0"/>
              <a:t>by comparing them to real collision data.</a:t>
            </a:r>
            <a:endParaRPr lang="fr-FR" sz="1400" i="1" dirty="0"/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113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9"/>
    </mc:Choice>
    <mc:Fallback xmlns="">
      <p:transition spd="slow" advTm="12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2F950-930A-A80B-1216-A4AD383CF3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err="1"/>
              <a:t>Results</a:t>
            </a:r>
            <a:r>
              <a:rPr lang="fr-FR" dirty="0"/>
              <a:t> – Single-Factor </a:t>
            </a:r>
            <a:r>
              <a:rPr lang="en-GB" dirty="0"/>
              <a:t>Comparison</a:t>
            </a:r>
          </a:p>
        </p:txBody>
      </p:sp>
      <p:pic>
        <p:nvPicPr>
          <p:cNvPr id="3" name="Espace réservé du contenu 7" descr="Une image contenant texte, reçu, Police, capture d’écran&#10;&#10;Description générée automatiquement">
            <a:extLst>
              <a:ext uri="{FF2B5EF4-FFF2-40B4-BE49-F238E27FC236}">
                <a16:creationId xmlns:a16="http://schemas.microsoft.com/office/drawing/2014/main" id="{351C341D-3ECC-634E-8B1E-BDAFE43A4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93" y="2658746"/>
            <a:ext cx="11156055" cy="280321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E303712E-2582-ACA9-CBF6-A2A8BC385D33}"/>
                  </a:ext>
                </a:extLst>
              </p14:cNvPr>
              <p14:cNvContentPartPr/>
              <p14:nvPr/>
            </p14:nvContentPartPr>
            <p14:xfrm>
              <a:off x="6328779" y="3437407"/>
              <a:ext cx="730440" cy="2808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E303712E-2582-ACA9-CBF6-A2A8BC385D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4779" y="3329767"/>
                <a:ext cx="8380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4CECB50F-9121-28BB-5EDD-A1FD020C29A7}"/>
                  </a:ext>
                </a:extLst>
              </p14:cNvPr>
              <p14:cNvContentPartPr/>
              <p14:nvPr/>
            </p14:nvContentPartPr>
            <p14:xfrm>
              <a:off x="6416619" y="3749167"/>
              <a:ext cx="600840" cy="7524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4CECB50F-9121-28BB-5EDD-A1FD020C29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62979" y="3641527"/>
                <a:ext cx="70848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3C909942-C6C2-F899-A745-FA2068DF5793}"/>
                  </a:ext>
                </a:extLst>
              </p14:cNvPr>
              <p14:cNvContentPartPr/>
              <p14:nvPr/>
            </p14:nvContentPartPr>
            <p14:xfrm>
              <a:off x="9922299" y="3433807"/>
              <a:ext cx="646560" cy="2232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3C909942-C6C2-F899-A745-FA2068DF57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68299" y="3326167"/>
                <a:ext cx="7542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ED655B02-3551-AF17-1A6A-3A52A005315D}"/>
                  </a:ext>
                </a:extLst>
              </p14:cNvPr>
              <p14:cNvContentPartPr/>
              <p14:nvPr/>
            </p14:nvContentPartPr>
            <p14:xfrm>
              <a:off x="9905739" y="3759247"/>
              <a:ext cx="732960" cy="828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ED655B02-3551-AF17-1A6A-3A52A005315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51739" y="3651607"/>
                <a:ext cx="840600" cy="22392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1ADD8412-AF2F-9974-58FE-5AF03F93615B}"/>
              </a:ext>
            </a:extLst>
          </p:cNvPr>
          <p:cNvSpPr txBox="1"/>
          <p:nvPr/>
        </p:nvSpPr>
        <p:spPr>
          <a:xfrm>
            <a:off x="6770336" y="169496"/>
            <a:ext cx="3894464" cy="1280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lnSpc>
                <a:spcPct val="140000"/>
              </a:lnSpc>
              <a:buNone/>
            </a:pPr>
            <a:r>
              <a:rPr lang="en-GB" sz="1400" i="1" dirty="0"/>
              <a:t>We measured the realism of generated scenarios </a:t>
            </a:r>
          </a:p>
          <a:p>
            <a:pPr marL="0" lvl="0" indent="0" algn="ctr">
              <a:lnSpc>
                <a:spcPct val="140000"/>
              </a:lnSpc>
              <a:buNone/>
            </a:pPr>
            <a:r>
              <a:rPr lang="en-GB" sz="1400" i="1" dirty="0"/>
              <a:t>by </a:t>
            </a:r>
            <a:r>
              <a:rPr lang="en-GB" b="1" i="1" dirty="0">
                <a:solidFill>
                  <a:srgbClr val="FF0000"/>
                </a:solidFill>
              </a:rPr>
              <a:t>comparing</a:t>
            </a:r>
            <a:r>
              <a:rPr lang="en-GB" sz="1400" i="1" dirty="0"/>
              <a:t> them to real collision data.</a:t>
            </a:r>
            <a:endParaRPr lang="fr-FR" sz="1400" i="1" dirty="0"/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endParaRPr lang="fr-FR" dirty="0"/>
          </a:p>
          <a:p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C80AF6EE-31E3-5BB3-6323-C12D106DF5AC}"/>
                  </a:ext>
                </a:extLst>
              </p14:cNvPr>
              <p14:cNvContentPartPr/>
              <p14:nvPr/>
            </p14:nvContentPartPr>
            <p14:xfrm>
              <a:off x="1734021" y="4690915"/>
              <a:ext cx="2906640" cy="705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C80AF6EE-31E3-5BB3-6323-C12D106DF5A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80021" y="4582915"/>
                <a:ext cx="3014280" cy="2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19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9"/>
    </mc:Choice>
    <mc:Fallback xmlns="">
      <p:transition spd="slow" advTm="1246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2F950-930A-A80B-1216-A4AD383CF3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err="1"/>
              <a:t>Analysis</a:t>
            </a:r>
            <a:r>
              <a:rPr lang="fr-FR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DE8C294-CD44-1C4E-F66C-BE19FE2486F2}"/>
              </a:ext>
            </a:extLst>
          </p:cNvPr>
          <p:cNvSpPr txBox="1"/>
          <p:nvPr/>
        </p:nvSpPr>
        <p:spPr>
          <a:xfrm>
            <a:off x="6572910" y="169496"/>
            <a:ext cx="4289316" cy="1280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lnSpc>
                <a:spcPct val="140000"/>
              </a:lnSpc>
              <a:buNone/>
            </a:pPr>
            <a:r>
              <a:rPr lang="en-GB" sz="1400" i="1" dirty="0"/>
              <a:t>We </a:t>
            </a:r>
            <a:r>
              <a:rPr lang="en-GB" b="1" i="1" dirty="0">
                <a:solidFill>
                  <a:srgbClr val="FF0000"/>
                </a:solidFill>
              </a:rPr>
              <a:t>measured the realism</a:t>
            </a:r>
            <a:r>
              <a:rPr lang="en-GB" i="1" dirty="0"/>
              <a:t> </a:t>
            </a:r>
            <a:r>
              <a:rPr lang="en-GB" sz="1400" i="1" dirty="0"/>
              <a:t>of generated scenarios </a:t>
            </a:r>
          </a:p>
          <a:p>
            <a:pPr marL="0" lvl="0" indent="0" algn="ctr">
              <a:lnSpc>
                <a:spcPct val="140000"/>
              </a:lnSpc>
              <a:buNone/>
            </a:pPr>
            <a:r>
              <a:rPr lang="en-GB" sz="1400" i="1" dirty="0"/>
              <a:t>by comparing them to real collision data.</a:t>
            </a:r>
            <a:endParaRPr lang="fr-FR" sz="1400" i="1" dirty="0"/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endParaRPr lang="fr-FR" dirty="0"/>
          </a:p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CB91A84-C1F7-964A-4EA9-70F7B1A829E3}"/>
              </a:ext>
            </a:extLst>
          </p:cNvPr>
          <p:cNvSpPr txBox="1"/>
          <p:nvPr/>
        </p:nvSpPr>
        <p:spPr>
          <a:xfrm>
            <a:off x="1745691" y="2187768"/>
            <a:ext cx="96544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DeepScenario</a:t>
            </a:r>
            <a:r>
              <a:rPr lang="en-GB" dirty="0"/>
              <a:t> used a </a:t>
            </a:r>
            <a:r>
              <a:rPr lang="en-GB" dirty="0">
                <a:highlight>
                  <a:srgbClr val="FFFF00"/>
                </a:highlight>
              </a:rPr>
              <a:t>subset of realistic parameters</a:t>
            </a:r>
          </a:p>
          <a:p>
            <a:r>
              <a:rPr lang="en-GB" dirty="0"/>
              <a:t>	</a:t>
            </a:r>
            <a:r>
              <a:rPr lang="en-GB" dirty="0">
                <a:sym typeface="Wingdings" pitchFamily="2" charset="2"/>
              </a:rPr>
              <a:t> Include more realistic parameter in synthetic scenario exploration (snow, construction…)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highlight>
                  <a:srgbClr val="FFFF00"/>
                </a:highlight>
                <a:sym typeface="Wingdings" pitchFamily="2" charset="2"/>
              </a:rPr>
              <a:t>Evaluate the quality </a:t>
            </a:r>
            <a:r>
              <a:rPr lang="en-GB" dirty="0">
                <a:sym typeface="Wingdings" pitchFamily="2" charset="2"/>
              </a:rPr>
              <a:t>of the simulation 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Include </a:t>
            </a:r>
            <a:r>
              <a:rPr lang="en-GB" dirty="0">
                <a:highlight>
                  <a:srgbClr val="FFFF00"/>
                </a:highlight>
                <a:sym typeface="Wingdings" pitchFamily="2" charset="2"/>
              </a:rPr>
              <a:t>prior distribution </a:t>
            </a:r>
            <a:r>
              <a:rPr lang="en-GB" dirty="0">
                <a:sym typeface="Wingdings" pitchFamily="2" charset="2"/>
              </a:rPr>
              <a:t>of contextual parameters </a:t>
            </a:r>
            <a:endParaRPr lang="en-GB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EB20B83-53D7-B1C7-D7AF-2690334BBD36}"/>
              </a:ext>
            </a:extLst>
          </p:cNvPr>
          <p:cNvSpPr txBox="1"/>
          <p:nvPr/>
        </p:nvSpPr>
        <p:spPr>
          <a:xfrm>
            <a:off x="1745691" y="4428906"/>
            <a:ext cx="8256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Limits</a:t>
            </a:r>
            <a:r>
              <a:rPr lang="en-GB" dirty="0"/>
              <a:t>:	- </a:t>
            </a:r>
            <a:r>
              <a:rPr lang="en-GB" dirty="0">
                <a:highlight>
                  <a:srgbClr val="00FF00"/>
                </a:highlight>
              </a:rPr>
              <a:t>Computationally heavy</a:t>
            </a:r>
            <a:r>
              <a:rPr lang="en-GB" dirty="0"/>
              <a:t> </a:t>
            </a:r>
          </a:p>
          <a:p>
            <a:r>
              <a:rPr lang="en-GB" dirty="0"/>
              <a:t>                </a:t>
            </a:r>
          </a:p>
          <a:p>
            <a:r>
              <a:rPr lang="en-GB" dirty="0"/>
              <a:t>	- </a:t>
            </a:r>
            <a:r>
              <a:rPr lang="en-GB" dirty="0">
                <a:highlight>
                  <a:srgbClr val="00FF00"/>
                </a:highlight>
              </a:rPr>
              <a:t>Reality gaps </a:t>
            </a:r>
            <a:r>
              <a:rPr lang="en-GB" dirty="0"/>
              <a:t>between parameters effects on simulator and real world </a:t>
            </a:r>
          </a:p>
        </p:txBody>
      </p:sp>
    </p:spTree>
    <p:extLst>
      <p:ext uri="{BB962C8B-B14F-4D97-AF65-F5344CB8AC3E}">
        <p14:creationId xmlns:p14="http://schemas.microsoft.com/office/powerpoint/2010/main" val="15231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9"/>
    </mc:Choice>
    <mc:Fallback xmlns="">
      <p:transition spd="slow" advTm="1246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2F950-930A-A80B-1216-A4AD383CF3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Results – Multi-Factor Comparison</a:t>
            </a:r>
          </a:p>
        </p:txBody>
      </p:sp>
      <p:pic>
        <p:nvPicPr>
          <p:cNvPr id="8" name="Espace réservé du contenu 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5A8D023-C52F-04B9-ED2B-C58354D7E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4646" y="2252303"/>
            <a:ext cx="9221832" cy="3661609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596DE40-9BF0-8431-5ABF-781381DFB6D8}"/>
              </a:ext>
            </a:extLst>
          </p:cNvPr>
          <p:cNvSpPr txBox="1"/>
          <p:nvPr/>
        </p:nvSpPr>
        <p:spPr>
          <a:xfrm>
            <a:off x="6770336" y="169496"/>
            <a:ext cx="3894464" cy="1280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lnSpc>
                <a:spcPct val="140000"/>
              </a:lnSpc>
              <a:buNone/>
            </a:pPr>
            <a:r>
              <a:rPr lang="en-GB" sz="1400" i="1" dirty="0"/>
              <a:t>We measured the realism of generated scenarios </a:t>
            </a:r>
          </a:p>
          <a:p>
            <a:pPr marL="0" lvl="0" indent="0" algn="ctr">
              <a:lnSpc>
                <a:spcPct val="140000"/>
              </a:lnSpc>
              <a:buNone/>
            </a:pPr>
            <a:r>
              <a:rPr lang="en-GB" sz="1400" i="1" dirty="0"/>
              <a:t>by </a:t>
            </a:r>
            <a:r>
              <a:rPr lang="en-GB" b="1" i="1" dirty="0">
                <a:solidFill>
                  <a:srgbClr val="FF0000"/>
                </a:solidFill>
              </a:rPr>
              <a:t>comparing</a:t>
            </a:r>
            <a:r>
              <a:rPr lang="en-GB" sz="1400" i="1" dirty="0"/>
              <a:t> them to real collision data.</a:t>
            </a:r>
            <a:endParaRPr lang="fr-FR" sz="1400" i="1" dirty="0"/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endParaRPr lang="fr-FR" dirty="0"/>
          </a:p>
          <a:p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8851EE65-0E20-D817-A6F2-CA88323C9218}"/>
                  </a:ext>
                </a:extLst>
              </p14:cNvPr>
              <p14:cNvContentPartPr/>
              <p14:nvPr/>
            </p14:nvContentPartPr>
            <p14:xfrm>
              <a:off x="2445075" y="4962870"/>
              <a:ext cx="1760040" cy="417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8851EE65-0E20-D817-A6F2-CA88323C92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1435" y="4854870"/>
                <a:ext cx="18676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22804D10-F0A5-D2F6-7939-EB22F02F1085}"/>
                  </a:ext>
                </a:extLst>
              </p14:cNvPr>
              <p14:cNvContentPartPr/>
              <p14:nvPr/>
            </p14:nvContentPartPr>
            <p14:xfrm>
              <a:off x="4785120" y="3024360"/>
              <a:ext cx="483120" cy="129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22804D10-F0A5-D2F6-7939-EB22F02F10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31120" y="2916720"/>
                <a:ext cx="5907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D25B1625-E612-38B9-1495-19C765318EA5}"/>
                  </a:ext>
                </a:extLst>
              </p14:cNvPr>
              <p14:cNvContentPartPr/>
              <p14:nvPr/>
            </p14:nvContentPartPr>
            <p14:xfrm>
              <a:off x="5521320" y="3030120"/>
              <a:ext cx="426240" cy="9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D25B1625-E612-38B9-1495-19C765318E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67680" y="2922120"/>
                <a:ext cx="5338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CC350E84-41A3-5D86-9436-E4AF034FFC71}"/>
                  </a:ext>
                </a:extLst>
              </p14:cNvPr>
              <p14:cNvContentPartPr/>
              <p14:nvPr/>
            </p14:nvContentPartPr>
            <p14:xfrm>
              <a:off x="7182360" y="3034800"/>
              <a:ext cx="401040" cy="648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CC350E84-41A3-5D86-9436-E4AF034FFC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28360" y="2927160"/>
                <a:ext cx="5086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A8D13CA0-ABC8-2D80-57EA-A01401C7D38B}"/>
                  </a:ext>
                </a:extLst>
              </p14:cNvPr>
              <p14:cNvContentPartPr/>
              <p14:nvPr/>
            </p14:nvContentPartPr>
            <p14:xfrm>
              <a:off x="7805880" y="3021120"/>
              <a:ext cx="436320" cy="1116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A8D13CA0-ABC8-2D80-57EA-A01401C7D38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52240" y="2913480"/>
                <a:ext cx="543960" cy="22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77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9"/>
    </mc:Choice>
    <mc:Fallback xmlns="">
      <p:transition spd="slow" advTm="12469"/>
    </mc:Fallback>
  </mc:AlternateContent>
</p:sld>
</file>

<file path=ppt/theme/theme1.xml><?xml version="1.0" encoding="utf-8"?>
<a:theme xmlns:a="http://schemas.openxmlformats.org/drawingml/2006/main" name="Rétrospectiv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8592</TotalTime>
  <Words>430</Words>
  <Application>Microsoft Office PowerPoint</Application>
  <PresentationFormat>Grand écran</PresentationFormat>
  <Paragraphs>96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Rétrospective</vt:lpstr>
      <vt:lpstr>  Synthetic vs. Real: An Analysis of Critical Scenarios for Autonomous Vehicle Testing  </vt:lpstr>
      <vt:lpstr>Presentation Structure</vt:lpstr>
      <vt:lpstr>Project Motivations</vt:lpstr>
      <vt:lpstr>Datasets</vt:lpstr>
      <vt:lpstr>Datasets</vt:lpstr>
      <vt:lpstr>Measurement</vt:lpstr>
      <vt:lpstr>Results – Single-Factor Comparison</vt:lpstr>
      <vt:lpstr>Analysis </vt:lpstr>
      <vt:lpstr>Results – Multi-Factor Comparison</vt:lpstr>
      <vt:lpstr>Analysis </vt:lpstr>
      <vt:lpstr>Results – Similarity Evaluation</vt:lpstr>
      <vt:lpstr>Analysis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Avner Bensoussan</dc:creator>
  <cp:lastModifiedBy>Avner Bensoussan</cp:lastModifiedBy>
  <cp:revision>41</cp:revision>
  <dcterms:created xsi:type="dcterms:W3CDTF">2023-04-02T08:51:35Z</dcterms:created>
  <dcterms:modified xsi:type="dcterms:W3CDTF">2023-12-05T10:25:23Z</dcterms:modified>
</cp:coreProperties>
</file>