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27" r:id="rId4"/>
    <p:sldMasterId id="2147483791" r:id="rId5"/>
    <p:sldMasterId id="2147483810" r:id="rId6"/>
    <p:sldMasterId id="2147483842" r:id="rId7"/>
    <p:sldMasterId id="2147483856" r:id="rId8"/>
  </p:sldMasterIdLst>
  <p:notesMasterIdLst>
    <p:notesMasterId r:id="rId58"/>
  </p:notesMasterIdLst>
  <p:handoutMasterIdLst>
    <p:handoutMasterId r:id="rId59"/>
  </p:handoutMasterIdLst>
  <p:sldIdLst>
    <p:sldId id="258" r:id="rId9"/>
    <p:sldId id="260" r:id="rId10"/>
    <p:sldId id="375" r:id="rId11"/>
    <p:sldId id="385" r:id="rId12"/>
    <p:sldId id="398" r:id="rId13"/>
    <p:sldId id="376" r:id="rId14"/>
    <p:sldId id="373" r:id="rId15"/>
    <p:sldId id="340" r:id="rId16"/>
    <p:sldId id="372" r:id="rId17"/>
    <p:sldId id="374" r:id="rId18"/>
    <p:sldId id="389" r:id="rId19"/>
    <p:sldId id="390" r:id="rId20"/>
    <p:sldId id="386" r:id="rId21"/>
    <p:sldId id="388" r:id="rId22"/>
    <p:sldId id="391" r:id="rId23"/>
    <p:sldId id="399" r:id="rId24"/>
    <p:sldId id="377" r:id="rId25"/>
    <p:sldId id="262" r:id="rId26"/>
    <p:sldId id="387" r:id="rId27"/>
    <p:sldId id="393" r:id="rId28"/>
    <p:sldId id="394" r:id="rId29"/>
    <p:sldId id="395" r:id="rId30"/>
    <p:sldId id="392" r:id="rId31"/>
    <p:sldId id="397" r:id="rId32"/>
    <p:sldId id="273" r:id="rId33"/>
    <p:sldId id="263" r:id="rId34"/>
    <p:sldId id="264" r:id="rId35"/>
    <p:sldId id="265" r:id="rId36"/>
    <p:sldId id="267" r:id="rId37"/>
    <p:sldId id="266" r:id="rId38"/>
    <p:sldId id="268" r:id="rId39"/>
    <p:sldId id="256" r:id="rId40"/>
    <p:sldId id="257" r:id="rId41"/>
    <p:sldId id="378" r:id="rId42"/>
    <p:sldId id="279" r:id="rId43"/>
    <p:sldId id="278" r:id="rId44"/>
    <p:sldId id="379" r:id="rId45"/>
    <p:sldId id="380" r:id="rId46"/>
    <p:sldId id="381" r:id="rId47"/>
    <p:sldId id="382" r:id="rId48"/>
    <p:sldId id="383" r:id="rId49"/>
    <p:sldId id="269" r:id="rId50"/>
    <p:sldId id="270" r:id="rId51"/>
    <p:sldId id="271" r:id="rId52"/>
    <p:sldId id="272" r:id="rId53"/>
    <p:sldId id="384" r:id="rId54"/>
    <p:sldId id="275" r:id="rId55"/>
    <p:sldId id="276" r:id="rId56"/>
    <p:sldId id="277" r:id="rId57"/>
  </p:sldIdLst>
  <p:sldSz cx="12192000" cy="6858000"/>
  <p:notesSz cx="6858000" cy="9144000"/>
  <p:embeddedFontLst>
    <p:embeddedFont>
      <p:font typeface="Canva Sans" panose="020B0604020202020204" charset="0"/>
      <p:regular r:id="rId60"/>
    </p:embeddedFont>
    <p:embeddedFont>
      <p:font typeface="Canva Sans Bold" panose="020B0604020202020204" charset="0"/>
      <p:regular r:id="rId61"/>
      <p:bold r:id="rId62"/>
    </p:embeddedFont>
    <p:embeddedFont>
      <p:font typeface="Georgia" panose="02040502050405020303" pitchFamily="18" charset="0"/>
      <p:regular r:id="rId63"/>
      <p:bold r:id="rId64"/>
      <p:italic r:id="rId65"/>
      <p:boldItalic r:id="rId66"/>
    </p:embeddedFont>
    <p:embeddedFont>
      <p:font typeface="KingsBureauGrot FiveOne" panose="02000506040000020004" charset="0"/>
      <p:regular r:id="rId67"/>
      <p:italic r:id="rId68"/>
    </p:embeddedFont>
    <p:embeddedFont>
      <p:font typeface="KingsBureauGrot ThreeSeven" panose="02000506050000020004" charset="0"/>
      <p:bold r:id="rId69"/>
      <p:boldItalic r:id="rId70"/>
    </p:embeddedFont>
    <p:embeddedFont>
      <p:font typeface="Open Sans Hebrew Condensed Bold" panose="020B0604020202020204" charset="0"/>
      <p:regular r:id="rId71"/>
      <p:bold r:id="rId72"/>
    </p:embeddedFont>
    <p:embeddedFont>
      <p:font typeface="Poppins Bold" panose="00000800000000000000" pitchFamily="2" charset="0"/>
      <p:regular r:id="rId73"/>
      <p:bold r:id="rId74"/>
    </p:embeddedFont>
    <p:embeddedFont>
      <p:font typeface="Poppins Light" panose="00000400000000000000" pitchFamily="2" charset="0"/>
      <p:regular r:id="rId75"/>
      <p:italic r:id="rId76"/>
    </p:embeddedFont>
    <p:embeddedFont>
      <p:font typeface="Poppins Light Bold" panose="020B0604020202020204" charset="0"/>
      <p:regular r:id="rId77"/>
    </p:embeddedFont>
    <p:embeddedFont>
      <p:font typeface="Poppins Medium" panose="00000600000000000000" pitchFamily="2" charset="0"/>
      <p:regular r:id="rId78"/>
      <p:italic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778C8CF-4010-4705-8501-116B6E55A8B4}">
          <p14:sldIdLst>
            <p14:sldId id="258"/>
            <p14:sldId id="260"/>
            <p14:sldId id="375"/>
            <p14:sldId id="385"/>
            <p14:sldId id="398"/>
            <p14:sldId id="376"/>
          </p14:sldIdLst>
        </p14:section>
        <p14:section name="Learning Requirements" id="{079B1C1B-E589-4913-86A1-9D9F01FF7486}">
          <p14:sldIdLst>
            <p14:sldId id="373"/>
            <p14:sldId id="340"/>
          </p14:sldIdLst>
        </p14:section>
        <p14:section name="CAD models" id="{4C05940A-C522-444A-9540-920609E9F974}">
          <p14:sldIdLst>
            <p14:sldId id="372"/>
            <p14:sldId id="374"/>
            <p14:sldId id="389"/>
            <p14:sldId id="390"/>
            <p14:sldId id="386"/>
            <p14:sldId id="388"/>
            <p14:sldId id="391"/>
            <p14:sldId id="399"/>
          </p14:sldIdLst>
        </p14:section>
        <p14:section name="LCA Analysis (Antoine)" id="{34BE1FC8-0EAB-4EE6-B20A-AE5A0A5CBB29}">
          <p14:sldIdLst>
            <p14:sldId id="377"/>
            <p14:sldId id="262"/>
            <p14:sldId id="387"/>
            <p14:sldId id="393"/>
            <p14:sldId id="394"/>
            <p14:sldId id="395"/>
            <p14:sldId id="392"/>
            <p14:sldId id="397"/>
          </p14:sldIdLst>
        </p14:section>
        <p14:section name="Conclusion" id="{39B2F187-4776-4BF6-9650-495C92FE18E0}">
          <p14:sldIdLst>
            <p14:sldId id="273"/>
          </p14:sldIdLst>
        </p14:section>
        <p14:section name="Appendix" id="{3665D38A-7C2A-4E14-9B5D-C0EFD5528BB2}">
          <p14:sldIdLst>
            <p14:sldId id="263"/>
            <p14:sldId id="264"/>
            <p14:sldId id="265"/>
            <p14:sldId id="267"/>
            <p14:sldId id="266"/>
            <p14:sldId id="268"/>
            <p14:sldId id="256"/>
            <p14:sldId id="257"/>
            <p14:sldId id="378"/>
            <p14:sldId id="279"/>
            <p14:sldId id="278"/>
            <p14:sldId id="379"/>
            <p14:sldId id="380"/>
            <p14:sldId id="381"/>
            <p14:sldId id="382"/>
            <p14:sldId id="383"/>
            <p14:sldId id="269"/>
            <p14:sldId id="270"/>
            <p14:sldId id="271"/>
            <p14:sldId id="272"/>
            <p14:sldId id="384"/>
            <p14:sldId id="275"/>
            <p14:sldId id="276"/>
            <p14:sldId id="27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riello, Francesco" initials="CF" lastIdx="5" clrIdx="0">
    <p:extLst>
      <p:ext uri="{19B8F6BF-5375-455C-9EA6-DF929625EA0E}">
        <p15:presenceInfo xmlns:p15="http://schemas.microsoft.com/office/powerpoint/2012/main" userId="Ciriello, Francesc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2F2F"/>
    <a:srgbClr val="66879A"/>
    <a:srgbClr val="FFFFFF"/>
    <a:srgbClr val="E7E7E7"/>
    <a:srgbClr val="3B94A3"/>
    <a:srgbClr val="FFFFFD"/>
    <a:srgbClr val="EAECED"/>
    <a:srgbClr val="E5EAEC"/>
    <a:srgbClr val="0A2D50"/>
    <a:srgbClr val="4E74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36B27C-ED2D-442C-9618-68A1333AE735}" v="461" dt="2023-12-04T09:14:57.7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2206" autoAdjust="0"/>
  </p:normalViewPr>
  <p:slideViewPr>
    <p:cSldViewPr snapToGrid="0">
      <p:cViewPr>
        <p:scale>
          <a:sx n="100" d="100"/>
          <a:sy n="100" d="100"/>
        </p:scale>
        <p:origin x="348" y="240"/>
      </p:cViewPr>
      <p:guideLst/>
    </p:cSldViewPr>
  </p:slideViewPr>
  <p:outlineViewPr>
    <p:cViewPr>
      <p:scale>
        <a:sx n="33" d="100"/>
        <a:sy n="33" d="100"/>
      </p:scale>
      <p:origin x="0" y="-21584"/>
    </p:cViewPr>
  </p:outlineViewPr>
  <p:notesTextViewPr>
    <p:cViewPr>
      <p:scale>
        <a:sx n="1" d="1"/>
        <a:sy n="1" d="1"/>
      </p:scale>
      <p:origin x="0" y="0"/>
    </p:cViewPr>
  </p:notesTextViewPr>
  <p:sorterViewPr>
    <p:cViewPr varScale="1">
      <p:scale>
        <a:sx n="100" d="100"/>
        <a:sy n="100" d="100"/>
      </p:scale>
      <p:origin x="0" y="-10056"/>
    </p:cViewPr>
  </p:sorterViewPr>
  <p:notesViewPr>
    <p:cSldViewPr snapToGrid="0">
      <p:cViewPr>
        <p:scale>
          <a:sx n="1" d="2"/>
          <a:sy n="1" d="2"/>
        </p:scale>
        <p:origin x="4026" y="232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tableStyles" Target="tableStyle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notesMaster" Target="notesMasters/notesMaster1.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Master" Target="slideMasters/slideMaster2.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font" Target="fonts/font13.fntdata"/><Relationship Id="rId80" Type="http://schemas.openxmlformats.org/officeDocument/2006/relationships/commentAuthors" Target="commentAuthor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17.fntdata"/><Relationship Id="rId7" Type="http://schemas.openxmlformats.org/officeDocument/2006/relationships/slideMaster" Target="slideMasters/slideMaster4.xml"/><Relationship Id="rId71"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font" Target="fonts/font7.fntdata"/><Relationship Id="rId61" Type="http://schemas.openxmlformats.org/officeDocument/2006/relationships/font" Target="fonts/font2.fntdata"/><Relationship Id="rId8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75DF7A-718C-4A46-9554-5F07E923AC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B48FB1C-1317-7B49-8DF6-EEDA12E8E55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979B3F-1781-9347-BD8E-1F56355CAD55}" type="datetimeFigureOut">
              <a:rPr lang="en-GB" smtClean="0"/>
              <a:t>04/12/2023</a:t>
            </a:fld>
            <a:endParaRPr lang="en-GB"/>
          </a:p>
        </p:txBody>
      </p:sp>
      <p:sp>
        <p:nvSpPr>
          <p:cNvPr id="4" name="Footer Placeholder 3">
            <a:extLst>
              <a:ext uri="{FF2B5EF4-FFF2-40B4-BE49-F238E27FC236}">
                <a16:creationId xmlns:a16="http://schemas.microsoft.com/office/drawing/2014/main" id="{F63B4499-2CAD-2C4B-B3B7-80D95B7C83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59638D9-69BA-DF44-86DE-6DE99159EB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7AFC75-146C-7F48-8525-BDDAC4F89B0F}" type="slidenum">
              <a:rPr lang="en-GB" smtClean="0"/>
              <a:t>‹#›</a:t>
            </a:fld>
            <a:endParaRPr lang="en-GB"/>
          </a:p>
        </p:txBody>
      </p:sp>
    </p:spTree>
    <p:extLst>
      <p:ext uri="{BB962C8B-B14F-4D97-AF65-F5344CB8AC3E}">
        <p14:creationId xmlns:p14="http://schemas.microsoft.com/office/powerpoint/2010/main" val="1465097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220CBB-D972-D444-8592-B23A7758CEF7}"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B49CD-7E1B-C543-B23F-34FDB672E370}" type="slidenum">
              <a:rPr lang="en-US" smtClean="0"/>
              <a:t>‹#›</a:t>
            </a:fld>
            <a:endParaRPr lang="en-US"/>
          </a:p>
        </p:txBody>
      </p:sp>
    </p:spTree>
    <p:extLst>
      <p:ext uri="{BB962C8B-B14F-4D97-AF65-F5344CB8AC3E}">
        <p14:creationId xmlns:p14="http://schemas.microsoft.com/office/powerpoint/2010/main" val="2204049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A sample demo output of what we intend to develop</a:t>
            </a:r>
          </a:p>
          <a:p>
            <a:endParaRPr lang="en-GB" dirty="0"/>
          </a:p>
        </p:txBody>
      </p:sp>
      <p:sp>
        <p:nvSpPr>
          <p:cNvPr id="4" name="Slide Number Placeholder 3"/>
          <p:cNvSpPr>
            <a:spLocks noGrp="1"/>
          </p:cNvSpPr>
          <p:nvPr>
            <p:ph type="sldNum" sz="quarter" idx="5"/>
          </p:nvPr>
        </p:nvSpPr>
        <p:spPr/>
        <p:txBody>
          <a:bodyPr/>
          <a:lstStyle/>
          <a:p>
            <a:fld id="{9C3B49CD-7E1B-C543-B23F-34FDB672E370}" type="slidenum">
              <a:rPr lang="en-US" smtClean="0"/>
              <a:t>3</a:t>
            </a:fld>
            <a:endParaRPr lang="en-US"/>
          </a:p>
        </p:txBody>
      </p:sp>
    </p:spTree>
    <p:extLst>
      <p:ext uri="{BB962C8B-B14F-4D97-AF65-F5344CB8AC3E}">
        <p14:creationId xmlns:p14="http://schemas.microsoft.com/office/powerpoint/2010/main" val="472994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3B49CD-7E1B-C543-B23F-34FDB672E370}" type="slidenum">
              <a:rPr lang="en-US" smtClean="0"/>
              <a:t>8</a:t>
            </a:fld>
            <a:endParaRPr lang="en-US"/>
          </a:p>
        </p:txBody>
      </p:sp>
    </p:spTree>
    <p:extLst>
      <p:ext uri="{BB962C8B-B14F-4D97-AF65-F5344CB8AC3E}">
        <p14:creationId xmlns:p14="http://schemas.microsoft.com/office/powerpoint/2010/main" val="24957123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Users/mac1/Desktop/KCL_box_red_485_rgb.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file://localhost/Users/mac1/Desktop/KCL_box_red_485_rgb.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file://localhost/Users/mac1/Desktop/KCL_box_red_485_rgb.png"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file://localhost/Users/mac1/Desktop/KCL_box_red_485_rgb.png"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Portrait-Blue">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F33154F-4D43-D14A-808B-A34CEDBCB1CA}"/>
              </a:ext>
              <a:ext uri="{C183D7F6-B498-43B3-948B-1728B52AA6E4}">
                <adec:decorative xmlns:adec="http://schemas.microsoft.com/office/drawing/2017/decorative" val="1"/>
              </a:ext>
            </a:extLst>
          </p:cNvPr>
          <p:cNvSpPr/>
          <p:nvPr userDrawn="1"/>
        </p:nvSpPr>
        <p:spPr>
          <a:xfrm>
            <a:off x="3142674" y="0"/>
            <a:ext cx="9049325" cy="6858000"/>
          </a:xfrm>
          <a:prstGeom prst="rect">
            <a:avLst/>
          </a:prstGeom>
          <a:solidFill>
            <a:srgbClr val="0A2D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5" name="Title 4">
            <a:extLst>
              <a:ext uri="{FF2B5EF4-FFF2-40B4-BE49-F238E27FC236}">
                <a16:creationId xmlns:a16="http://schemas.microsoft.com/office/drawing/2014/main" id="{70751FC7-0A7C-3146-BF77-7F92D0432A22}"/>
              </a:ext>
            </a:extLst>
          </p:cNvPr>
          <p:cNvSpPr>
            <a:spLocks noGrp="1"/>
          </p:cNvSpPr>
          <p:nvPr>
            <p:ph type="title" hasCustomPrompt="1"/>
          </p:nvPr>
        </p:nvSpPr>
        <p:spPr>
          <a:xfrm>
            <a:off x="3490810" y="5128487"/>
            <a:ext cx="8114824" cy="1297583"/>
          </a:xfrm>
        </p:spPr>
        <p:txBody>
          <a:bodyPr>
            <a:normAutofit/>
          </a:bodyPr>
          <a:lstStyle>
            <a:lvl1pPr>
              <a:defRPr sz="3600">
                <a:solidFill>
                  <a:schemeClr val="bg1"/>
                </a:solidFill>
                <a:latin typeface="KingsBureauGrot ThreeSeven" panose="02000506050000020004" pitchFamily="2" charset="0"/>
              </a:defRPr>
            </a:lvl1pPr>
          </a:lstStyle>
          <a:p>
            <a:r>
              <a:rPr lang="en-GB" dirty="0"/>
              <a:t>Topic title: Lorem ipsum</a:t>
            </a:r>
            <a:endParaRPr lang="en-PT" dirty="0"/>
          </a:p>
        </p:txBody>
      </p:sp>
      <p:sp>
        <p:nvSpPr>
          <p:cNvPr id="17" name="Text Placeholder 20">
            <a:extLst>
              <a:ext uri="{FF2B5EF4-FFF2-40B4-BE49-F238E27FC236}">
                <a16:creationId xmlns:a16="http://schemas.microsoft.com/office/drawing/2014/main" id="{44904EA7-4BE4-EF40-B719-4C779B510931}"/>
              </a:ext>
            </a:extLst>
          </p:cNvPr>
          <p:cNvSpPr>
            <a:spLocks noGrp="1"/>
          </p:cNvSpPr>
          <p:nvPr>
            <p:ph type="body" sz="quarter" idx="11" hasCustomPrompt="1"/>
          </p:nvPr>
        </p:nvSpPr>
        <p:spPr>
          <a:xfrm>
            <a:off x="310718" y="3420775"/>
            <a:ext cx="2476226" cy="905944"/>
          </a:xfrm>
        </p:spPr>
        <p:txBody>
          <a:bodyPr>
            <a:noAutofit/>
          </a:bodyPr>
          <a:lstStyle>
            <a:lvl1pPr marL="0" indent="0" algn="ctr">
              <a:lnSpc>
                <a:spcPct val="100000"/>
              </a:lnSpc>
              <a:buNone/>
              <a:defRPr sz="2500" b="1">
                <a:solidFill>
                  <a:srgbClr val="0A2E4F"/>
                </a:solidFill>
                <a:latin typeface="KingsBureauGrot FiveOne" panose="02000506040000020004" pitchFamily="2" charset="0"/>
              </a:defRPr>
            </a:lvl1pPr>
          </a:lstStyle>
          <a:p>
            <a:pPr lvl="0"/>
            <a:r>
              <a:rPr lang="en-GB" dirty="0"/>
              <a:t>Professor/Dr: Lorem ipsum</a:t>
            </a:r>
          </a:p>
        </p:txBody>
      </p:sp>
      <p:sp>
        <p:nvSpPr>
          <p:cNvPr id="13" name="Text Placeholder 12">
            <a:extLst>
              <a:ext uri="{FF2B5EF4-FFF2-40B4-BE49-F238E27FC236}">
                <a16:creationId xmlns:a16="http://schemas.microsoft.com/office/drawing/2014/main" id="{521F6282-86D4-B841-9662-C60745979258}"/>
              </a:ext>
            </a:extLst>
          </p:cNvPr>
          <p:cNvSpPr>
            <a:spLocks noGrp="1"/>
          </p:cNvSpPr>
          <p:nvPr>
            <p:ph type="body" sz="quarter" idx="12" hasCustomPrompt="1"/>
          </p:nvPr>
        </p:nvSpPr>
        <p:spPr>
          <a:xfrm>
            <a:off x="310718" y="5128488"/>
            <a:ext cx="2493762" cy="317500"/>
          </a:xfrm>
        </p:spPr>
        <p:txBody>
          <a:bodyPr>
            <a:normAutofit/>
          </a:bodyPr>
          <a:lstStyle>
            <a:lvl1pPr marL="0" indent="0" algn="ctr">
              <a:lnSpc>
                <a:spcPct val="100000"/>
              </a:lnSpc>
              <a:buNone/>
              <a:defRPr sz="1600">
                <a:solidFill>
                  <a:srgbClr val="0A2E4F"/>
                </a:solidFill>
                <a:latin typeface="KingsBureauGrot FiveOne" panose="02000506040000020004" pitchFamily="2" charset="0"/>
              </a:defRPr>
            </a:lvl1pPr>
          </a:lstStyle>
          <a:p>
            <a:pPr lvl="0"/>
            <a:r>
              <a:rPr lang="en-GB" dirty="0"/>
              <a:t>Department: Lorem ipsum</a:t>
            </a:r>
          </a:p>
        </p:txBody>
      </p:sp>
      <p:sp>
        <p:nvSpPr>
          <p:cNvPr id="27" name="Text Placeholder 13">
            <a:extLst>
              <a:ext uri="{FF2B5EF4-FFF2-40B4-BE49-F238E27FC236}">
                <a16:creationId xmlns:a16="http://schemas.microsoft.com/office/drawing/2014/main" id="{8E6F831C-E3F2-DF42-ABB0-BCE5FF35DA1A}"/>
              </a:ext>
            </a:extLst>
          </p:cNvPr>
          <p:cNvSpPr>
            <a:spLocks noGrp="1"/>
          </p:cNvSpPr>
          <p:nvPr>
            <p:ph type="body" sz="quarter" idx="10" hasCustomPrompt="1"/>
          </p:nvPr>
        </p:nvSpPr>
        <p:spPr>
          <a:xfrm>
            <a:off x="3490811" y="431914"/>
            <a:ext cx="5463183" cy="315778"/>
          </a:xfrm>
        </p:spPr>
        <p:txBody>
          <a:bodyPr>
            <a:normAutofit/>
          </a:bodyPr>
          <a:lstStyle>
            <a:lvl1pPr marL="0" indent="0">
              <a:lnSpc>
                <a:spcPct val="100000"/>
              </a:lnSpc>
              <a:buNone/>
              <a:defRPr sz="1600" b="1">
                <a:solidFill>
                  <a:schemeClr val="bg1"/>
                </a:solidFill>
                <a:latin typeface="KingsBureauGrot FiveOne" panose="02000506040000020004" pitchFamily="2" charset="0"/>
              </a:defRPr>
            </a:lvl1pPr>
          </a:lstStyle>
          <a:p>
            <a:pPr lvl="0"/>
            <a:r>
              <a:rPr lang="en-GB" dirty="0"/>
              <a:t>Faculty </a:t>
            </a:r>
          </a:p>
        </p:txBody>
      </p:sp>
      <p:sp>
        <p:nvSpPr>
          <p:cNvPr id="30" name="Text Placeholder 13">
            <a:extLst>
              <a:ext uri="{FF2B5EF4-FFF2-40B4-BE49-F238E27FC236}">
                <a16:creationId xmlns:a16="http://schemas.microsoft.com/office/drawing/2014/main" id="{CFA6FDDD-5CFC-B240-99EA-B802843ACC57}"/>
              </a:ext>
            </a:extLst>
          </p:cNvPr>
          <p:cNvSpPr>
            <a:spLocks noGrp="1"/>
          </p:cNvSpPr>
          <p:nvPr>
            <p:ph type="body" sz="quarter" idx="16" hasCustomPrompt="1"/>
          </p:nvPr>
        </p:nvSpPr>
        <p:spPr>
          <a:xfrm>
            <a:off x="3490810" y="757570"/>
            <a:ext cx="5463183" cy="336013"/>
          </a:xfrm>
        </p:spPr>
        <p:txBody>
          <a:bodyPr>
            <a:normAutofit/>
          </a:bodyPr>
          <a:lstStyle>
            <a:lvl1pPr marL="0" indent="0">
              <a:lnSpc>
                <a:spcPct val="100000"/>
              </a:lnSpc>
              <a:buNone/>
              <a:defRPr lang="en-GB" sz="1600" b="0" i="0" smtClean="0">
                <a:solidFill>
                  <a:schemeClr val="bg1"/>
                </a:solidFill>
                <a:effectLst/>
                <a:latin typeface="KingsBureauGrot FiveOne" panose="02000506040000020004" pitchFamily="2" charset="0"/>
              </a:defRPr>
            </a:lvl1pPr>
          </a:lstStyle>
          <a:p>
            <a:pPr lvl="0"/>
            <a:r>
              <a:rPr lang="en-GB" dirty="0"/>
              <a:t>DD/Month/YYYY</a:t>
            </a:r>
          </a:p>
        </p:txBody>
      </p:sp>
      <p:sp>
        <p:nvSpPr>
          <p:cNvPr id="4" name="Text Placeholder 3">
            <a:extLst>
              <a:ext uri="{FF2B5EF4-FFF2-40B4-BE49-F238E27FC236}">
                <a16:creationId xmlns:a16="http://schemas.microsoft.com/office/drawing/2014/main" id="{E637D742-1C6F-2448-BB71-4A6039C0ED9A}"/>
              </a:ext>
            </a:extLst>
          </p:cNvPr>
          <p:cNvSpPr>
            <a:spLocks noGrp="1"/>
          </p:cNvSpPr>
          <p:nvPr>
            <p:ph type="body" sz="quarter" idx="17" hasCustomPrompt="1"/>
          </p:nvPr>
        </p:nvSpPr>
        <p:spPr>
          <a:xfrm>
            <a:off x="3490810" y="3421064"/>
            <a:ext cx="8114826" cy="817450"/>
          </a:xfrm>
        </p:spPr>
        <p:txBody>
          <a:bodyPr>
            <a:normAutofit/>
          </a:bodyPr>
          <a:lstStyle>
            <a:lvl1pPr marL="0" indent="0">
              <a:lnSpc>
                <a:spcPct val="100000"/>
              </a:lnSpc>
              <a:buNone/>
              <a:defRPr sz="2500">
                <a:solidFill>
                  <a:schemeClr val="bg1"/>
                </a:solidFill>
              </a:defRPr>
            </a:lvl1pPr>
            <a:lvl2pPr marL="269875" indent="0">
              <a:buNone/>
              <a:defRPr>
                <a:solidFill>
                  <a:schemeClr val="bg1"/>
                </a:solidFill>
              </a:defRPr>
            </a:lvl2pPr>
            <a:lvl3pPr marL="539750" indent="0">
              <a:buNone/>
              <a:defRPr>
                <a:solidFill>
                  <a:schemeClr val="bg1"/>
                </a:solidFill>
              </a:defRPr>
            </a:lvl3pPr>
            <a:lvl4pPr marL="809625" indent="0">
              <a:buNone/>
              <a:defRPr>
                <a:solidFill>
                  <a:schemeClr val="bg1"/>
                </a:solidFill>
              </a:defRPr>
            </a:lvl4pPr>
            <a:lvl5pPr marL="1079500" indent="0">
              <a:buNone/>
              <a:defRPr>
                <a:solidFill>
                  <a:schemeClr val="bg1"/>
                </a:solidFill>
              </a:defRPr>
            </a:lvl5pPr>
          </a:lstStyle>
          <a:p>
            <a:pPr lvl="0"/>
            <a:r>
              <a:rPr lang="en-GB" dirty="0"/>
              <a:t>Module title: Lorem ipsum </a:t>
            </a:r>
            <a:endParaRPr lang="en-PT" dirty="0"/>
          </a:p>
        </p:txBody>
      </p:sp>
      <p:sp>
        <p:nvSpPr>
          <p:cNvPr id="20" name="Text Placeholder 3">
            <a:extLst>
              <a:ext uri="{FF2B5EF4-FFF2-40B4-BE49-F238E27FC236}">
                <a16:creationId xmlns:a16="http://schemas.microsoft.com/office/drawing/2014/main" id="{E5F16CCA-3178-724D-8C3F-C105459B7918}"/>
              </a:ext>
            </a:extLst>
          </p:cNvPr>
          <p:cNvSpPr>
            <a:spLocks noGrp="1"/>
          </p:cNvSpPr>
          <p:nvPr>
            <p:ph type="body" sz="quarter" idx="18" hasCustomPrompt="1"/>
          </p:nvPr>
        </p:nvSpPr>
        <p:spPr>
          <a:xfrm>
            <a:off x="3490810" y="4328644"/>
            <a:ext cx="8114826" cy="600001"/>
          </a:xfrm>
        </p:spPr>
        <p:txBody>
          <a:bodyPr>
            <a:normAutofit/>
          </a:bodyPr>
          <a:lstStyle>
            <a:lvl1pPr marL="0" indent="0">
              <a:lnSpc>
                <a:spcPct val="100000"/>
              </a:lnSpc>
              <a:buNone/>
              <a:defRPr sz="2500">
                <a:solidFill>
                  <a:schemeClr val="bg1"/>
                </a:solidFill>
              </a:defRPr>
            </a:lvl1pPr>
            <a:lvl2pPr marL="269875" indent="0">
              <a:buNone/>
              <a:defRPr>
                <a:solidFill>
                  <a:schemeClr val="bg1"/>
                </a:solidFill>
              </a:defRPr>
            </a:lvl2pPr>
            <a:lvl3pPr marL="539750" indent="0">
              <a:buNone/>
              <a:defRPr>
                <a:solidFill>
                  <a:schemeClr val="bg1"/>
                </a:solidFill>
              </a:defRPr>
            </a:lvl3pPr>
            <a:lvl4pPr marL="809625" indent="0">
              <a:buNone/>
              <a:defRPr>
                <a:solidFill>
                  <a:schemeClr val="bg1"/>
                </a:solidFill>
              </a:defRPr>
            </a:lvl4pPr>
            <a:lvl5pPr marL="1079500" indent="0">
              <a:buNone/>
              <a:defRPr>
                <a:solidFill>
                  <a:schemeClr val="bg1"/>
                </a:solidFill>
              </a:defRPr>
            </a:lvl5pPr>
          </a:lstStyle>
          <a:p>
            <a:pPr lvl="0"/>
            <a:r>
              <a:rPr lang="en-GB" dirty="0"/>
              <a:t>Week title: Lorem ipsum </a:t>
            </a:r>
            <a:endParaRPr lang="en-PT" dirty="0"/>
          </a:p>
        </p:txBody>
      </p:sp>
      <p:cxnSp>
        <p:nvCxnSpPr>
          <p:cNvPr id="21" name="Straight Connector 20">
            <a:extLst>
              <a:ext uri="{FF2B5EF4-FFF2-40B4-BE49-F238E27FC236}">
                <a16:creationId xmlns:a16="http://schemas.microsoft.com/office/drawing/2014/main" id="{FCCA5884-61ED-CF43-BC7E-420FA201E4B8}"/>
              </a:ext>
              <a:ext uri="{C183D7F6-B498-43B3-948B-1728B52AA6E4}">
                <adec:decorative xmlns:adec="http://schemas.microsoft.com/office/drawing/2017/decorative" val="1"/>
              </a:ext>
            </a:extLst>
          </p:cNvPr>
          <p:cNvCxnSpPr>
            <a:cxnSpLocks/>
          </p:cNvCxnSpPr>
          <p:nvPr userDrawn="1"/>
        </p:nvCxnSpPr>
        <p:spPr>
          <a:xfrm>
            <a:off x="3490812" y="4928649"/>
            <a:ext cx="8114824"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KCL-LOGO-UK-1.png">
            <a:extLst>
              <a:ext uri="{FF2B5EF4-FFF2-40B4-BE49-F238E27FC236}">
                <a16:creationId xmlns:a16="http://schemas.microsoft.com/office/drawing/2014/main" id="{6744B5CB-C36A-49F5-A000-C34D59625344}"/>
              </a:ext>
              <a:ext uri="{C183D7F6-B498-43B3-948B-1728B52AA6E4}">
                <adec:decorative xmlns:adec="http://schemas.microsoft.com/office/drawing/2017/decorative" val="1"/>
              </a:ext>
            </a:extLst>
          </p:cNvPr>
          <p:cNvPicPr>
            <a:picLocks noChangeAspect="1"/>
          </p:cNvPicPr>
          <p:nvPr userDrawn="1"/>
        </p:nvPicPr>
        <p:blipFill>
          <a:blip r:embed="rId2" r:link="rId3" cstate="screen">
            <a:extLst>
              <a:ext uri="{28A0092B-C50C-407E-A947-70E740481C1C}">
                <a14:useLocalDpi xmlns:a14="http://schemas.microsoft.com/office/drawing/2010/main"/>
              </a:ext>
            </a:extLst>
          </a:blip>
          <a:stretch>
            <a:fillRect/>
          </a:stretch>
        </p:blipFill>
        <p:spPr>
          <a:xfrm>
            <a:off x="10482000" y="736"/>
            <a:ext cx="1710000" cy="1302285"/>
          </a:xfrm>
          <a:prstGeom prst="rect">
            <a:avLst/>
          </a:prstGeom>
        </p:spPr>
      </p:pic>
      <p:cxnSp>
        <p:nvCxnSpPr>
          <p:cNvPr id="28" name="Straight Connector 27">
            <a:extLst>
              <a:ext uri="{FF2B5EF4-FFF2-40B4-BE49-F238E27FC236}">
                <a16:creationId xmlns:a16="http://schemas.microsoft.com/office/drawing/2014/main" id="{72FCA0E0-EF72-C64F-9299-9D7E1408D358}"/>
              </a:ext>
              <a:ext uri="{C183D7F6-B498-43B3-948B-1728B52AA6E4}">
                <adec:decorative xmlns:adec="http://schemas.microsoft.com/office/drawing/2017/decorative" val="1"/>
              </a:ext>
            </a:extLst>
          </p:cNvPr>
          <p:cNvCxnSpPr>
            <a:cxnSpLocks/>
          </p:cNvCxnSpPr>
          <p:nvPr userDrawn="1"/>
        </p:nvCxnSpPr>
        <p:spPr>
          <a:xfrm>
            <a:off x="310718" y="4934140"/>
            <a:ext cx="2493762" cy="0"/>
          </a:xfrm>
          <a:prstGeom prst="line">
            <a:avLst/>
          </a:prstGeom>
          <a:ln w="19050">
            <a:solidFill>
              <a:srgbClr val="0A2E4F"/>
            </a:solidFill>
          </a:ln>
          <a:effectLst/>
        </p:spPr>
        <p:style>
          <a:lnRef idx="2">
            <a:schemeClr val="accent1"/>
          </a:lnRef>
          <a:fillRef idx="0">
            <a:schemeClr val="accent1"/>
          </a:fillRef>
          <a:effectRef idx="1">
            <a:schemeClr val="accent1"/>
          </a:effectRef>
          <a:fontRef idx="minor">
            <a:schemeClr val="tx1"/>
          </a:fontRef>
        </p:style>
      </p:cxnSp>
      <p:sp>
        <p:nvSpPr>
          <p:cNvPr id="14" name="Picture Placeholder 2">
            <a:extLst>
              <a:ext uri="{FF2B5EF4-FFF2-40B4-BE49-F238E27FC236}">
                <a16:creationId xmlns:a16="http://schemas.microsoft.com/office/drawing/2014/main" id="{2EBDF139-148E-4DD1-968B-129BA1DB2840}"/>
              </a:ext>
            </a:extLst>
          </p:cNvPr>
          <p:cNvSpPr>
            <a:spLocks noGrp="1"/>
          </p:cNvSpPr>
          <p:nvPr>
            <p:ph type="pic" sz="quarter" idx="19" hasCustomPrompt="1"/>
          </p:nvPr>
        </p:nvSpPr>
        <p:spPr>
          <a:xfrm>
            <a:off x="0" y="-1"/>
            <a:ext cx="3142673" cy="3136389"/>
          </a:xfrm>
        </p:spPr>
        <p:txBody>
          <a:bodyPr/>
          <a:lstStyle>
            <a:lvl1pPr>
              <a:defRPr/>
            </a:lvl1pPr>
          </a:lstStyle>
          <a:p>
            <a:r>
              <a:rPr lang="en-GB" dirty="0"/>
              <a:t>Add Portrait Photo</a:t>
            </a:r>
          </a:p>
        </p:txBody>
      </p:sp>
    </p:spTree>
    <p:extLst>
      <p:ext uri="{BB962C8B-B14F-4D97-AF65-F5344CB8AC3E}">
        <p14:creationId xmlns:p14="http://schemas.microsoft.com/office/powerpoint/2010/main" val="9136359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Two Columns-Text-Bullets">
    <p:bg>
      <p:bgPr>
        <a:solidFill>
          <a:srgbClr val="E5EA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Two columns – text and bullets [Click to edit Slide Title]</a:t>
            </a:r>
          </a:p>
        </p:txBody>
      </p:sp>
      <p:sp>
        <p:nvSpPr>
          <p:cNvPr id="3" name="Content Placeholder 2"/>
          <p:cNvSpPr>
            <a:spLocks noGrp="1"/>
          </p:cNvSpPr>
          <p:nvPr>
            <p:ph sz="half" idx="1" hasCustomPrompt="1"/>
          </p:nvPr>
        </p:nvSpPr>
        <p:spPr>
          <a:xfrm>
            <a:off x="480000" y="1088721"/>
            <a:ext cx="5376000" cy="4860560"/>
          </a:xfrm>
        </p:spPr>
        <p:txBody>
          <a:bodyPr>
            <a:normAutofit/>
          </a:bodyPr>
          <a:lstStyle>
            <a:lvl1pPr marL="0" indent="0">
              <a:lnSpc>
                <a:spcPct val="100000"/>
              </a:lnSpc>
              <a:buNone/>
              <a:defRPr sz="2000" b="0" i="0">
                <a:solidFill>
                  <a:srgbClr val="0A2D50"/>
                </a:solidFill>
                <a:latin typeface="KingsBureauGrot FiveOne" panose="02000506040000020004" pitchFamily="2" charset="0"/>
                <a:cs typeface="Calibri" panose="020F0502020204030204" pitchFamily="34" charset="0"/>
              </a:defRPr>
            </a:lvl1pPr>
            <a:lvl2pPr marL="0" indent="0">
              <a:lnSpc>
                <a:spcPct val="100000"/>
              </a:lnSpc>
              <a:buNone/>
              <a:defRPr sz="2000" b="0">
                <a:latin typeface="KingsBureauGrot FiveOne" panose="02000506040000020004" pitchFamily="2" charset="0"/>
              </a:defRPr>
            </a:lvl2pPr>
            <a:lvl3pPr marL="268715" indent="-268715">
              <a:lnSpc>
                <a:spcPct val="100000"/>
              </a:lnSpc>
              <a:defRPr sz="2000" b="0">
                <a:latin typeface="KingsBureauGrot FiveOne" panose="02000506040000020004" pitchFamily="2" charset="0"/>
              </a:defRPr>
            </a:lvl3pPr>
            <a:lvl4pPr marL="537429" indent="-268715">
              <a:lnSpc>
                <a:spcPct val="100000"/>
              </a:lnSpc>
              <a:defRPr sz="2000" b="0">
                <a:latin typeface="KingsBureauGrot FiveOne" panose="02000506040000020004" pitchFamily="2" charset="0"/>
              </a:defRPr>
            </a:lvl4pPr>
            <a:lvl5pPr marL="806144" indent="-268715">
              <a:lnSpc>
                <a:spcPct val="100000"/>
              </a:lnSpc>
              <a:defRPr sz="2000" b="0">
                <a:latin typeface="KingsBureauGrot FiveOne" panose="02000506040000020004" pitchFamily="2" charset="0"/>
              </a:defRPr>
            </a:lvl5pPr>
            <a:lvl6pPr>
              <a:defRPr sz="1792"/>
            </a:lvl6pPr>
            <a:lvl7pPr>
              <a:defRPr sz="1792"/>
            </a:lvl7pPr>
            <a:lvl8pPr>
              <a:defRPr sz="1792"/>
            </a:lvl8pPr>
            <a:lvl9pPr>
              <a:defRPr sz="1792"/>
            </a:lvl9pPr>
          </a:lstStyle>
          <a:p>
            <a:pPr marL="0" indent="0">
              <a:buNone/>
            </a:pPr>
            <a:r>
              <a:rPr lang="en-US" dirty="0"/>
              <a:t>First line of text/heading/intro would go here, remove bullet (indent x0)</a:t>
            </a:r>
          </a:p>
          <a:p>
            <a:pPr lvl="1"/>
            <a:r>
              <a:rPr lang="en-US" dirty="0"/>
              <a:t>Second line of text would go here (remove bullet, indent x1)</a:t>
            </a:r>
          </a:p>
          <a:p>
            <a:pPr lvl="2"/>
            <a:r>
              <a:rPr lang="en-US" dirty="0"/>
              <a:t>First level bullet point (indent x2)</a:t>
            </a:r>
          </a:p>
          <a:p>
            <a:pPr lvl="3"/>
            <a:r>
              <a:rPr lang="en-US" dirty="0"/>
              <a:t>Second level bullet point (indent x3)</a:t>
            </a:r>
          </a:p>
          <a:p>
            <a:pPr lvl="4"/>
            <a:r>
              <a:rPr lang="en-US" dirty="0"/>
              <a:t>Third level bullet point (indent x4)</a:t>
            </a:r>
          </a:p>
          <a:p>
            <a:endParaRPr lang="en-US" dirty="0"/>
          </a:p>
        </p:txBody>
      </p:sp>
      <p:sp>
        <p:nvSpPr>
          <p:cNvPr id="4" name="Content Placeholder 3"/>
          <p:cNvSpPr>
            <a:spLocks noGrp="1"/>
          </p:cNvSpPr>
          <p:nvPr>
            <p:ph sz="half" idx="2" hasCustomPrompt="1"/>
          </p:nvPr>
        </p:nvSpPr>
        <p:spPr>
          <a:xfrm>
            <a:off x="6336000" y="1088721"/>
            <a:ext cx="5376000" cy="4860560"/>
          </a:xfrm>
        </p:spPr>
        <p:txBody>
          <a:bodyPr>
            <a:normAutofit/>
          </a:bodyPr>
          <a:lstStyle>
            <a:lvl1pPr marL="0" indent="0">
              <a:lnSpc>
                <a:spcPct val="100000"/>
              </a:lnSpc>
              <a:buNone/>
              <a:defRPr sz="2000" b="0" i="0">
                <a:solidFill>
                  <a:srgbClr val="0A2D50"/>
                </a:solidFill>
                <a:latin typeface="KingsBureauGrot FiveOne" panose="02000506040000020004" pitchFamily="2" charset="0"/>
                <a:cs typeface="Calibri" panose="020F0502020204030204" pitchFamily="34" charset="0"/>
              </a:defRPr>
            </a:lvl1pPr>
            <a:lvl2pPr marL="0" indent="0">
              <a:lnSpc>
                <a:spcPct val="100000"/>
              </a:lnSpc>
              <a:buNone/>
              <a:defRPr sz="2000" b="0">
                <a:latin typeface="KingsBureauGrot FiveOne" panose="02000506040000020004" pitchFamily="2" charset="0"/>
              </a:defRPr>
            </a:lvl2pPr>
            <a:lvl3pPr marL="268715" indent="-268715">
              <a:lnSpc>
                <a:spcPct val="100000"/>
              </a:lnSpc>
              <a:defRPr sz="2000" b="0">
                <a:latin typeface="KingsBureauGrot FiveOne" panose="02000506040000020004" pitchFamily="2" charset="0"/>
              </a:defRPr>
            </a:lvl3pPr>
            <a:lvl4pPr marL="537429" indent="-268715">
              <a:lnSpc>
                <a:spcPct val="100000"/>
              </a:lnSpc>
              <a:defRPr sz="2000" b="0">
                <a:latin typeface="KingsBureauGrot FiveOne" panose="02000506040000020004" pitchFamily="2" charset="0"/>
              </a:defRPr>
            </a:lvl4pPr>
            <a:lvl5pPr marL="806144" indent="-268715">
              <a:lnSpc>
                <a:spcPct val="100000"/>
              </a:lnSpc>
              <a:defRPr sz="2000" b="0">
                <a:latin typeface="KingsBureauGrot FiveOne" panose="02000506040000020004" pitchFamily="2" charset="0"/>
              </a:defRPr>
            </a:lvl5pPr>
            <a:lvl6pPr>
              <a:defRPr sz="1792"/>
            </a:lvl6pPr>
            <a:lvl7pPr>
              <a:defRPr sz="1792"/>
            </a:lvl7pPr>
            <a:lvl8pPr>
              <a:defRPr sz="1792"/>
            </a:lvl8pPr>
            <a:lvl9pPr>
              <a:defRPr sz="1792"/>
            </a:lvl9pPr>
          </a:lstStyle>
          <a:p>
            <a:r>
              <a:rPr lang="en-US" dirty="0"/>
              <a:t>First line of text/heading/intro would go here, remove bullet (indent x0)</a:t>
            </a:r>
          </a:p>
          <a:p>
            <a:pPr lvl="1"/>
            <a:r>
              <a:rPr lang="en-US" dirty="0"/>
              <a:t>Second line of text would go here (remove bullet, indent x1)</a:t>
            </a:r>
          </a:p>
          <a:p>
            <a:pPr lvl="2"/>
            <a:r>
              <a:rPr lang="en-US" dirty="0"/>
              <a:t>First level bullet point (indent x2)</a:t>
            </a:r>
          </a:p>
          <a:p>
            <a:pPr lvl="3"/>
            <a:r>
              <a:rPr lang="en-US" dirty="0"/>
              <a:t>Second level bullet point (indent x3)</a:t>
            </a:r>
          </a:p>
          <a:p>
            <a:pPr lvl="4"/>
            <a:r>
              <a:rPr lang="en-US" dirty="0"/>
              <a:t>Third level bullet point (indent x4)</a:t>
            </a:r>
          </a:p>
          <a:p>
            <a:endParaRPr lang="en-US" dirty="0"/>
          </a:p>
        </p:txBody>
      </p:sp>
      <p:cxnSp>
        <p:nvCxnSpPr>
          <p:cNvPr id="12" name="Straight Connector 11">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C8EA8290-F320-46AA-BFCB-B1250C20B0C4}"/>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378611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Content-Two Columns-Bullets">
    <p:bg>
      <p:bgPr>
        <a:solidFill>
          <a:srgbClr val="E5EA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Two columns – bullets only </a:t>
            </a:r>
            <a:r>
              <a:rPr lang="en-US" dirty="0"/>
              <a:t>[Click to edit Slide Title]</a:t>
            </a:r>
          </a:p>
        </p:txBody>
      </p:sp>
      <p:sp>
        <p:nvSpPr>
          <p:cNvPr id="3" name="Content Placeholder 2"/>
          <p:cNvSpPr>
            <a:spLocks noGrp="1"/>
          </p:cNvSpPr>
          <p:nvPr>
            <p:ph sz="half" idx="1" hasCustomPrompt="1"/>
          </p:nvPr>
        </p:nvSpPr>
        <p:spPr>
          <a:xfrm>
            <a:off x="480000" y="1088721"/>
            <a:ext cx="5376000" cy="4860560"/>
          </a:xfrm>
        </p:spPr>
        <p:txBody>
          <a:bodyPr>
            <a:normAutofit/>
          </a:bodyPr>
          <a:lstStyle>
            <a:lvl1pPr marL="0" indent="0">
              <a:lnSpc>
                <a:spcPct val="100000"/>
              </a:lnSpc>
              <a:buNone/>
              <a:defRPr lang="en-US" sz="2000" b="0" i="0" kern="1200" dirty="0" smtClean="0">
                <a:solidFill>
                  <a:schemeClr val="tx2"/>
                </a:solidFill>
                <a:latin typeface="KingsBureauGrot FiveOne" panose="02000506040000020004" pitchFamily="2" charset="0"/>
                <a:ea typeface="+mn-ea"/>
                <a:cs typeface="Calibri" panose="020F0502020204030204" pitchFamily="34" charset="0"/>
              </a:defRPr>
            </a:lvl1pPr>
            <a:lvl2pPr marL="0" indent="0">
              <a:lnSpc>
                <a:spcPct val="100000"/>
              </a:lnSpc>
              <a:buNone/>
              <a:defRPr sz="2000">
                <a:solidFill>
                  <a:schemeClr val="tx2"/>
                </a:solidFill>
                <a:latin typeface="KingsBureauGrot FiveOne" panose="02000506040000020004" pitchFamily="2" charset="0"/>
              </a:defRPr>
            </a:lvl2pPr>
            <a:lvl3pPr marL="268715" indent="-268715">
              <a:lnSpc>
                <a:spcPct val="100000"/>
              </a:lnSpc>
              <a:defRPr sz="2000">
                <a:solidFill>
                  <a:schemeClr val="tx2"/>
                </a:solidFill>
                <a:latin typeface="KingsBureauGrot FiveOne" panose="02000506040000020004" pitchFamily="2" charset="0"/>
              </a:defRPr>
            </a:lvl3pPr>
            <a:lvl4pPr marL="537429" indent="-268715">
              <a:lnSpc>
                <a:spcPct val="100000"/>
              </a:lnSpc>
              <a:defRPr sz="2000">
                <a:solidFill>
                  <a:schemeClr val="tx2"/>
                </a:solidFill>
                <a:latin typeface="KingsBureauGrot FiveOne" panose="02000506040000020004" pitchFamily="2" charset="0"/>
              </a:defRPr>
            </a:lvl4pPr>
            <a:lvl5pPr marL="806144" indent="-268715">
              <a:lnSpc>
                <a:spcPct val="100000"/>
              </a:lnSpc>
              <a:defRPr sz="2000">
                <a:solidFill>
                  <a:schemeClr val="tx2"/>
                </a:solidFill>
                <a:latin typeface="KingsBureauGrot FiveOne" panose="02000506040000020004" pitchFamily="2" charset="0"/>
              </a:defRPr>
            </a:lvl5pPr>
            <a:lvl6pPr>
              <a:defRPr sz="1792"/>
            </a:lvl6pPr>
            <a:lvl7pPr>
              <a:defRPr sz="1792"/>
            </a:lvl7pPr>
            <a:lvl8pPr>
              <a:defRPr sz="1792"/>
            </a:lvl8pPr>
            <a:lvl9pPr>
              <a:defRPr sz="1792"/>
            </a:lvl9pPr>
          </a:lstStyle>
          <a:p>
            <a:r>
              <a:rPr lang="en-US" dirty="0"/>
              <a:t>First level bullet point (indent x0)</a:t>
            </a:r>
          </a:p>
          <a:p>
            <a:pPr lvl="1"/>
            <a:r>
              <a:rPr lang="en-US" dirty="0"/>
              <a:t>Second level bullet point (indent x1)</a:t>
            </a:r>
          </a:p>
          <a:p>
            <a:pPr lvl="2"/>
            <a:r>
              <a:rPr lang="en-US" dirty="0"/>
              <a:t>Third level bullet point (indent x2)</a:t>
            </a:r>
          </a:p>
          <a:p>
            <a:pPr lvl="3"/>
            <a:r>
              <a:rPr lang="en-US" dirty="0"/>
              <a:t>Fourth level bullet point (indent x3)</a:t>
            </a:r>
          </a:p>
          <a:p>
            <a:pPr lvl="4"/>
            <a:r>
              <a:rPr lang="en-US" dirty="0"/>
              <a:t>Fifth level bullet point (indent x4)</a:t>
            </a:r>
          </a:p>
          <a:p>
            <a:pPr lvl="0"/>
            <a:endParaRPr lang="en-US" dirty="0"/>
          </a:p>
        </p:txBody>
      </p:sp>
      <p:sp>
        <p:nvSpPr>
          <p:cNvPr id="4" name="Content Placeholder 3"/>
          <p:cNvSpPr>
            <a:spLocks noGrp="1"/>
          </p:cNvSpPr>
          <p:nvPr>
            <p:ph sz="half" idx="2" hasCustomPrompt="1"/>
          </p:nvPr>
        </p:nvSpPr>
        <p:spPr>
          <a:xfrm>
            <a:off x="6336000" y="1088721"/>
            <a:ext cx="5376000" cy="4860560"/>
          </a:xfrm>
        </p:spPr>
        <p:txBody>
          <a:bodyPr>
            <a:normAutofit/>
          </a:bodyPr>
          <a:lstStyle>
            <a:lvl1pPr marL="0" indent="0">
              <a:lnSpc>
                <a:spcPct val="100000"/>
              </a:lnSpc>
              <a:buNone/>
              <a:defRPr lang="en-US" sz="2000" b="0" i="0" kern="1200" dirty="0" smtClean="0">
                <a:solidFill>
                  <a:schemeClr val="tx2"/>
                </a:solidFill>
                <a:latin typeface="KingsBureauGrot FiveOne" panose="02000506040000020004" pitchFamily="2" charset="0"/>
                <a:ea typeface="+mn-ea"/>
                <a:cs typeface="Calibri" panose="020F0502020204030204" pitchFamily="34" charset="0"/>
              </a:defRPr>
            </a:lvl1pPr>
            <a:lvl2pPr marL="0" indent="0">
              <a:lnSpc>
                <a:spcPct val="100000"/>
              </a:lnSpc>
              <a:buNone/>
              <a:defRPr sz="2000">
                <a:solidFill>
                  <a:schemeClr val="tx2"/>
                </a:solidFill>
                <a:latin typeface="KingsBureauGrot FiveOne" panose="02000506040000020004" pitchFamily="2" charset="0"/>
              </a:defRPr>
            </a:lvl2pPr>
            <a:lvl3pPr marL="268715" indent="-268715">
              <a:lnSpc>
                <a:spcPct val="100000"/>
              </a:lnSpc>
              <a:defRPr sz="2000">
                <a:solidFill>
                  <a:schemeClr val="tx2"/>
                </a:solidFill>
                <a:latin typeface="KingsBureauGrot FiveOne" panose="02000506040000020004" pitchFamily="2" charset="0"/>
              </a:defRPr>
            </a:lvl3pPr>
            <a:lvl4pPr marL="537429" indent="-268715">
              <a:lnSpc>
                <a:spcPct val="100000"/>
              </a:lnSpc>
              <a:defRPr sz="2000">
                <a:solidFill>
                  <a:schemeClr val="tx2"/>
                </a:solidFill>
                <a:latin typeface="KingsBureauGrot FiveOne" panose="02000506040000020004" pitchFamily="2" charset="0"/>
              </a:defRPr>
            </a:lvl4pPr>
            <a:lvl5pPr marL="806144" indent="-268715">
              <a:lnSpc>
                <a:spcPct val="100000"/>
              </a:lnSpc>
              <a:defRPr sz="2000">
                <a:solidFill>
                  <a:schemeClr val="tx2"/>
                </a:solidFill>
                <a:latin typeface="KingsBureauGrot FiveOne" panose="02000506040000020004" pitchFamily="2" charset="0"/>
              </a:defRPr>
            </a:lvl5pPr>
            <a:lvl6pPr>
              <a:defRPr sz="1792"/>
            </a:lvl6pPr>
            <a:lvl7pPr>
              <a:defRPr sz="1792"/>
            </a:lvl7pPr>
            <a:lvl8pPr>
              <a:defRPr sz="1792"/>
            </a:lvl8pPr>
            <a:lvl9pPr>
              <a:defRPr sz="1792"/>
            </a:lvl9pPr>
          </a:lstStyle>
          <a:p>
            <a:r>
              <a:rPr lang="en-US" dirty="0"/>
              <a:t>First level bullet point (indent x0)</a:t>
            </a:r>
          </a:p>
          <a:p>
            <a:pPr lvl="1"/>
            <a:r>
              <a:rPr lang="en-US" dirty="0"/>
              <a:t>Second level bullet point (indent x1)</a:t>
            </a:r>
          </a:p>
          <a:p>
            <a:pPr lvl="2"/>
            <a:r>
              <a:rPr lang="en-US" dirty="0"/>
              <a:t>Third level bullet point (indent x2)</a:t>
            </a:r>
          </a:p>
          <a:p>
            <a:pPr lvl="3"/>
            <a:r>
              <a:rPr lang="en-US" dirty="0"/>
              <a:t>Fourth level bullet point (indent x3)</a:t>
            </a:r>
          </a:p>
          <a:p>
            <a:pPr lvl="4"/>
            <a:r>
              <a:rPr lang="en-US" dirty="0"/>
              <a:t>Fifth level bullet point (indent x4)</a:t>
            </a:r>
          </a:p>
          <a:p>
            <a:endParaRPr lang="en-US" dirty="0"/>
          </a:p>
        </p:txBody>
      </p:sp>
      <p:cxnSp>
        <p:nvCxnSpPr>
          <p:cNvPr id="12" name="Straight Connector 11">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807AB502-98E0-4E62-B98F-06ED5102521A}"/>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521250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Content-Two Columns-Text-Bullets-Image Right">
    <p:bg>
      <p:bgPr>
        <a:solidFill>
          <a:srgbClr val="E5EA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Two columns – text/bullets &amp; image [Click to edit Slide Title]</a:t>
            </a:r>
          </a:p>
        </p:txBody>
      </p:sp>
      <p:sp>
        <p:nvSpPr>
          <p:cNvPr id="3" name="Content Placeholder 2"/>
          <p:cNvSpPr>
            <a:spLocks noGrp="1"/>
          </p:cNvSpPr>
          <p:nvPr>
            <p:ph sz="half" idx="1" hasCustomPrompt="1"/>
          </p:nvPr>
        </p:nvSpPr>
        <p:spPr>
          <a:xfrm>
            <a:off x="480000" y="1088721"/>
            <a:ext cx="5376000" cy="4860560"/>
          </a:xfrm>
        </p:spPr>
        <p:txBody>
          <a:bodyPr>
            <a:normAutofit/>
          </a:bodyPr>
          <a:lstStyle>
            <a:lvl1pPr marL="0" indent="0">
              <a:lnSpc>
                <a:spcPct val="100000"/>
              </a:lnSpc>
              <a:buNone/>
              <a:defRPr sz="2000" b="0" i="0">
                <a:solidFill>
                  <a:srgbClr val="0A2D50"/>
                </a:solidFill>
                <a:latin typeface="KingsBureauGrot FiveOne" panose="02000506040000020004" pitchFamily="2" charset="0"/>
                <a:cs typeface="Calibri" panose="020F0502020204030204" pitchFamily="34" charset="0"/>
              </a:defRPr>
            </a:lvl1pPr>
            <a:lvl2pPr marL="0" indent="0">
              <a:lnSpc>
                <a:spcPct val="100000"/>
              </a:lnSpc>
              <a:buNone/>
              <a:defRPr sz="2000" b="0">
                <a:latin typeface="KingsBureauGrot FiveOne" panose="02000506040000020004" pitchFamily="2" charset="0"/>
              </a:defRPr>
            </a:lvl2pPr>
            <a:lvl3pPr marL="268715" indent="-268715">
              <a:lnSpc>
                <a:spcPct val="100000"/>
              </a:lnSpc>
              <a:defRPr sz="2000" b="0">
                <a:latin typeface="KingsBureauGrot FiveOne" panose="02000506040000020004" pitchFamily="2" charset="0"/>
              </a:defRPr>
            </a:lvl3pPr>
            <a:lvl4pPr marL="537429" indent="-268715">
              <a:defRPr sz="2000" b="0">
                <a:latin typeface="KingsBureauGrot FiveOne" panose="02000506040000020004" pitchFamily="2" charset="0"/>
              </a:defRPr>
            </a:lvl4pPr>
            <a:lvl5pPr marL="806144" indent="-268715">
              <a:defRPr sz="2000" b="0">
                <a:latin typeface="KingsBureauGrot FiveOne" panose="02000506040000020004" pitchFamily="2" charset="0"/>
              </a:defRPr>
            </a:lvl5pPr>
            <a:lvl6pPr>
              <a:defRPr sz="1792"/>
            </a:lvl6pPr>
            <a:lvl7pPr>
              <a:defRPr sz="1792"/>
            </a:lvl7pPr>
            <a:lvl8pPr>
              <a:defRPr sz="1792"/>
            </a:lvl8pPr>
            <a:lvl9pPr>
              <a:defRPr sz="1792"/>
            </a:lvl9pPr>
          </a:lstStyle>
          <a:p>
            <a:r>
              <a:rPr lang="en-US" dirty="0"/>
              <a:t>First line of text/heading/intro would go here, remove bullet (indent x0)</a:t>
            </a:r>
          </a:p>
          <a:p>
            <a:pPr lvl="1"/>
            <a:r>
              <a:rPr lang="en-US" dirty="0"/>
              <a:t>Second line of text would go here (remove bullet, indent x1)</a:t>
            </a:r>
          </a:p>
          <a:p>
            <a:pPr lvl="2"/>
            <a:r>
              <a:rPr lang="en-US" dirty="0"/>
              <a:t>First level bullet point (indent x2)</a:t>
            </a:r>
          </a:p>
          <a:p>
            <a:pPr lvl="3"/>
            <a:r>
              <a:rPr lang="en-US" dirty="0"/>
              <a:t>Second level bullet point (indent x3)</a:t>
            </a:r>
          </a:p>
          <a:p>
            <a:pPr lvl="4"/>
            <a:r>
              <a:rPr lang="en-US" dirty="0"/>
              <a:t>Third level bullet point (indent x4)</a:t>
            </a:r>
          </a:p>
        </p:txBody>
      </p:sp>
      <p:sp>
        <p:nvSpPr>
          <p:cNvPr id="11" name="Picture Placeholder 10"/>
          <p:cNvSpPr>
            <a:spLocks noGrp="1"/>
          </p:cNvSpPr>
          <p:nvPr>
            <p:ph type="pic" sz="quarter" idx="13"/>
          </p:nvPr>
        </p:nvSpPr>
        <p:spPr>
          <a:xfrm>
            <a:off x="6335667" y="1089025"/>
            <a:ext cx="5376333" cy="4860925"/>
          </a:xfrm>
        </p:spPr>
        <p:txBody>
          <a:bodyPr/>
          <a:lstStyle>
            <a:lvl1pPr>
              <a:lnSpc>
                <a:spcPct val="100000"/>
              </a:lnSpc>
              <a:defRPr/>
            </a:lvl1pPr>
          </a:lstStyle>
          <a:p>
            <a:r>
              <a:rPr lang="en-US"/>
              <a:t>Click icon to add picture</a:t>
            </a:r>
            <a:endParaRPr lang="en-US" dirty="0"/>
          </a:p>
        </p:txBody>
      </p:sp>
      <p:cxnSp>
        <p:nvCxnSpPr>
          <p:cNvPr id="12" name="Straight Connector 11">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84D5FD93-387C-4810-8643-8BAEA39CA808}"/>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129877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Content-Two Columns-Text-Bullets-Image Left">
    <p:bg>
      <p:bgPr>
        <a:solidFill>
          <a:srgbClr val="E5EA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Two columns – text/bullets &amp; image [Click to edit Slide Title]</a:t>
            </a:r>
          </a:p>
        </p:txBody>
      </p:sp>
      <p:sp>
        <p:nvSpPr>
          <p:cNvPr id="11" name="Picture Placeholder 10"/>
          <p:cNvSpPr>
            <a:spLocks noGrp="1"/>
          </p:cNvSpPr>
          <p:nvPr>
            <p:ph type="pic" sz="quarter" idx="13"/>
          </p:nvPr>
        </p:nvSpPr>
        <p:spPr>
          <a:xfrm>
            <a:off x="480001" y="1088356"/>
            <a:ext cx="5376333" cy="4860925"/>
          </a:xfrm>
        </p:spPr>
        <p:txBody>
          <a:bodyPr/>
          <a:lstStyle>
            <a:lvl1pPr>
              <a:lnSpc>
                <a:spcPct val="100000"/>
              </a:lnSpc>
              <a:defRPr/>
            </a:lvl1pPr>
          </a:lstStyle>
          <a:p>
            <a:r>
              <a:rPr lang="en-US"/>
              <a:t>Click icon to add picture</a:t>
            </a:r>
            <a:endParaRPr lang="en-US" dirty="0"/>
          </a:p>
        </p:txBody>
      </p:sp>
      <p:sp>
        <p:nvSpPr>
          <p:cNvPr id="3" name="Content Placeholder 2"/>
          <p:cNvSpPr>
            <a:spLocks noGrp="1"/>
          </p:cNvSpPr>
          <p:nvPr>
            <p:ph sz="half" idx="1" hasCustomPrompt="1"/>
          </p:nvPr>
        </p:nvSpPr>
        <p:spPr>
          <a:xfrm>
            <a:off x="6336000" y="1088721"/>
            <a:ext cx="5376000" cy="4860560"/>
          </a:xfrm>
        </p:spPr>
        <p:txBody>
          <a:bodyPr>
            <a:normAutofit/>
          </a:bodyPr>
          <a:lstStyle>
            <a:lvl1pPr marL="0" indent="0">
              <a:lnSpc>
                <a:spcPct val="100000"/>
              </a:lnSpc>
              <a:buNone/>
              <a:defRPr sz="2000" b="1" i="0">
                <a:solidFill>
                  <a:srgbClr val="0A2D50"/>
                </a:solidFill>
                <a:latin typeface="KingsBureauGrot FiveOne" panose="02000506040000020004" pitchFamily="2" charset="0"/>
                <a:cs typeface="Calibri" panose="020F0502020204030204" pitchFamily="34" charset="0"/>
              </a:defRPr>
            </a:lvl1pPr>
            <a:lvl2pPr marL="0" indent="0">
              <a:lnSpc>
                <a:spcPct val="100000"/>
              </a:lnSpc>
              <a:buNone/>
              <a:defRPr sz="2000">
                <a:latin typeface="KingsBureauGrot FiveOne" panose="02000506040000020004" pitchFamily="2" charset="0"/>
              </a:defRPr>
            </a:lvl2pPr>
            <a:lvl3pPr marL="268715" indent="-268715">
              <a:lnSpc>
                <a:spcPct val="100000"/>
              </a:lnSpc>
              <a:defRPr sz="2000">
                <a:latin typeface="KingsBureauGrot FiveOne" panose="02000506040000020004" pitchFamily="2" charset="0"/>
              </a:defRPr>
            </a:lvl3pPr>
            <a:lvl4pPr marL="537429" indent="-268715">
              <a:lnSpc>
                <a:spcPct val="100000"/>
              </a:lnSpc>
              <a:defRPr sz="2000">
                <a:latin typeface="KingsBureauGrot FiveOne" panose="02000506040000020004" pitchFamily="2" charset="0"/>
              </a:defRPr>
            </a:lvl4pPr>
            <a:lvl5pPr marL="806144" indent="-268715">
              <a:lnSpc>
                <a:spcPct val="100000"/>
              </a:lnSpc>
              <a:defRPr sz="2000">
                <a:latin typeface="KingsBureauGrot FiveOne" panose="02000506040000020004" pitchFamily="2" charset="0"/>
              </a:defRPr>
            </a:lvl5pPr>
            <a:lvl6pPr>
              <a:defRPr sz="1792"/>
            </a:lvl6pPr>
            <a:lvl7pPr>
              <a:defRPr sz="1792"/>
            </a:lvl7pPr>
            <a:lvl8pPr>
              <a:defRPr sz="1792"/>
            </a:lvl8pPr>
            <a:lvl9pPr>
              <a:defRPr sz="1792"/>
            </a:lvl9pPr>
          </a:lstStyle>
          <a:p>
            <a:r>
              <a:rPr lang="en-US" dirty="0"/>
              <a:t>First line of text/heading/intro would go here, remove bullet (indent x0)</a:t>
            </a:r>
          </a:p>
          <a:p>
            <a:pPr lvl="1"/>
            <a:r>
              <a:rPr lang="en-US" dirty="0"/>
              <a:t>Second line of text would go here (remove bullet, indent x1)</a:t>
            </a:r>
          </a:p>
          <a:p>
            <a:pPr lvl="2"/>
            <a:r>
              <a:rPr lang="en-US" dirty="0"/>
              <a:t>First level bullet point (indent x2)</a:t>
            </a:r>
          </a:p>
          <a:p>
            <a:pPr lvl="3"/>
            <a:r>
              <a:rPr lang="en-US" dirty="0"/>
              <a:t>Second level bullet point (indent x3)</a:t>
            </a:r>
          </a:p>
          <a:p>
            <a:pPr lvl="4"/>
            <a:r>
              <a:rPr lang="en-US" dirty="0"/>
              <a:t>Third level bullet point (indent x4)</a:t>
            </a:r>
          </a:p>
        </p:txBody>
      </p:sp>
      <p:cxnSp>
        <p:nvCxnSpPr>
          <p:cNvPr id="12" name="Straight Connector 11">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F712DF8B-9B89-4198-9A4C-DA1B7BB5CAFF}"/>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49215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Content-Two Columns-Bullets-Image Right">
    <p:bg>
      <p:bgPr>
        <a:solidFill>
          <a:srgbClr val="E5EA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Two columns – bullets &amp; image [Click to edit Slide Title]</a:t>
            </a:r>
          </a:p>
        </p:txBody>
      </p:sp>
      <p:sp>
        <p:nvSpPr>
          <p:cNvPr id="3" name="Content Placeholder 2"/>
          <p:cNvSpPr>
            <a:spLocks noGrp="1"/>
          </p:cNvSpPr>
          <p:nvPr>
            <p:ph sz="half" idx="1" hasCustomPrompt="1"/>
          </p:nvPr>
        </p:nvSpPr>
        <p:spPr>
          <a:xfrm>
            <a:off x="480000" y="1088721"/>
            <a:ext cx="5376000" cy="4860560"/>
          </a:xfrm>
        </p:spPr>
        <p:txBody>
          <a:bodyPr>
            <a:normAutofit/>
          </a:bodyPr>
          <a:lstStyle>
            <a:lvl1pPr marL="0" indent="0" algn="l" defTabSz="457200" rtl="0" eaLnBrk="1" latinLnBrk="0" hangingPunct="1">
              <a:lnSpc>
                <a:spcPct val="100000"/>
              </a:lnSpc>
              <a:spcBef>
                <a:spcPts val="0"/>
              </a:spcBef>
              <a:buClr>
                <a:srgbClr val="0A2D50"/>
              </a:buClr>
              <a:buFont typeface="Arial"/>
              <a:buNone/>
              <a:defRPr lang="en-GB" sz="2000" b="0" i="0" kern="1200" dirty="0" smtClean="0">
                <a:solidFill>
                  <a:schemeClr val="tx2"/>
                </a:solidFill>
                <a:latin typeface="KingsBureauGrot FiveOne" panose="02000506040000020004" pitchFamily="2" charset="0"/>
                <a:ea typeface="+mn-ea"/>
                <a:cs typeface="Calibri" panose="020F0502020204030204" pitchFamily="34" charset="0"/>
              </a:defRPr>
            </a:lvl1pPr>
            <a:lvl2pPr marL="342900" indent="-342900">
              <a:lnSpc>
                <a:spcPct val="100000"/>
              </a:lnSpc>
              <a:buFont typeface="Arial" panose="020B0604020202020204" pitchFamily="34" charset="0"/>
              <a:buChar char="•"/>
              <a:defRPr sz="2000">
                <a:solidFill>
                  <a:schemeClr val="tx2"/>
                </a:solidFill>
                <a:latin typeface="KingsBureauGrot FiveOne" panose="02000506040000020004" pitchFamily="2" charset="0"/>
              </a:defRPr>
            </a:lvl2pPr>
            <a:lvl3pPr marL="342900" indent="-342900">
              <a:lnSpc>
                <a:spcPct val="100000"/>
              </a:lnSpc>
              <a:buFont typeface="Courier New" panose="02070309020205020404" pitchFamily="49" charset="0"/>
              <a:buChar char="o"/>
              <a:defRPr sz="1991"/>
            </a:lvl3pPr>
            <a:lvl4pPr marL="537429" indent="-268715">
              <a:lnSpc>
                <a:spcPct val="100000"/>
              </a:lnSpc>
              <a:defRPr sz="2000">
                <a:solidFill>
                  <a:schemeClr val="tx2"/>
                </a:solidFill>
                <a:latin typeface="KingsBureauGrot FiveOne" panose="02000506040000020004" pitchFamily="2" charset="0"/>
              </a:defRPr>
            </a:lvl4pPr>
            <a:lvl5pPr marL="806144" indent="-268715">
              <a:lnSpc>
                <a:spcPct val="100000"/>
              </a:lnSpc>
              <a:defRPr sz="2000">
                <a:solidFill>
                  <a:schemeClr val="tx2"/>
                </a:solidFill>
                <a:latin typeface="KingsBureauGrot FiveOne" panose="02000506040000020004" pitchFamily="2" charset="0"/>
              </a:defRPr>
            </a:lvl5pPr>
            <a:lvl6pPr>
              <a:defRPr sz="1792"/>
            </a:lvl6pPr>
            <a:lvl7pPr>
              <a:defRPr sz="1792"/>
            </a:lvl7pPr>
            <a:lvl8pPr>
              <a:defRPr sz="1792"/>
            </a:lvl8pPr>
            <a:lvl9pPr>
              <a:defRPr sz="1792"/>
            </a:lvl9pPr>
          </a:lstStyle>
          <a:p>
            <a:r>
              <a:rPr lang="en-US" dirty="0"/>
              <a:t>First level bullet point (indent x0)</a:t>
            </a:r>
          </a:p>
          <a:p>
            <a:pPr lvl="1"/>
            <a:r>
              <a:rPr lang="en-US" dirty="0"/>
              <a:t>Second level bullet point (indent x1)</a:t>
            </a:r>
          </a:p>
          <a:p>
            <a:pPr lvl="3"/>
            <a:r>
              <a:rPr lang="en-US" dirty="0"/>
              <a:t>Third level bullet point (indent x2)</a:t>
            </a:r>
          </a:p>
          <a:p>
            <a:pPr lvl="4"/>
            <a:r>
              <a:rPr lang="en-US" dirty="0"/>
              <a:t>Fourth level bullet point (indent x3)</a:t>
            </a:r>
          </a:p>
          <a:p>
            <a:pPr lvl="0"/>
            <a:endParaRPr lang="en-US" dirty="0"/>
          </a:p>
        </p:txBody>
      </p:sp>
      <p:sp>
        <p:nvSpPr>
          <p:cNvPr id="11" name="Picture Placeholder 10"/>
          <p:cNvSpPr>
            <a:spLocks noGrp="1"/>
          </p:cNvSpPr>
          <p:nvPr>
            <p:ph type="pic" sz="quarter" idx="13"/>
          </p:nvPr>
        </p:nvSpPr>
        <p:spPr>
          <a:xfrm>
            <a:off x="6335667" y="1089025"/>
            <a:ext cx="5376333" cy="4860925"/>
          </a:xfrm>
        </p:spPr>
        <p:txBody>
          <a:bodyPr/>
          <a:lstStyle>
            <a:lvl1pPr>
              <a:lnSpc>
                <a:spcPct val="100000"/>
              </a:lnSpc>
              <a:defRPr/>
            </a:lvl1pPr>
          </a:lstStyle>
          <a:p>
            <a:r>
              <a:rPr lang="en-US"/>
              <a:t>Click icon to add picture</a:t>
            </a:r>
            <a:endParaRPr lang="en-US" dirty="0"/>
          </a:p>
        </p:txBody>
      </p:sp>
      <p:cxnSp>
        <p:nvCxnSpPr>
          <p:cNvPr id="12" name="Straight Connector 11">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888B1C6D-CAA9-48FB-AFA4-AF83BE14CF13}"/>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676377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Content-Two Columns-Bullets-Image Left">
    <p:bg>
      <p:bgPr>
        <a:solidFill>
          <a:srgbClr val="E5EA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Two columns – bullets &amp; image [Click to edit Slide Title]</a:t>
            </a:r>
          </a:p>
        </p:txBody>
      </p:sp>
      <p:sp>
        <p:nvSpPr>
          <p:cNvPr id="11" name="Picture Placeholder 10"/>
          <p:cNvSpPr>
            <a:spLocks noGrp="1"/>
          </p:cNvSpPr>
          <p:nvPr>
            <p:ph type="pic" sz="quarter" idx="13"/>
          </p:nvPr>
        </p:nvSpPr>
        <p:spPr>
          <a:xfrm>
            <a:off x="480001" y="1088356"/>
            <a:ext cx="5376333" cy="4860925"/>
          </a:xfrm>
        </p:spPr>
        <p:txBody>
          <a:bodyPr/>
          <a:lstStyle>
            <a:lvl1pPr>
              <a:lnSpc>
                <a:spcPct val="100000"/>
              </a:lnSpc>
              <a:defRPr/>
            </a:lvl1pPr>
          </a:lstStyle>
          <a:p>
            <a:r>
              <a:rPr lang="en-US"/>
              <a:t>Click icon to add picture</a:t>
            </a:r>
            <a:endParaRPr lang="en-US" dirty="0"/>
          </a:p>
        </p:txBody>
      </p:sp>
      <p:sp>
        <p:nvSpPr>
          <p:cNvPr id="3" name="Content Placeholder 2"/>
          <p:cNvSpPr>
            <a:spLocks noGrp="1"/>
          </p:cNvSpPr>
          <p:nvPr>
            <p:ph sz="half" idx="1" hasCustomPrompt="1"/>
          </p:nvPr>
        </p:nvSpPr>
        <p:spPr>
          <a:xfrm>
            <a:off x="6336000" y="1088721"/>
            <a:ext cx="5376000" cy="4860560"/>
          </a:xfrm>
        </p:spPr>
        <p:txBody>
          <a:bodyPr>
            <a:normAutofit/>
          </a:bodyPr>
          <a:lstStyle>
            <a:lvl1pPr marL="0" indent="0">
              <a:lnSpc>
                <a:spcPct val="100000"/>
              </a:lnSpc>
              <a:buFont typeface="Arial" panose="020B0604020202020204" pitchFamily="34" charset="0"/>
              <a:buNone/>
              <a:defRPr lang="en-US" sz="2000" b="0" i="0" kern="1200" dirty="0" smtClean="0">
                <a:solidFill>
                  <a:schemeClr val="tx1"/>
                </a:solidFill>
                <a:latin typeface="Calibri" panose="020F0502020204030204" pitchFamily="34" charset="0"/>
                <a:ea typeface="+mn-ea"/>
                <a:cs typeface="Calibri" panose="020F0502020204030204" pitchFamily="34" charset="0"/>
              </a:defRPr>
            </a:lvl1pPr>
            <a:lvl2pPr marL="342900" indent="-342900">
              <a:lnSpc>
                <a:spcPct val="100000"/>
              </a:lnSpc>
              <a:buFont typeface="Arial" panose="020B0604020202020204" pitchFamily="34" charset="0"/>
              <a:buChar char="•"/>
              <a:defRPr sz="2000"/>
            </a:lvl2pPr>
            <a:lvl3pPr marL="342900" indent="-342900">
              <a:lnSpc>
                <a:spcPct val="100000"/>
              </a:lnSpc>
              <a:buFont typeface="Arial" panose="020B0604020202020204" pitchFamily="34" charset="0"/>
              <a:buChar char="•"/>
              <a:defRPr sz="2000"/>
            </a:lvl3pPr>
            <a:lvl4pPr marL="611614" indent="-342900">
              <a:lnSpc>
                <a:spcPct val="100000"/>
              </a:lnSpc>
              <a:buFont typeface="Arial" panose="020B0604020202020204" pitchFamily="34" charset="0"/>
              <a:buChar char="•"/>
              <a:defRPr sz="2000"/>
            </a:lvl4pPr>
            <a:lvl5pPr marL="880329" indent="-342900">
              <a:lnSpc>
                <a:spcPct val="100000"/>
              </a:lnSpc>
              <a:buFont typeface="Arial" panose="020B0604020202020204" pitchFamily="34" charset="0"/>
              <a:buChar char="•"/>
              <a:defRPr sz="2000"/>
            </a:lvl5pPr>
            <a:lvl6pPr marL="2286000" indent="0">
              <a:buNone/>
              <a:defRPr sz="1792"/>
            </a:lvl6pPr>
            <a:lvl7pPr>
              <a:defRPr sz="1792"/>
            </a:lvl7pPr>
            <a:lvl8pPr>
              <a:defRPr sz="1792"/>
            </a:lvl8pPr>
            <a:lvl9pPr>
              <a:defRPr sz="1792"/>
            </a:lvl9pPr>
          </a:lstStyle>
          <a:p>
            <a:r>
              <a:rPr lang="en-US" dirty="0"/>
              <a:t>First level bullet point (indent x0)</a:t>
            </a:r>
          </a:p>
          <a:p>
            <a:pPr lvl="1"/>
            <a:r>
              <a:rPr lang="en-US" dirty="0"/>
              <a:t>Second level bullet point (indent x1)</a:t>
            </a:r>
          </a:p>
          <a:p>
            <a:pPr lvl="3"/>
            <a:r>
              <a:rPr lang="en-US" dirty="0"/>
              <a:t>Third level bullet point (indent x2)</a:t>
            </a:r>
          </a:p>
          <a:p>
            <a:pPr lvl="4"/>
            <a:r>
              <a:rPr lang="en-US" dirty="0"/>
              <a:t>Fourth level bullet point (indent x3)</a:t>
            </a:r>
          </a:p>
        </p:txBody>
      </p:sp>
      <p:cxnSp>
        <p:nvCxnSpPr>
          <p:cNvPr id="12" name="Straight Connector 11">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4A044B3B-C0E5-4A6E-95D2-9462138C8104}"/>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273551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Content-Imagex1">
    <p:bg>
      <p:bgPr>
        <a:solidFill>
          <a:srgbClr val="E5EA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999" y="180000"/>
            <a:ext cx="11279687" cy="720000"/>
          </a:xfrm>
        </p:spPr>
        <p:txBody>
          <a:bodyPr/>
          <a:lstStyle>
            <a:lvl1pPr>
              <a:defRPr/>
            </a:lvl1pPr>
          </a:lstStyle>
          <a:p>
            <a:r>
              <a:rPr lang="en-US" dirty="0"/>
              <a:t>Picture x1 [Click to edit Slide Title]</a:t>
            </a:r>
          </a:p>
        </p:txBody>
      </p:sp>
      <p:sp>
        <p:nvSpPr>
          <p:cNvPr id="10" name="Picture Placeholder 9">
            <a:extLst>
              <a:ext uri="{FF2B5EF4-FFF2-40B4-BE49-F238E27FC236}">
                <a16:creationId xmlns:a16="http://schemas.microsoft.com/office/drawing/2014/main" id="{B134C904-740B-E84D-B324-36B6DE7B233C}"/>
              </a:ext>
            </a:extLst>
          </p:cNvPr>
          <p:cNvSpPr>
            <a:spLocks noGrp="1"/>
          </p:cNvSpPr>
          <p:nvPr>
            <p:ph type="pic" sz="quarter" idx="13"/>
          </p:nvPr>
        </p:nvSpPr>
        <p:spPr>
          <a:xfrm>
            <a:off x="479424" y="1049338"/>
            <a:ext cx="11280263" cy="4758792"/>
          </a:xfrm>
        </p:spPr>
        <p:txBody>
          <a:bodyPr/>
          <a:lstStyle>
            <a:lvl1pPr>
              <a:lnSpc>
                <a:spcPct val="100000"/>
              </a:lnSpc>
              <a:defRPr/>
            </a:lvl1pPr>
          </a:lstStyle>
          <a:p>
            <a:r>
              <a:rPr lang="en-US"/>
              <a:t>Click icon to add picture</a:t>
            </a:r>
            <a:endParaRPr lang="en-US" dirty="0"/>
          </a:p>
        </p:txBody>
      </p:sp>
      <p:sp>
        <p:nvSpPr>
          <p:cNvPr id="11" name="Text Placeholder 3">
            <a:extLst>
              <a:ext uri="{FF2B5EF4-FFF2-40B4-BE49-F238E27FC236}">
                <a16:creationId xmlns:a16="http://schemas.microsoft.com/office/drawing/2014/main" id="{3029D345-CF89-564D-B6D0-39BB56CBE9BE}"/>
              </a:ext>
            </a:extLst>
          </p:cNvPr>
          <p:cNvSpPr>
            <a:spLocks noGrp="1"/>
          </p:cNvSpPr>
          <p:nvPr>
            <p:ph type="body" sz="half" idx="2" hasCustomPrompt="1"/>
          </p:nvPr>
        </p:nvSpPr>
        <p:spPr>
          <a:xfrm>
            <a:off x="482063" y="5949280"/>
            <a:ext cx="11280263" cy="548720"/>
          </a:xfrm>
        </p:spPr>
        <p:txBody>
          <a:bodyPr/>
          <a:lstStyle>
            <a:lvl1pPr marL="0" indent="0">
              <a:lnSpc>
                <a:spcPct val="100000"/>
              </a:lnSpc>
              <a:buNone/>
              <a:defRPr sz="1400">
                <a:solidFill>
                  <a:srgbClr val="0B2D4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description for the picture</a:t>
            </a:r>
          </a:p>
        </p:txBody>
      </p:sp>
      <p:cxnSp>
        <p:nvCxnSpPr>
          <p:cNvPr id="8" name="Straight Connector 7">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577C1C08-9F73-476E-A7A4-F78ECF85171E}"/>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915136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Content-Imagex4">
    <p:bg>
      <p:bgPr>
        <a:solidFill>
          <a:srgbClr val="E5EA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0000" y="180000"/>
            <a:ext cx="11282324" cy="720000"/>
          </a:xfrm>
        </p:spPr>
        <p:txBody>
          <a:bodyPr/>
          <a:lstStyle>
            <a:lvl1pPr>
              <a:defRPr/>
            </a:lvl1pPr>
          </a:lstStyle>
          <a:p>
            <a:r>
              <a:rPr lang="en-US" dirty="0"/>
              <a:t>Picture x4 [Click to edit Slide Title]</a:t>
            </a:r>
          </a:p>
        </p:txBody>
      </p:sp>
      <p:sp>
        <p:nvSpPr>
          <p:cNvPr id="3" name="Picture Placeholder 2"/>
          <p:cNvSpPr>
            <a:spLocks noGrp="1"/>
          </p:cNvSpPr>
          <p:nvPr>
            <p:ph type="pic" idx="1"/>
          </p:nvPr>
        </p:nvSpPr>
        <p:spPr>
          <a:xfrm>
            <a:off x="480002" y="1088720"/>
            <a:ext cx="5496000" cy="225028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US"/>
              <a:t>Click icon to add picture</a:t>
            </a:r>
            <a:endParaRPr lang="en-US" dirty="0"/>
          </a:p>
        </p:txBody>
      </p:sp>
      <p:sp>
        <p:nvSpPr>
          <p:cNvPr id="18" name="Picture Placeholder 2"/>
          <p:cNvSpPr>
            <a:spLocks noGrp="1"/>
          </p:cNvSpPr>
          <p:nvPr>
            <p:ph type="pic" idx="14"/>
          </p:nvPr>
        </p:nvSpPr>
        <p:spPr>
          <a:xfrm>
            <a:off x="6215999" y="1088720"/>
            <a:ext cx="5499043" cy="225028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US"/>
              <a:t>Click icon to add picture</a:t>
            </a:r>
          </a:p>
        </p:txBody>
      </p:sp>
      <p:sp>
        <p:nvSpPr>
          <p:cNvPr id="17" name="Picture Placeholder 2"/>
          <p:cNvSpPr>
            <a:spLocks noGrp="1"/>
          </p:cNvSpPr>
          <p:nvPr>
            <p:ph type="pic" idx="13"/>
          </p:nvPr>
        </p:nvSpPr>
        <p:spPr>
          <a:xfrm>
            <a:off x="480002" y="3519000"/>
            <a:ext cx="5496000" cy="225460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US"/>
              <a:t>Click icon to add picture</a:t>
            </a:r>
          </a:p>
        </p:txBody>
      </p:sp>
      <p:sp>
        <p:nvSpPr>
          <p:cNvPr id="19" name="Picture Placeholder 2"/>
          <p:cNvSpPr>
            <a:spLocks noGrp="1"/>
          </p:cNvSpPr>
          <p:nvPr>
            <p:ph type="pic" idx="15"/>
          </p:nvPr>
        </p:nvSpPr>
        <p:spPr>
          <a:xfrm>
            <a:off x="6215999" y="3519000"/>
            <a:ext cx="5499043" cy="225460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US"/>
              <a:t>Click icon to add picture</a:t>
            </a:r>
          </a:p>
        </p:txBody>
      </p:sp>
      <p:sp>
        <p:nvSpPr>
          <p:cNvPr id="4" name="Text Placeholder 3"/>
          <p:cNvSpPr>
            <a:spLocks noGrp="1"/>
          </p:cNvSpPr>
          <p:nvPr>
            <p:ph type="body" sz="half" idx="2" hasCustomPrompt="1"/>
          </p:nvPr>
        </p:nvSpPr>
        <p:spPr>
          <a:xfrm>
            <a:off x="480001" y="5949280"/>
            <a:ext cx="11282324" cy="548720"/>
          </a:xfrm>
        </p:spPr>
        <p:txBody>
          <a:bodyPr>
            <a:normAutofit/>
          </a:bodyPr>
          <a:lstStyle>
            <a:lvl1pPr marL="0" indent="0">
              <a:lnSpc>
                <a:spcPct val="100000"/>
              </a:lnSpc>
              <a:buNone/>
              <a:defRPr sz="1400">
                <a:solidFill>
                  <a:srgbClr val="0B2D4F"/>
                </a:solidFill>
              </a:defRPr>
            </a:lvl1pPr>
            <a:lvl2pPr marL="455234" indent="0">
              <a:buNone/>
              <a:defRPr sz="1195"/>
            </a:lvl2pPr>
            <a:lvl3pPr marL="910468" indent="0">
              <a:buNone/>
              <a:defRPr sz="996"/>
            </a:lvl3pPr>
            <a:lvl4pPr marL="1365702" indent="0">
              <a:buNone/>
              <a:defRPr sz="896"/>
            </a:lvl4pPr>
            <a:lvl5pPr marL="1820936" indent="0">
              <a:buNone/>
              <a:defRPr sz="896"/>
            </a:lvl5pPr>
            <a:lvl6pPr marL="2276170" indent="0">
              <a:buNone/>
              <a:defRPr sz="896"/>
            </a:lvl6pPr>
            <a:lvl7pPr marL="2731404" indent="0">
              <a:buNone/>
              <a:defRPr sz="896"/>
            </a:lvl7pPr>
            <a:lvl8pPr marL="3186638" indent="0">
              <a:buNone/>
              <a:defRPr sz="896"/>
            </a:lvl8pPr>
            <a:lvl9pPr marL="3641872" indent="0">
              <a:buNone/>
              <a:defRPr sz="896"/>
            </a:lvl9pPr>
          </a:lstStyle>
          <a:p>
            <a:pPr lvl="0"/>
            <a:r>
              <a:rPr lang="en-US" dirty="0"/>
              <a:t>Click to add description for the pictures</a:t>
            </a:r>
          </a:p>
        </p:txBody>
      </p:sp>
      <p:cxnSp>
        <p:nvCxnSpPr>
          <p:cNvPr id="14" name="Straight Connector 13">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BF17716E-7FE5-44FA-9E27-F619CE641F34}"/>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83658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Content-Imagex6">
    <p:bg>
      <p:bgPr>
        <a:solidFill>
          <a:srgbClr val="E5EA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0000" y="180000"/>
            <a:ext cx="11282324" cy="720000"/>
          </a:xfrm>
        </p:spPr>
        <p:txBody>
          <a:bodyPr/>
          <a:lstStyle>
            <a:lvl1pPr>
              <a:defRPr/>
            </a:lvl1pPr>
          </a:lstStyle>
          <a:p>
            <a:r>
              <a:rPr lang="en-US" dirty="0"/>
              <a:t>Picture x6 [Click to edit Slide Title]</a:t>
            </a:r>
          </a:p>
        </p:txBody>
      </p:sp>
      <p:sp>
        <p:nvSpPr>
          <p:cNvPr id="3" name="Picture Placeholder 2"/>
          <p:cNvSpPr>
            <a:spLocks noGrp="1"/>
          </p:cNvSpPr>
          <p:nvPr>
            <p:ph type="pic" idx="1"/>
          </p:nvPr>
        </p:nvSpPr>
        <p:spPr>
          <a:xfrm>
            <a:off x="480003" y="1088720"/>
            <a:ext cx="3600028" cy="225028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US"/>
              <a:t>Click icon to add picture</a:t>
            </a:r>
            <a:endParaRPr lang="en-US" dirty="0"/>
          </a:p>
        </p:txBody>
      </p:sp>
      <p:sp>
        <p:nvSpPr>
          <p:cNvPr id="24" name="Picture Placeholder 2"/>
          <p:cNvSpPr>
            <a:spLocks noGrp="1"/>
          </p:cNvSpPr>
          <p:nvPr>
            <p:ph type="pic" idx="16"/>
          </p:nvPr>
        </p:nvSpPr>
        <p:spPr>
          <a:xfrm>
            <a:off x="4295986" y="1088720"/>
            <a:ext cx="3603072" cy="225028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US"/>
              <a:t>Click icon to add picture</a:t>
            </a:r>
          </a:p>
        </p:txBody>
      </p:sp>
      <p:sp>
        <p:nvSpPr>
          <p:cNvPr id="18" name="Picture Placeholder 2"/>
          <p:cNvSpPr>
            <a:spLocks noGrp="1"/>
          </p:cNvSpPr>
          <p:nvPr>
            <p:ph type="pic" idx="14"/>
          </p:nvPr>
        </p:nvSpPr>
        <p:spPr>
          <a:xfrm>
            <a:off x="8111970" y="1088720"/>
            <a:ext cx="3603072" cy="225028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US"/>
              <a:t>Click icon to add picture</a:t>
            </a:r>
          </a:p>
        </p:txBody>
      </p:sp>
      <p:sp>
        <p:nvSpPr>
          <p:cNvPr id="17" name="Picture Placeholder 2"/>
          <p:cNvSpPr>
            <a:spLocks noGrp="1"/>
          </p:cNvSpPr>
          <p:nvPr>
            <p:ph type="pic" idx="13"/>
          </p:nvPr>
        </p:nvSpPr>
        <p:spPr>
          <a:xfrm>
            <a:off x="480003" y="3519000"/>
            <a:ext cx="3600028" cy="225460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US"/>
              <a:t>Click icon to add picture</a:t>
            </a:r>
          </a:p>
        </p:txBody>
      </p:sp>
      <p:sp>
        <p:nvSpPr>
          <p:cNvPr id="25" name="Picture Placeholder 2"/>
          <p:cNvSpPr>
            <a:spLocks noGrp="1"/>
          </p:cNvSpPr>
          <p:nvPr>
            <p:ph type="pic" idx="17"/>
          </p:nvPr>
        </p:nvSpPr>
        <p:spPr>
          <a:xfrm>
            <a:off x="4295986" y="3519000"/>
            <a:ext cx="3603072" cy="225460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US"/>
              <a:t>Click icon to add picture</a:t>
            </a:r>
          </a:p>
        </p:txBody>
      </p:sp>
      <p:sp>
        <p:nvSpPr>
          <p:cNvPr id="19" name="Picture Placeholder 2"/>
          <p:cNvSpPr>
            <a:spLocks noGrp="1"/>
          </p:cNvSpPr>
          <p:nvPr>
            <p:ph type="pic" idx="15"/>
          </p:nvPr>
        </p:nvSpPr>
        <p:spPr>
          <a:xfrm>
            <a:off x="8111970" y="3519000"/>
            <a:ext cx="3603072" cy="225460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US"/>
              <a:t>Click icon to add picture</a:t>
            </a:r>
          </a:p>
        </p:txBody>
      </p:sp>
      <p:sp>
        <p:nvSpPr>
          <p:cNvPr id="4" name="Text Placeholder 3"/>
          <p:cNvSpPr>
            <a:spLocks noGrp="1"/>
          </p:cNvSpPr>
          <p:nvPr>
            <p:ph type="body" sz="half" idx="2" hasCustomPrompt="1"/>
          </p:nvPr>
        </p:nvSpPr>
        <p:spPr>
          <a:xfrm>
            <a:off x="480001" y="5949280"/>
            <a:ext cx="11282324" cy="548720"/>
          </a:xfrm>
        </p:spPr>
        <p:txBody>
          <a:bodyPr>
            <a:normAutofit/>
          </a:bodyPr>
          <a:lstStyle>
            <a:lvl1pPr marL="0" indent="0">
              <a:lnSpc>
                <a:spcPct val="100000"/>
              </a:lnSpc>
              <a:buNone/>
              <a:defRPr sz="1400">
                <a:solidFill>
                  <a:srgbClr val="0B2D4F"/>
                </a:solidFill>
              </a:defRPr>
            </a:lvl1pPr>
            <a:lvl2pPr marL="455234" indent="0">
              <a:buNone/>
              <a:defRPr sz="1195"/>
            </a:lvl2pPr>
            <a:lvl3pPr marL="910468" indent="0">
              <a:buNone/>
              <a:defRPr sz="996"/>
            </a:lvl3pPr>
            <a:lvl4pPr marL="1365702" indent="0">
              <a:buNone/>
              <a:defRPr sz="896"/>
            </a:lvl4pPr>
            <a:lvl5pPr marL="1820936" indent="0">
              <a:buNone/>
              <a:defRPr sz="896"/>
            </a:lvl5pPr>
            <a:lvl6pPr marL="2276170" indent="0">
              <a:buNone/>
              <a:defRPr sz="896"/>
            </a:lvl6pPr>
            <a:lvl7pPr marL="2731404" indent="0">
              <a:buNone/>
              <a:defRPr sz="896"/>
            </a:lvl7pPr>
            <a:lvl8pPr marL="3186638" indent="0">
              <a:buNone/>
              <a:defRPr sz="896"/>
            </a:lvl8pPr>
            <a:lvl9pPr marL="3641872" indent="0">
              <a:buNone/>
              <a:defRPr sz="896"/>
            </a:lvl9pPr>
          </a:lstStyle>
          <a:p>
            <a:pPr lvl="0"/>
            <a:r>
              <a:rPr lang="en-US" dirty="0"/>
              <a:t>Click to add description for the pictures</a:t>
            </a:r>
          </a:p>
        </p:txBody>
      </p:sp>
      <p:cxnSp>
        <p:nvCxnSpPr>
          <p:cNvPr id="20" name="Straight Connector 19">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5">
            <a:extLst>
              <a:ext uri="{FF2B5EF4-FFF2-40B4-BE49-F238E27FC236}">
                <a16:creationId xmlns:a16="http://schemas.microsoft.com/office/drawing/2014/main" id="{D2AF184F-E431-40C3-8A26-21A1CD0D0CD7}"/>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605685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ference List-Grey">
    <p:bg>
      <p:bgPr>
        <a:solidFill>
          <a:srgbClr val="E5EA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A2E4F"/>
                </a:solidFill>
              </a:defRPr>
            </a:lvl1pPr>
          </a:lstStyle>
          <a:p>
            <a:r>
              <a:rPr lang="en-GB" dirty="0"/>
              <a:t>Reference List </a:t>
            </a:r>
            <a:r>
              <a:rPr lang="en-US" dirty="0"/>
              <a:t>[Click to edit Slide Title]</a:t>
            </a:r>
          </a:p>
        </p:txBody>
      </p:sp>
      <p:sp>
        <p:nvSpPr>
          <p:cNvPr id="3" name="Content Placeholder 2"/>
          <p:cNvSpPr>
            <a:spLocks noGrp="1"/>
          </p:cNvSpPr>
          <p:nvPr>
            <p:ph idx="1" hasCustomPrompt="1"/>
          </p:nvPr>
        </p:nvSpPr>
        <p:spPr>
          <a:xfrm>
            <a:off x="480000" y="1449220"/>
            <a:ext cx="11232000" cy="4951580"/>
          </a:xfrm>
        </p:spPr>
        <p:txBody>
          <a:bodyPr>
            <a:normAutofit/>
          </a:bodyPr>
          <a:lstStyle>
            <a:lvl1pPr marL="0" marR="0" indent="0" algn="l" defTabSz="457200" rtl="0" eaLnBrk="1" fontAlgn="auto" latinLnBrk="0" hangingPunct="1">
              <a:lnSpc>
                <a:spcPct val="100000"/>
              </a:lnSpc>
              <a:spcBef>
                <a:spcPts val="0"/>
              </a:spcBef>
              <a:spcAft>
                <a:spcPts val="0"/>
              </a:spcAft>
              <a:buClr>
                <a:schemeClr val="bg1"/>
              </a:buClr>
              <a:buSzTx/>
              <a:buFont typeface="Arial"/>
              <a:buNone/>
              <a:tabLst/>
              <a:defRPr lang="en-US" sz="1600" b="0" i="0" kern="1200">
                <a:solidFill>
                  <a:srgbClr val="0A2E4F"/>
                </a:solidFill>
                <a:latin typeface="KingsBureauGrot FiveOne" panose="02000506040000020004" pitchFamily="2" charset="0"/>
                <a:ea typeface="+mn-ea"/>
                <a:cs typeface="Calibri" panose="020F0502020204030204" pitchFamily="34" charset="0"/>
              </a:defRPr>
            </a:lvl1pPr>
            <a:lvl2pPr marL="342900" indent="-342900"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Georgia"/>
                <a:ea typeface="+mn-ea"/>
                <a:cs typeface="Georgia"/>
              </a:defRPr>
            </a:lvl2pPr>
            <a:lvl3pPr marL="268715" indent="-268715"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Georgia"/>
                <a:ea typeface="+mn-ea"/>
                <a:cs typeface="Georgia"/>
              </a:defRPr>
            </a:lvl3pPr>
            <a:lvl4pPr marL="537429" indent="-268715"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Georgia"/>
                <a:ea typeface="+mn-ea"/>
                <a:cs typeface="Georgia"/>
              </a:defRPr>
            </a:lvl4pPr>
            <a:lvl5pPr marL="806144" indent="-268715"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Georgia"/>
                <a:ea typeface="+mn-ea"/>
                <a:cs typeface="Georgia"/>
              </a:defRPr>
            </a:lvl5pPr>
            <a:lvl6pPr marL="2286000" indent="0">
              <a:buNone/>
              <a:defRPr/>
            </a:lvl6pPr>
          </a:lstStyle>
          <a:p>
            <a:r>
              <a:rPr lang="en-US" dirty="0"/>
              <a:t>First reference</a:t>
            </a:r>
          </a:p>
          <a:p>
            <a:endParaRPr lang="en-US" dirty="0"/>
          </a:p>
          <a:p>
            <a:pPr marL="0" marR="0" lvl="0" indent="0" algn="l" defTabSz="457200" rtl="0" eaLnBrk="1" fontAlgn="auto" latinLnBrk="0" hangingPunct="1">
              <a:lnSpc>
                <a:spcPct val="100000"/>
              </a:lnSpc>
              <a:spcBef>
                <a:spcPts val="0"/>
              </a:spcBef>
              <a:spcAft>
                <a:spcPts val="0"/>
              </a:spcAft>
              <a:buClr>
                <a:schemeClr val="bg1"/>
              </a:buClr>
              <a:buSzTx/>
              <a:buFont typeface="Arial"/>
              <a:buNone/>
              <a:tabLst/>
              <a:defRPr/>
            </a:pPr>
            <a:r>
              <a:rPr lang="en-US" dirty="0"/>
              <a:t>Second reference</a:t>
            </a:r>
          </a:p>
          <a:p>
            <a:pPr marL="0" marR="0" lvl="0" indent="0" algn="l" defTabSz="457200" rtl="0" eaLnBrk="1" fontAlgn="auto" latinLnBrk="0" hangingPunct="1">
              <a:lnSpc>
                <a:spcPct val="100000"/>
              </a:lnSpc>
              <a:spcBef>
                <a:spcPts val="0"/>
              </a:spcBef>
              <a:spcAft>
                <a:spcPts val="0"/>
              </a:spcAft>
              <a:buClr>
                <a:schemeClr val="bg1"/>
              </a:buClr>
              <a:buSzTx/>
              <a:buFont typeface="Arial"/>
              <a:buNone/>
              <a:tabLst/>
              <a:defRPr/>
            </a:pPr>
            <a:endParaRPr lang="en-US" dirty="0"/>
          </a:p>
          <a:p>
            <a:pPr marL="0" marR="0" lvl="0" indent="0" algn="l" defTabSz="457200" rtl="0" eaLnBrk="1" fontAlgn="auto" latinLnBrk="0" hangingPunct="1">
              <a:lnSpc>
                <a:spcPct val="100000"/>
              </a:lnSpc>
              <a:spcBef>
                <a:spcPts val="0"/>
              </a:spcBef>
              <a:spcAft>
                <a:spcPts val="0"/>
              </a:spcAft>
              <a:buClr>
                <a:schemeClr val="bg1"/>
              </a:buClr>
              <a:buSzTx/>
              <a:buFont typeface="Arial"/>
              <a:buNone/>
              <a:tabLst/>
              <a:defRPr/>
            </a:pPr>
            <a:r>
              <a:rPr lang="en-US" dirty="0"/>
              <a:t>Third reference</a:t>
            </a:r>
          </a:p>
          <a:p>
            <a:endParaRPr lang="en-US" dirty="0"/>
          </a:p>
        </p:txBody>
      </p:sp>
      <p:cxnSp>
        <p:nvCxnSpPr>
          <p:cNvPr id="8" name="Straight Connector 7">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9050">
            <a:solidFill>
              <a:srgbClr val="0A2E4F"/>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a:extLst>
              <a:ext uri="{FF2B5EF4-FFF2-40B4-BE49-F238E27FC236}">
                <a16:creationId xmlns:a16="http://schemas.microsoft.com/office/drawing/2014/main" id="{6079B3BC-1F92-46DD-92FF-2BB65AAC8A3D}"/>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373907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Image-Blue">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C4420AA-5EBF-A145-AC8F-7393EFE7B1B5}"/>
              </a:ext>
              <a:ext uri="{C183D7F6-B498-43B3-948B-1728B52AA6E4}">
                <adec:decorative xmlns:adec="http://schemas.microsoft.com/office/drawing/2017/decorative" val="1"/>
              </a:ext>
            </a:extLst>
          </p:cNvPr>
          <p:cNvSpPr/>
          <p:nvPr userDrawn="1"/>
        </p:nvSpPr>
        <p:spPr>
          <a:xfrm>
            <a:off x="3142674" y="0"/>
            <a:ext cx="9049325" cy="6858000"/>
          </a:xfrm>
          <a:prstGeom prst="rect">
            <a:avLst/>
          </a:prstGeom>
          <a:solidFill>
            <a:srgbClr val="0A2D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0" name="Title 4">
            <a:extLst>
              <a:ext uri="{FF2B5EF4-FFF2-40B4-BE49-F238E27FC236}">
                <a16:creationId xmlns:a16="http://schemas.microsoft.com/office/drawing/2014/main" id="{B7BDEC04-5E47-904C-8176-9C03598E2590}"/>
              </a:ext>
            </a:extLst>
          </p:cNvPr>
          <p:cNvSpPr>
            <a:spLocks noGrp="1"/>
          </p:cNvSpPr>
          <p:nvPr>
            <p:ph type="title" hasCustomPrompt="1"/>
          </p:nvPr>
        </p:nvSpPr>
        <p:spPr>
          <a:xfrm>
            <a:off x="3490810" y="5128487"/>
            <a:ext cx="8114824" cy="1297583"/>
          </a:xfrm>
        </p:spPr>
        <p:txBody>
          <a:bodyPr>
            <a:normAutofit/>
          </a:bodyPr>
          <a:lstStyle>
            <a:lvl1pPr>
              <a:defRPr sz="3600">
                <a:solidFill>
                  <a:schemeClr val="bg1"/>
                </a:solidFill>
                <a:latin typeface="KingsBureauGrot FiveOne" panose="02000506040000020004" pitchFamily="2" charset="0"/>
              </a:defRPr>
            </a:lvl1pPr>
          </a:lstStyle>
          <a:p>
            <a:r>
              <a:rPr lang="en-GB" dirty="0"/>
              <a:t>Topic title: Lorem ipsum</a:t>
            </a:r>
            <a:endParaRPr lang="en-PT" dirty="0"/>
          </a:p>
        </p:txBody>
      </p:sp>
      <p:cxnSp>
        <p:nvCxnSpPr>
          <p:cNvPr id="24" name="Straight Connector 23">
            <a:extLst>
              <a:ext uri="{FF2B5EF4-FFF2-40B4-BE49-F238E27FC236}">
                <a16:creationId xmlns:a16="http://schemas.microsoft.com/office/drawing/2014/main" id="{E7726C23-EFBA-334A-89FD-21977B89E314}"/>
              </a:ext>
              <a:ext uri="{C183D7F6-B498-43B3-948B-1728B52AA6E4}">
                <adec:decorative xmlns:adec="http://schemas.microsoft.com/office/drawing/2017/decorative" val="1"/>
              </a:ext>
            </a:extLst>
          </p:cNvPr>
          <p:cNvCxnSpPr>
            <a:cxnSpLocks/>
          </p:cNvCxnSpPr>
          <p:nvPr userDrawn="1"/>
        </p:nvCxnSpPr>
        <p:spPr>
          <a:xfrm>
            <a:off x="3490812" y="4928649"/>
            <a:ext cx="8114824"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3" name="Text Placeholder 3">
            <a:extLst>
              <a:ext uri="{FF2B5EF4-FFF2-40B4-BE49-F238E27FC236}">
                <a16:creationId xmlns:a16="http://schemas.microsoft.com/office/drawing/2014/main" id="{AAE98BFA-17EE-194F-B198-B3E8A5C20EEE}"/>
              </a:ext>
            </a:extLst>
          </p:cNvPr>
          <p:cNvSpPr>
            <a:spLocks noGrp="1"/>
          </p:cNvSpPr>
          <p:nvPr>
            <p:ph type="body" sz="quarter" idx="18" hasCustomPrompt="1"/>
          </p:nvPr>
        </p:nvSpPr>
        <p:spPr>
          <a:xfrm>
            <a:off x="3490810" y="4328644"/>
            <a:ext cx="8114826" cy="600001"/>
          </a:xfrm>
        </p:spPr>
        <p:txBody>
          <a:bodyPr>
            <a:normAutofit/>
          </a:bodyPr>
          <a:lstStyle>
            <a:lvl1pPr marL="0" indent="0">
              <a:lnSpc>
                <a:spcPct val="100000"/>
              </a:lnSpc>
              <a:buNone/>
              <a:defRPr sz="2500">
                <a:solidFill>
                  <a:schemeClr val="bg1"/>
                </a:solidFill>
                <a:latin typeface="KingsBureauGrot FiveOne" panose="02000506040000020004" pitchFamily="2" charset="0"/>
              </a:defRPr>
            </a:lvl1pPr>
            <a:lvl2pPr marL="269875" indent="0">
              <a:buNone/>
              <a:defRPr>
                <a:solidFill>
                  <a:schemeClr val="bg1"/>
                </a:solidFill>
              </a:defRPr>
            </a:lvl2pPr>
            <a:lvl3pPr marL="539750" indent="0">
              <a:buNone/>
              <a:defRPr>
                <a:solidFill>
                  <a:schemeClr val="bg1"/>
                </a:solidFill>
              </a:defRPr>
            </a:lvl3pPr>
            <a:lvl4pPr marL="809625" indent="0">
              <a:buNone/>
              <a:defRPr>
                <a:solidFill>
                  <a:schemeClr val="bg1"/>
                </a:solidFill>
              </a:defRPr>
            </a:lvl4pPr>
            <a:lvl5pPr marL="1079500" indent="0">
              <a:buNone/>
              <a:defRPr>
                <a:solidFill>
                  <a:schemeClr val="bg1"/>
                </a:solidFill>
              </a:defRPr>
            </a:lvl5pPr>
          </a:lstStyle>
          <a:p>
            <a:pPr lvl="0"/>
            <a:r>
              <a:rPr lang="en-GB" dirty="0"/>
              <a:t>Week title: Lorem ipsum </a:t>
            </a:r>
            <a:endParaRPr lang="en-PT" dirty="0"/>
          </a:p>
        </p:txBody>
      </p:sp>
      <p:sp>
        <p:nvSpPr>
          <p:cNvPr id="22" name="Text Placeholder 3">
            <a:extLst>
              <a:ext uri="{FF2B5EF4-FFF2-40B4-BE49-F238E27FC236}">
                <a16:creationId xmlns:a16="http://schemas.microsoft.com/office/drawing/2014/main" id="{F171E61B-48D8-2846-B9B2-495C289F31F0}"/>
              </a:ext>
            </a:extLst>
          </p:cNvPr>
          <p:cNvSpPr>
            <a:spLocks noGrp="1"/>
          </p:cNvSpPr>
          <p:nvPr>
            <p:ph type="body" sz="quarter" idx="17" hasCustomPrompt="1"/>
          </p:nvPr>
        </p:nvSpPr>
        <p:spPr>
          <a:xfrm>
            <a:off x="3490810" y="3421064"/>
            <a:ext cx="8114826" cy="817450"/>
          </a:xfrm>
        </p:spPr>
        <p:txBody>
          <a:bodyPr>
            <a:normAutofit/>
          </a:bodyPr>
          <a:lstStyle>
            <a:lvl1pPr marL="0" indent="0">
              <a:lnSpc>
                <a:spcPct val="100000"/>
              </a:lnSpc>
              <a:buNone/>
              <a:defRPr sz="2500">
                <a:solidFill>
                  <a:schemeClr val="bg1"/>
                </a:solidFill>
                <a:latin typeface="KingsBureauGrot FiveOne" panose="02000506040000020004" pitchFamily="2" charset="0"/>
              </a:defRPr>
            </a:lvl1pPr>
            <a:lvl2pPr marL="269875" indent="0">
              <a:buNone/>
              <a:defRPr>
                <a:solidFill>
                  <a:schemeClr val="bg1"/>
                </a:solidFill>
              </a:defRPr>
            </a:lvl2pPr>
            <a:lvl3pPr marL="539750" indent="0">
              <a:buNone/>
              <a:defRPr>
                <a:solidFill>
                  <a:schemeClr val="bg1"/>
                </a:solidFill>
              </a:defRPr>
            </a:lvl3pPr>
            <a:lvl4pPr marL="809625" indent="0">
              <a:buNone/>
              <a:defRPr>
                <a:solidFill>
                  <a:schemeClr val="bg1"/>
                </a:solidFill>
              </a:defRPr>
            </a:lvl4pPr>
            <a:lvl5pPr marL="1079500" indent="0">
              <a:buNone/>
              <a:defRPr>
                <a:solidFill>
                  <a:schemeClr val="bg1"/>
                </a:solidFill>
              </a:defRPr>
            </a:lvl5pPr>
          </a:lstStyle>
          <a:p>
            <a:pPr lvl="0"/>
            <a:r>
              <a:rPr lang="en-GB" dirty="0"/>
              <a:t>Module title: Lorem ipsum </a:t>
            </a:r>
            <a:endParaRPr lang="en-PT" dirty="0"/>
          </a:p>
        </p:txBody>
      </p:sp>
      <p:sp>
        <p:nvSpPr>
          <p:cNvPr id="33" name="Text Placeholder 13">
            <a:extLst>
              <a:ext uri="{FF2B5EF4-FFF2-40B4-BE49-F238E27FC236}">
                <a16:creationId xmlns:a16="http://schemas.microsoft.com/office/drawing/2014/main" id="{3BD6FD3C-7BCE-654C-A801-0596F7660F43}"/>
              </a:ext>
            </a:extLst>
          </p:cNvPr>
          <p:cNvSpPr>
            <a:spLocks noGrp="1"/>
          </p:cNvSpPr>
          <p:nvPr>
            <p:ph type="body" sz="quarter" idx="14" hasCustomPrompt="1"/>
          </p:nvPr>
        </p:nvSpPr>
        <p:spPr>
          <a:xfrm>
            <a:off x="3490810" y="1830490"/>
            <a:ext cx="5463183" cy="336013"/>
          </a:xfrm>
        </p:spPr>
        <p:txBody>
          <a:bodyPr>
            <a:normAutofit/>
          </a:bodyPr>
          <a:lstStyle>
            <a:lvl1pPr marL="0" indent="0">
              <a:lnSpc>
                <a:spcPct val="100000"/>
              </a:lnSpc>
              <a:buNone/>
              <a:defRPr sz="1600">
                <a:solidFill>
                  <a:schemeClr val="bg1"/>
                </a:solidFill>
                <a:latin typeface="KingsBureauGrot FiveOne" panose="02000506040000020004" pitchFamily="2" charset="0"/>
              </a:defRPr>
            </a:lvl1pPr>
          </a:lstStyle>
          <a:p>
            <a:pPr lvl="0"/>
            <a:r>
              <a:rPr lang="en-GB" dirty="0"/>
              <a:t>Department: Lorem ipsum</a:t>
            </a:r>
          </a:p>
        </p:txBody>
      </p:sp>
      <p:sp>
        <p:nvSpPr>
          <p:cNvPr id="29" name="Text Placeholder 20">
            <a:extLst>
              <a:ext uri="{FF2B5EF4-FFF2-40B4-BE49-F238E27FC236}">
                <a16:creationId xmlns:a16="http://schemas.microsoft.com/office/drawing/2014/main" id="{CAF11C21-5838-6F47-A949-E5566FFC065E}"/>
              </a:ext>
            </a:extLst>
          </p:cNvPr>
          <p:cNvSpPr>
            <a:spLocks noGrp="1"/>
          </p:cNvSpPr>
          <p:nvPr>
            <p:ph type="body" sz="quarter" idx="11" hasCustomPrompt="1"/>
          </p:nvPr>
        </p:nvSpPr>
        <p:spPr>
          <a:xfrm>
            <a:off x="3490812" y="1313759"/>
            <a:ext cx="5463182" cy="492332"/>
          </a:xfrm>
        </p:spPr>
        <p:txBody>
          <a:bodyPr>
            <a:normAutofit/>
          </a:bodyPr>
          <a:lstStyle>
            <a:lvl1pPr marL="0" indent="0" algn="l">
              <a:lnSpc>
                <a:spcPct val="100000"/>
              </a:lnSpc>
              <a:buNone/>
              <a:defRPr sz="2500" b="1">
                <a:solidFill>
                  <a:schemeClr val="bg1"/>
                </a:solidFill>
                <a:latin typeface="KingsBureauGrot FiveOne" panose="02000506040000020004" pitchFamily="2" charset="0"/>
              </a:defRPr>
            </a:lvl1pPr>
          </a:lstStyle>
          <a:p>
            <a:pPr lvl="0"/>
            <a:r>
              <a:rPr lang="en-GB" dirty="0"/>
              <a:t>Professor/Dr: Lorem ipsum</a:t>
            </a:r>
          </a:p>
        </p:txBody>
      </p:sp>
      <p:pic>
        <p:nvPicPr>
          <p:cNvPr id="9" name="KCL-LOGO-UK-1.png" descr="King's College London logo">
            <a:extLst>
              <a:ext uri="{FF2B5EF4-FFF2-40B4-BE49-F238E27FC236}">
                <a16:creationId xmlns:a16="http://schemas.microsoft.com/office/drawing/2014/main" id="{6744B5CB-C36A-49F5-A000-C34D59625344}"/>
              </a:ext>
            </a:extLst>
          </p:cNvPr>
          <p:cNvPicPr>
            <a:picLocks noChangeAspect="1"/>
          </p:cNvPicPr>
          <p:nvPr userDrawn="1"/>
        </p:nvPicPr>
        <p:blipFill>
          <a:blip r:embed="rId2" r:link="rId3" cstate="screen">
            <a:extLst>
              <a:ext uri="{28A0092B-C50C-407E-A947-70E740481C1C}">
                <a14:useLocalDpi xmlns:a14="http://schemas.microsoft.com/office/drawing/2010/main"/>
              </a:ext>
            </a:extLst>
          </a:blip>
          <a:stretch>
            <a:fillRect/>
          </a:stretch>
        </p:blipFill>
        <p:spPr>
          <a:xfrm>
            <a:off x="10482000" y="736"/>
            <a:ext cx="1710000" cy="1302285"/>
          </a:xfrm>
          <a:prstGeom prst="rect">
            <a:avLst/>
          </a:prstGeom>
        </p:spPr>
      </p:pic>
      <p:sp>
        <p:nvSpPr>
          <p:cNvPr id="20" name="Text Placeholder 13">
            <a:extLst>
              <a:ext uri="{FF2B5EF4-FFF2-40B4-BE49-F238E27FC236}">
                <a16:creationId xmlns:a16="http://schemas.microsoft.com/office/drawing/2014/main" id="{1064DA03-5B1A-8C46-A7FE-10B2CDB907A9}"/>
              </a:ext>
            </a:extLst>
          </p:cNvPr>
          <p:cNvSpPr>
            <a:spLocks noGrp="1"/>
          </p:cNvSpPr>
          <p:nvPr>
            <p:ph type="body" sz="quarter" idx="16" hasCustomPrompt="1"/>
          </p:nvPr>
        </p:nvSpPr>
        <p:spPr>
          <a:xfrm>
            <a:off x="3490810" y="757570"/>
            <a:ext cx="5463183" cy="336013"/>
          </a:xfrm>
        </p:spPr>
        <p:txBody>
          <a:bodyPr>
            <a:normAutofit/>
          </a:bodyPr>
          <a:lstStyle>
            <a:lvl1pPr marL="0" indent="0">
              <a:lnSpc>
                <a:spcPct val="100000"/>
              </a:lnSpc>
              <a:buNone/>
              <a:defRPr lang="en-GB" sz="1600" b="0" i="0" smtClean="0">
                <a:solidFill>
                  <a:schemeClr val="bg1"/>
                </a:solidFill>
                <a:effectLst/>
                <a:latin typeface="KingsBureauGrot FiveOne" panose="02000506040000020004" pitchFamily="2" charset="0"/>
              </a:defRPr>
            </a:lvl1pPr>
          </a:lstStyle>
          <a:p>
            <a:pPr lvl="0"/>
            <a:r>
              <a:rPr lang="en-GB" dirty="0"/>
              <a:t>DD/Month/YYYY</a:t>
            </a:r>
          </a:p>
        </p:txBody>
      </p:sp>
      <p:sp>
        <p:nvSpPr>
          <p:cNvPr id="21" name="Text Placeholder 13">
            <a:extLst>
              <a:ext uri="{FF2B5EF4-FFF2-40B4-BE49-F238E27FC236}">
                <a16:creationId xmlns:a16="http://schemas.microsoft.com/office/drawing/2014/main" id="{42013890-6A27-3F40-BA44-658B61046BC7}"/>
              </a:ext>
            </a:extLst>
          </p:cNvPr>
          <p:cNvSpPr>
            <a:spLocks noGrp="1"/>
          </p:cNvSpPr>
          <p:nvPr>
            <p:ph type="body" sz="quarter" idx="10" hasCustomPrompt="1"/>
          </p:nvPr>
        </p:nvSpPr>
        <p:spPr>
          <a:xfrm>
            <a:off x="3490811" y="431914"/>
            <a:ext cx="5463183" cy="315778"/>
          </a:xfrm>
        </p:spPr>
        <p:txBody>
          <a:bodyPr>
            <a:normAutofit/>
          </a:bodyPr>
          <a:lstStyle>
            <a:lvl1pPr marL="0" indent="0">
              <a:lnSpc>
                <a:spcPct val="100000"/>
              </a:lnSpc>
              <a:buNone/>
              <a:defRPr sz="1600" b="1">
                <a:solidFill>
                  <a:schemeClr val="bg1"/>
                </a:solidFill>
                <a:latin typeface="KingsBureauGrot FiveOne" panose="02000506040000020004" pitchFamily="2" charset="0"/>
              </a:defRPr>
            </a:lvl1pPr>
          </a:lstStyle>
          <a:p>
            <a:pPr lvl="0"/>
            <a:r>
              <a:rPr lang="en-GB" dirty="0"/>
              <a:t>Faculty</a:t>
            </a:r>
          </a:p>
        </p:txBody>
      </p:sp>
      <p:sp>
        <p:nvSpPr>
          <p:cNvPr id="3" name="Picture Placeholder 2">
            <a:extLst>
              <a:ext uri="{FF2B5EF4-FFF2-40B4-BE49-F238E27FC236}">
                <a16:creationId xmlns:a16="http://schemas.microsoft.com/office/drawing/2014/main" id="{4F389019-19BC-4724-8CDD-A69B3DDEC3AC}"/>
              </a:ext>
            </a:extLst>
          </p:cNvPr>
          <p:cNvSpPr>
            <a:spLocks noGrp="1"/>
          </p:cNvSpPr>
          <p:nvPr>
            <p:ph type="pic" sz="quarter" idx="19" hasCustomPrompt="1"/>
          </p:nvPr>
        </p:nvSpPr>
        <p:spPr>
          <a:xfrm>
            <a:off x="-1" y="0"/>
            <a:ext cx="3142674" cy="6858000"/>
          </a:xfrm>
        </p:spPr>
        <p:txBody>
          <a:bodyPr/>
          <a:lstStyle>
            <a:lvl1pPr>
              <a:defRPr/>
            </a:lvl1pPr>
          </a:lstStyle>
          <a:p>
            <a:r>
              <a:rPr lang="en-GB" dirty="0"/>
              <a:t>Add Side Image</a:t>
            </a:r>
          </a:p>
        </p:txBody>
      </p:sp>
    </p:spTree>
    <p:extLst>
      <p:ext uri="{BB962C8B-B14F-4D97-AF65-F5344CB8AC3E}">
        <p14:creationId xmlns:p14="http://schemas.microsoft.com/office/powerpoint/2010/main" val="1477518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arning Outcomes-Grey">
    <p:bg>
      <p:bgPr>
        <a:solidFill>
          <a:srgbClr val="E5EAEC"/>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53F8FA8-37B8-424C-AFE2-B6E91F4440BA}"/>
              </a:ext>
            </a:extLst>
          </p:cNvPr>
          <p:cNvSpPr>
            <a:spLocks noGrp="1"/>
          </p:cNvSpPr>
          <p:nvPr>
            <p:ph type="title" hasCustomPrompt="1"/>
          </p:nvPr>
        </p:nvSpPr>
        <p:spPr/>
        <p:txBody>
          <a:bodyPr/>
          <a:lstStyle>
            <a:lvl1pPr>
              <a:lnSpc>
                <a:spcPct val="100000"/>
              </a:lnSpc>
              <a:defRPr/>
            </a:lvl1pPr>
          </a:lstStyle>
          <a:p>
            <a:r>
              <a:rPr lang="en-GB" dirty="0"/>
              <a:t>Learning Outcomes [required]</a:t>
            </a:r>
          </a:p>
        </p:txBody>
      </p:sp>
      <p:sp>
        <p:nvSpPr>
          <p:cNvPr id="3" name="Content Placeholder 2"/>
          <p:cNvSpPr>
            <a:spLocks noGrp="1"/>
          </p:cNvSpPr>
          <p:nvPr>
            <p:ph idx="1" hasCustomPrompt="1"/>
          </p:nvPr>
        </p:nvSpPr>
        <p:spPr/>
        <p:txBody>
          <a:bodyPr>
            <a:normAutofit/>
          </a:bodyPr>
          <a:lstStyle>
            <a:lvl1pPr marL="0" marR="0" indent="0" algn="l" defTabSz="457200" rtl="0" eaLnBrk="1" fontAlgn="auto" latinLnBrk="0" hangingPunct="1">
              <a:lnSpc>
                <a:spcPct val="100000"/>
              </a:lnSpc>
              <a:spcBef>
                <a:spcPts val="0"/>
              </a:spcBef>
              <a:spcAft>
                <a:spcPts val="0"/>
              </a:spcAft>
              <a:buClr>
                <a:srgbClr val="0B2D4F"/>
              </a:buClr>
              <a:buSzTx/>
              <a:buFont typeface="Arial" panose="020B0604020202020204" pitchFamily="34" charset="0"/>
              <a:buNone/>
              <a:tabLst/>
              <a:defRPr lang="en-US" sz="2500" b="0" i="0" kern="1200">
                <a:solidFill>
                  <a:srgbClr val="0A2E4F"/>
                </a:solidFill>
                <a:latin typeface="KingsBureauGrot FiveOne" panose="02000506040000020004" pitchFamily="2" charset="0"/>
                <a:ea typeface="+mn-ea"/>
                <a:cs typeface="Calibri" panose="020F0502020204030204" pitchFamily="34" charset="0"/>
              </a:defRPr>
            </a:lvl1pPr>
            <a:lvl2pPr marL="342900" indent="-342900" algn="l" defTabSz="457200" rtl="0" eaLnBrk="1" latinLnBrk="0" hangingPunct="1">
              <a:lnSpc>
                <a:spcPct val="120000"/>
              </a:lnSpc>
              <a:spcBef>
                <a:spcPts val="0"/>
              </a:spcBef>
              <a:buClr>
                <a:srgbClr val="0A2D50"/>
              </a:buClr>
              <a:buFont typeface="Arial"/>
              <a:buChar char="•"/>
              <a:defRPr lang="en-US" sz="2000" kern="1200" dirty="0" smtClean="0">
                <a:solidFill>
                  <a:schemeClr val="bg1"/>
                </a:solidFill>
                <a:latin typeface="Georgia"/>
                <a:ea typeface="+mn-ea"/>
                <a:cs typeface="Georgia"/>
              </a:defRPr>
            </a:lvl2pPr>
            <a:lvl3pPr marL="268715" indent="-268715"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Georgia"/>
                <a:ea typeface="+mn-ea"/>
                <a:cs typeface="Georgia"/>
              </a:defRPr>
            </a:lvl3pPr>
            <a:lvl4pPr marL="537429" indent="-268715" algn="l" defTabSz="457200" rtl="0" eaLnBrk="1" latinLnBrk="0" hangingPunct="1">
              <a:lnSpc>
                <a:spcPct val="120000"/>
              </a:lnSpc>
              <a:spcBef>
                <a:spcPts val="0"/>
              </a:spcBef>
              <a:buClr>
                <a:srgbClr val="0A2D50"/>
              </a:buClr>
              <a:buFont typeface="Arial"/>
              <a:buChar char="•"/>
              <a:defRPr lang="en-US" sz="2000" kern="1200" dirty="0" smtClean="0">
                <a:solidFill>
                  <a:schemeClr val="bg1"/>
                </a:solidFill>
                <a:latin typeface="Georgia"/>
                <a:ea typeface="+mn-ea"/>
                <a:cs typeface="Georgia"/>
              </a:defRPr>
            </a:lvl4pPr>
            <a:lvl5pPr marL="806144" indent="-268715" algn="l" defTabSz="457200" rtl="0" eaLnBrk="1" latinLnBrk="0" hangingPunct="1">
              <a:lnSpc>
                <a:spcPct val="120000"/>
              </a:lnSpc>
              <a:spcBef>
                <a:spcPts val="0"/>
              </a:spcBef>
              <a:buClr>
                <a:srgbClr val="0A2D50"/>
              </a:buClr>
              <a:buFont typeface="Arial"/>
              <a:buChar char="•"/>
              <a:defRPr lang="en-US" sz="2000" kern="1200" dirty="0" smtClean="0">
                <a:solidFill>
                  <a:schemeClr val="bg1"/>
                </a:solidFill>
                <a:latin typeface="Georgia"/>
                <a:ea typeface="+mn-ea"/>
                <a:cs typeface="Georgia"/>
              </a:defRPr>
            </a:lvl5pPr>
            <a:lvl6pPr marL="2286000" indent="0">
              <a:buNone/>
              <a:defRPr/>
            </a:lvl6pPr>
          </a:lstStyle>
          <a:p>
            <a:r>
              <a:rPr lang="en-US" dirty="0"/>
              <a:t>First bullet point (indent x0)</a:t>
            </a:r>
          </a:p>
          <a:p>
            <a:r>
              <a:rPr lang="en-US" dirty="0"/>
              <a:t>	Second bullet point (indent x0)</a:t>
            </a:r>
          </a:p>
          <a:p>
            <a:r>
              <a:rPr lang="en-US" dirty="0"/>
              <a:t>		Third bullet point (indent x0)</a:t>
            </a:r>
          </a:p>
          <a:p>
            <a:pPr marL="342900" marR="0" lvl="0" indent="-342900" algn="l" defTabSz="4572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endParaRPr lang="en-US" dirty="0"/>
          </a:p>
          <a:p>
            <a:endParaRPr lang="en-US" dirty="0"/>
          </a:p>
        </p:txBody>
      </p:sp>
      <p:cxnSp>
        <p:nvCxnSpPr>
          <p:cNvPr id="8" name="Straight Connector 7">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9050">
            <a:solidFill>
              <a:srgbClr val="0A2E4F"/>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a:extLst>
              <a:ext uri="{FF2B5EF4-FFF2-40B4-BE49-F238E27FC236}">
                <a16:creationId xmlns:a16="http://schemas.microsoft.com/office/drawing/2014/main" id="{C4FAF618-C7A8-42E4-969C-5294637C6405}"/>
              </a:ext>
            </a:extLst>
          </p:cNvPr>
          <p:cNvSpPr>
            <a:spLocks noGrp="1"/>
          </p:cNvSpPr>
          <p:nvPr>
            <p:ph type="sldNum" sz="quarter" idx="4"/>
          </p:nvPr>
        </p:nvSpPr>
        <p:spPr>
          <a:xfrm>
            <a:off x="11125200" y="6567158"/>
            <a:ext cx="637125" cy="290841"/>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1413660"/>
      </p:ext>
    </p:extLst>
  </p:cSld>
  <p:clrMapOvr>
    <a:masterClrMapping/>
  </p:clrMapOvr>
  <p:transition>
    <p:fade/>
  </p:transition>
  <p:hf sldNum="0"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Content-One Column">
    <p:bg>
      <p:bgPr>
        <a:solidFill>
          <a:srgbClr val="E5EA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0000" y="179999"/>
            <a:ext cx="11232000" cy="729217"/>
          </a:xfrm>
        </p:spPr>
        <p:txBody>
          <a:bodyPr/>
          <a:lstStyle>
            <a:lvl1pPr>
              <a:defRPr/>
            </a:lvl1pPr>
          </a:lstStyle>
          <a:p>
            <a:r>
              <a:rPr lang="en-US" dirty="0"/>
              <a:t>Click to edit Slide Title</a:t>
            </a:r>
          </a:p>
        </p:txBody>
      </p:sp>
      <p:sp>
        <p:nvSpPr>
          <p:cNvPr id="3" name="Content Placeholder 2"/>
          <p:cNvSpPr>
            <a:spLocks noGrp="1"/>
          </p:cNvSpPr>
          <p:nvPr>
            <p:ph idx="1" hasCustomPrompt="1"/>
          </p:nvPr>
        </p:nvSpPr>
        <p:spPr/>
        <p:txBody>
          <a:bodyPr>
            <a:normAutofit/>
          </a:bodyPr>
          <a:lstStyle>
            <a:lvl1pPr marL="342900" indent="-342900" algn="l" defTabSz="457200" rtl="0" eaLnBrk="1" latinLnBrk="0" hangingPunct="1">
              <a:lnSpc>
                <a:spcPct val="120000"/>
              </a:lnSpc>
              <a:spcBef>
                <a:spcPts val="0"/>
              </a:spcBef>
              <a:buClr>
                <a:srgbClr val="0A2D50"/>
              </a:buClr>
              <a:buFont typeface="Arial"/>
              <a:buChar char="•"/>
              <a:defRPr lang="en-US" sz="2000" b="0" i="0" kern="1200" dirty="0" smtClean="0">
                <a:solidFill>
                  <a:schemeClr val="tx2"/>
                </a:solidFill>
                <a:latin typeface="KingsBureauGrot FiveOne" panose="02000506040000020004" pitchFamily="2" charset="0"/>
                <a:ea typeface="+mn-ea"/>
                <a:cs typeface="Calibri" panose="020F0502020204030204" pitchFamily="34" charset="0"/>
              </a:defRPr>
            </a:lvl1pPr>
            <a:lvl2pPr marL="342900" indent="-342900" algn="l" defTabSz="457200" rtl="0" eaLnBrk="1" latinLnBrk="0" hangingPunct="1">
              <a:lnSpc>
                <a:spcPct val="120000"/>
              </a:lnSpc>
              <a:spcBef>
                <a:spcPts val="0"/>
              </a:spcBef>
              <a:buClr>
                <a:srgbClr val="0A2D50"/>
              </a:buClr>
              <a:buFont typeface="Arial"/>
              <a:buChar char="•"/>
              <a:defRPr lang="en-US" sz="2000" b="0" i="0" kern="1200" dirty="0" smtClean="0">
                <a:solidFill>
                  <a:schemeClr val="tx2"/>
                </a:solidFill>
                <a:latin typeface="KingsBureauGrot FiveOne" panose="02000506040000020004" pitchFamily="2" charset="0"/>
                <a:ea typeface="+mn-ea"/>
                <a:cs typeface="Calibri" panose="020F0502020204030204" pitchFamily="34" charset="0"/>
              </a:defRPr>
            </a:lvl2pPr>
            <a:lvl3pPr marL="268715" indent="-268715"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Georgia"/>
                <a:ea typeface="+mn-ea"/>
                <a:cs typeface="Georgia"/>
              </a:defRPr>
            </a:lvl3pPr>
            <a:lvl4pPr marL="537429" indent="-268715" algn="l" defTabSz="457200" rtl="0" eaLnBrk="1" latinLnBrk="0" hangingPunct="1">
              <a:lnSpc>
                <a:spcPct val="120000"/>
              </a:lnSpc>
              <a:spcBef>
                <a:spcPts val="0"/>
              </a:spcBef>
              <a:buClr>
                <a:srgbClr val="0A2D50"/>
              </a:buClr>
              <a:buFont typeface="Arial"/>
              <a:buChar char="•"/>
              <a:defRPr lang="en-US" sz="2000" b="0" i="0" kern="1200" dirty="0" smtClean="0">
                <a:solidFill>
                  <a:schemeClr val="tx2"/>
                </a:solidFill>
                <a:latin typeface="KingsBureauGrot FiveOne" panose="02000506040000020004" pitchFamily="2" charset="0"/>
                <a:ea typeface="+mn-ea"/>
                <a:cs typeface="Calibri" panose="020F0502020204030204" pitchFamily="34" charset="0"/>
              </a:defRPr>
            </a:lvl4pPr>
            <a:lvl5pPr marL="806144" indent="-268715" algn="l" defTabSz="457200" rtl="0" eaLnBrk="1" latinLnBrk="0" hangingPunct="1">
              <a:lnSpc>
                <a:spcPct val="120000"/>
              </a:lnSpc>
              <a:spcBef>
                <a:spcPts val="0"/>
              </a:spcBef>
              <a:buClr>
                <a:srgbClr val="0A2D50"/>
              </a:buClr>
              <a:buFont typeface="Arial"/>
              <a:buChar char="•"/>
              <a:defRPr lang="en-US" sz="2000" b="0" i="0" kern="1200" dirty="0" smtClean="0">
                <a:solidFill>
                  <a:schemeClr val="tx2"/>
                </a:solidFill>
                <a:latin typeface="KingsBureauGrot FiveOne" panose="02000506040000020004" pitchFamily="2" charset="0"/>
                <a:ea typeface="+mn-ea"/>
                <a:cs typeface="Calibri" panose="020F0502020204030204" pitchFamily="34" charset="0"/>
              </a:defRPr>
            </a:lvl5pPr>
            <a:lvl6pPr marL="2286000" indent="0">
              <a:buNone/>
              <a:defRPr/>
            </a:lvl6pPr>
          </a:lstStyle>
          <a:p>
            <a:r>
              <a:rPr lang="en-US" dirty="0"/>
              <a:t>First level bullet point (indent x0)</a:t>
            </a:r>
          </a:p>
          <a:p>
            <a:pPr lvl="3"/>
            <a:r>
              <a:rPr lang="en-US" dirty="0"/>
              <a:t>Second level bullet point (indent x1)</a:t>
            </a:r>
          </a:p>
          <a:p>
            <a:pPr lvl="4"/>
            <a:r>
              <a:rPr lang="en-US" dirty="0"/>
              <a:t>Third level bullet point (indent x2)</a:t>
            </a:r>
          </a:p>
          <a:p>
            <a:pPr lvl="1"/>
            <a:endParaRPr lang="en-US" dirty="0"/>
          </a:p>
        </p:txBody>
      </p:sp>
      <p:cxnSp>
        <p:nvCxnSpPr>
          <p:cNvPr id="8" name="Straight Connector 7">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a:extLst>
              <a:ext uri="{FF2B5EF4-FFF2-40B4-BE49-F238E27FC236}">
                <a16:creationId xmlns:a16="http://schemas.microsoft.com/office/drawing/2014/main" id="{1C499E8A-945E-40C1-A9D1-96DA096457EB}"/>
              </a:ext>
            </a:extLst>
          </p:cNvPr>
          <p:cNvSpPr>
            <a:spLocks noGrp="1"/>
          </p:cNvSpPr>
          <p:nvPr>
            <p:ph type="sldNum" sz="quarter" idx="4"/>
          </p:nvPr>
        </p:nvSpPr>
        <p:spPr>
          <a:xfrm>
            <a:off x="11125200" y="6567158"/>
            <a:ext cx="637125" cy="290841"/>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9621649"/>
      </p:ext>
    </p:extLst>
  </p:cSld>
  <p:clrMapOvr>
    <a:masterClrMapping/>
  </p:clrMapOvr>
  <p:transition>
    <p:fade/>
  </p:transition>
  <p:hf sldNum="0"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Content-Two Columns-Text-Bullets">
    <p:bg>
      <p:bgPr>
        <a:solidFill>
          <a:srgbClr val="E5EA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Two columns – text and bullets [Click to edit Slide Title]</a:t>
            </a:r>
          </a:p>
        </p:txBody>
      </p:sp>
      <p:sp>
        <p:nvSpPr>
          <p:cNvPr id="3" name="Content Placeholder 2"/>
          <p:cNvSpPr>
            <a:spLocks noGrp="1"/>
          </p:cNvSpPr>
          <p:nvPr>
            <p:ph sz="half" idx="1" hasCustomPrompt="1"/>
          </p:nvPr>
        </p:nvSpPr>
        <p:spPr>
          <a:xfrm>
            <a:off x="480000" y="1088721"/>
            <a:ext cx="5376000" cy="4860560"/>
          </a:xfrm>
        </p:spPr>
        <p:txBody>
          <a:bodyPr>
            <a:normAutofit/>
          </a:bodyPr>
          <a:lstStyle>
            <a:lvl1pPr marL="0" indent="0">
              <a:lnSpc>
                <a:spcPct val="100000"/>
              </a:lnSpc>
              <a:buNone/>
              <a:defRPr sz="2000" b="0" i="0">
                <a:solidFill>
                  <a:srgbClr val="0A2D50"/>
                </a:solidFill>
                <a:latin typeface="KingsBureauGrot FiveOne" panose="02000506040000020004" pitchFamily="2" charset="0"/>
                <a:cs typeface="Calibri" panose="020F0502020204030204" pitchFamily="34" charset="0"/>
              </a:defRPr>
            </a:lvl1pPr>
            <a:lvl2pPr marL="0" indent="0">
              <a:lnSpc>
                <a:spcPct val="100000"/>
              </a:lnSpc>
              <a:buNone/>
              <a:defRPr sz="2000" b="0">
                <a:latin typeface="KingsBureauGrot FiveOne" panose="02000506040000020004" pitchFamily="2" charset="0"/>
              </a:defRPr>
            </a:lvl2pPr>
            <a:lvl3pPr marL="268715" indent="-268715">
              <a:lnSpc>
                <a:spcPct val="100000"/>
              </a:lnSpc>
              <a:defRPr sz="2000" b="0">
                <a:latin typeface="KingsBureauGrot FiveOne" panose="02000506040000020004" pitchFamily="2" charset="0"/>
              </a:defRPr>
            </a:lvl3pPr>
            <a:lvl4pPr marL="537429" indent="-268715">
              <a:lnSpc>
                <a:spcPct val="100000"/>
              </a:lnSpc>
              <a:defRPr sz="2000" b="0">
                <a:latin typeface="KingsBureauGrot FiveOne" panose="02000506040000020004" pitchFamily="2" charset="0"/>
              </a:defRPr>
            </a:lvl4pPr>
            <a:lvl5pPr marL="806144" indent="-268715">
              <a:lnSpc>
                <a:spcPct val="100000"/>
              </a:lnSpc>
              <a:defRPr sz="2000" b="0">
                <a:latin typeface="KingsBureauGrot FiveOne" panose="02000506040000020004" pitchFamily="2" charset="0"/>
              </a:defRPr>
            </a:lvl5pPr>
            <a:lvl6pPr>
              <a:defRPr sz="1792"/>
            </a:lvl6pPr>
            <a:lvl7pPr>
              <a:defRPr sz="1792"/>
            </a:lvl7pPr>
            <a:lvl8pPr>
              <a:defRPr sz="1792"/>
            </a:lvl8pPr>
            <a:lvl9pPr>
              <a:defRPr sz="1792"/>
            </a:lvl9pPr>
          </a:lstStyle>
          <a:p>
            <a:pPr marL="0" indent="0">
              <a:buNone/>
            </a:pPr>
            <a:r>
              <a:rPr lang="en-US" dirty="0"/>
              <a:t>First line of text/heading/intro would go here, remove bullet (indent x0)</a:t>
            </a:r>
          </a:p>
          <a:p>
            <a:pPr lvl="1"/>
            <a:r>
              <a:rPr lang="en-US" dirty="0"/>
              <a:t>Second line of text would go here (remove bullet, indent x1)</a:t>
            </a:r>
          </a:p>
          <a:p>
            <a:pPr lvl="2"/>
            <a:r>
              <a:rPr lang="en-US" dirty="0"/>
              <a:t>First level bullet point (indent x2)</a:t>
            </a:r>
          </a:p>
          <a:p>
            <a:pPr lvl="3"/>
            <a:r>
              <a:rPr lang="en-US" dirty="0"/>
              <a:t>Second level bullet point (indent x3)</a:t>
            </a:r>
          </a:p>
          <a:p>
            <a:pPr lvl="4"/>
            <a:r>
              <a:rPr lang="en-US" dirty="0"/>
              <a:t>Third level bullet point (indent x4)</a:t>
            </a:r>
          </a:p>
          <a:p>
            <a:endParaRPr lang="en-US" dirty="0"/>
          </a:p>
        </p:txBody>
      </p:sp>
      <p:sp>
        <p:nvSpPr>
          <p:cNvPr id="4" name="Content Placeholder 3"/>
          <p:cNvSpPr>
            <a:spLocks noGrp="1"/>
          </p:cNvSpPr>
          <p:nvPr>
            <p:ph sz="half" idx="2" hasCustomPrompt="1"/>
          </p:nvPr>
        </p:nvSpPr>
        <p:spPr>
          <a:xfrm>
            <a:off x="6336000" y="1088721"/>
            <a:ext cx="5376000" cy="4860560"/>
          </a:xfrm>
        </p:spPr>
        <p:txBody>
          <a:bodyPr>
            <a:normAutofit/>
          </a:bodyPr>
          <a:lstStyle>
            <a:lvl1pPr marL="0" indent="0">
              <a:lnSpc>
                <a:spcPct val="100000"/>
              </a:lnSpc>
              <a:buNone/>
              <a:defRPr sz="2000" b="0" i="0">
                <a:solidFill>
                  <a:srgbClr val="0A2D50"/>
                </a:solidFill>
                <a:latin typeface="KingsBureauGrot FiveOne" panose="02000506040000020004" pitchFamily="2" charset="0"/>
                <a:cs typeface="Calibri" panose="020F0502020204030204" pitchFamily="34" charset="0"/>
              </a:defRPr>
            </a:lvl1pPr>
            <a:lvl2pPr marL="0" indent="0">
              <a:lnSpc>
                <a:spcPct val="100000"/>
              </a:lnSpc>
              <a:buNone/>
              <a:defRPr sz="2000" b="0">
                <a:latin typeface="KingsBureauGrot FiveOne" panose="02000506040000020004" pitchFamily="2" charset="0"/>
              </a:defRPr>
            </a:lvl2pPr>
            <a:lvl3pPr marL="268715" indent="-268715">
              <a:lnSpc>
                <a:spcPct val="100000"/>
              </a:lnSpc>
              <a:defRPr sz="2000" b="0">
                <a:latin typeface="KingsBureauGrot FiveOne" panose="02000506040000020004" pitchFamily="2" charset="0"/>
              </a:defRPr>
            </a:lvl3pPr>
            <a:lvl4pPr marL="537429" indent="-268715">
              <a:lnSpc>
                <a:spcPct val="100000"/>
              </a:lnSpc>
              <a:defRPr sz="2000" b="0">
                <a:latin typeface="KingsBureauGrot FiveOne" panose="02000506040000020004" pitchFamily="2" charset="0"/>
              </a:defRPr>
            </a:lvl4pPr>
            <a:lvl5pPr marL="806144" indent="-268715">
              <a:lnSpc>
                <a:spcPct val="100000"/>
              </a:lnSpc>
              <a:defRPr sz="2000" b="0">
                <a:latin typeface="KingsBureauGrot FiveOne" panose="02000506040000020004" pitchFamily="2" charset="0"/>
              </a:defRPr>
            </a:lvl5pPr>
            <a:lvl6pPr>
              <a:defRPr sz="1792"/>
            </a:lvl6pPr>
            <a:lvl7pPr>
              <a:defRPr sz="1792"/>
            </a:lvl7pPr>
            <a:lvl8pPr>
              <a:defRPr sz="1792"/>
            </a:lvl8pPr>
            <a:lvl9pPr>
              <a:defRPr sz="1792"/>
            </a:lvl9pPr>
          </a:lstStyle>
          <a:p>
            <a:r>
              <a:rPr lang="en-US" dirty="0"/>
              <a:t>First line of text/heading/intro would go here, remove bullet (indent x0)</a:t>
            </a:r>
          </a:p>
          <a:p>
            <a:pPr lvl="1"/>
            <a:r>
              <a:rPr lang="en-US" dirty="0"/>
              <a:t>Second line of text would go here (remove bullet, indent x1)</a:t>
            </a:r>
          </a:p>
          <a:p>
            <a:pPr lvl="2"/>
            <a:r>
              <a:rPr lang="en-US" dirty="0"/>
              <a:t>First level bullet point (indent x2)</a:t>
            </a:r>
          </a:p>
          <a:p>
            <a:pPr lvl="3"/>
            <a:r>
              <a:rPr lang="en-US" dirty="0"/>
              <a:t>Second level bullet point (indent x3)</a:t>
            </a:r>
          </a:p>
          <a:p>
            <a:pPr lvl="4"/>
            <a:r>
              <a:rPr lang="en-US" dirty="0"/>
              <a:t>Third level bullet point (indent x4)</a:t>
            </a:r>
          </a:p>
          <a:p>
            <a:endParaRPr lang="en-US" dirty="0"/>
          </a:p>
        </p:txBody>
      </p:sp>
      <p:cxnSp>
        <p:nvCxnSpPr>
          <p:cNvPr id="12" name="Straight Connector 11">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C8EA8290-F320-46AA-BFCB-B1250C20B0C4}"/>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8284635"/>
      </p:ext>
    </p:extLst>
  </p:cSld>
  <p:clrMapOvr>
    <a:masterClrMapping/>
  </p:clrMapOvr>
  <p:transition>
    <p:fade/>
  </p:transition>
  <p:hf sldNum="0"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Content-Two Columns-Bullets">
    <p:bg>
      <p:bgPr>
        <a:solidFill>
          <a:srgbClr val="E5EA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a:t>Two columns – bullets only </a:t>
            </a:r>
            <a:r>
              <a:rPr lang="en-US" dirty="0"/>
              <a:t>[Click to edit Slide Title]</a:t>
            </a:r>
          </a:p>
        </p:txBody>
      </p:sp>
      <p:sp>
        <p:nvSpPr>
          <p:cNvPr id="3" name="Content Placeholder 2"/>
          <p:cNvSpPr>
            <a:spLocks noGrp="1"/>
          </p:cNvSpPr>
          <p:nvPr>
            <p:ph sz="half" idx="1" hasCustomPrompt="1"/>
          </p:nvPr>
        </p:nvSpPr>
        <p:spPr>
          <a:xfrm>
            <a:off x="480000" y="1088721"/>
            <a:ext cx="5376000" cy="4860560"/>
          </a:xfrm>
        </p:spPr>
        <p:txBody>
          <a:bodyPr>
            <a:normAutofit/>
          </a:bodyPr>
          <a:lstStyle>
            <a:lvl1pPr marL="0" indent="0">
              <a:lnSpc>
                <a:spcPct val="100000"/>
              </a:lnSpc>
              <a:buNone/>
              <a:defRPr lang="en-US" sz="2000" b="0" i="0" kern="1200" dirty="0" smtClean="0">
                <a:solidFill>
                  <a:schemeClr val="tx2"/>
                </a:solidFill>
                <a:latin typeface="KingsBureauGrot FiveOne" panose="02000506040000020004" pitchFamily="2" charset="0"/>
                <a:ea typeface="+mn-ea"/>
                <a:cs typeface="Calibri" panose="020F0502020204030204" pitchFamily="34" charset="0"/>
              </a:defRPr>
            </a:lvl1pPr>
            <a:lvl2pPr marL="0" indent="0">
              <a:lnSpc>
                <a:spcPct val="100000"/>
              </a:lnSpc>
              <a:buNone/>
              <a:defRPr sz="2000">
                <a:solidFill>
                  <a:schemeClr val="tx2"/>
                </a:solidFill>
                <a:latin typeface="KingsBureauGrot FiveOne" panose="02000506040000020004" pitchFamily="2" charset="0"/>
              </a:defRPr>
            </a:lvl2pPr>
            <a:lvl3pPr marL="268715" indent="-268715">
              <a:lnSpc>
                <a:spcPct val="100000"/>
              </a:lnSpc>
              <a:defRPr sz="2000">
                <a:solidFill>
                  <a:schemeClr val="tx2"/>
                </a:solidFill>
                <a:latin typeface="KingsBureauGrot FiveOne" panose="02000506040000020004" pitchFamily="2" charset="0"/>
              </a:defRPr>
            </a:lvl3pPr>
            <a:lvl4pPr marL="537429" indent="-268715">
              <a:lnSpc>
                <a:spcPct val="100000"/>
              </a:lnSpc>
              <a:defRPr sz="2000">
                <a:solidFill>
                  <a:schemeClr val="tx2"/>
                </a:solidFill>
                <a:latin typeface="KingsBureauGrot FiveOne" panose="02000506040000020004" pitchFamily="2" charset="0"/>
              </a:defRPr>
            </a:lvl4pPr>
            <a:lvl5pPr marL="806144" indent="-268715">
              <a:lnSpc>
                <a:spcPct val="100000"/>
              </a:lnSpc>
              <a:defRPr sz="2000">
                <a:solidFill>
                  <a:schemeClr val="tx2"/>
                </a:solidFill>
                <a:latin typeface="KingsBureauGrot FiveOne" panose="02000506040000020004" pitchFamily="2" charset="0"/>
              </a:defRPr>
            </a:lvl5pPr>
            <a:lvl6pPr>
              <a:defRPr sz="1792"/>
            </a:lvl6pPr>
            <a:lvl7pPr>
              <a:defRPr sz="1792"/>
            </a:lvl7pPr>
            <a:lvl8pPr>
              <a:defRPr sz="1792"/>
            </a:lvl8pPr>
            <a:lvl9pPr>
              <a:defRPr sz="1792"/>
            </a:lvl9pPr>
          </a:lstStyle>
          <a:p>
            <a:r>
              <a:rPr lang="en-US" dirty="0"/>
              <a:t>First level bullet point (indent x0)</a:t>
            </a:r>
          </a:p>
          <a:p>
            <a:pPr lvl="1"/>
            <a:r>
              <a:rPr lang="en-US" dirty="0"/>
              <a:t>Second level bullet point (indent x1)</a:t>
            </a:r>
          </a:p>
          <a:p>
            <a:pPr lvl="2"/>
            <a:r>
              <a:rPr lang="en-US" dirty="0"/>
              <a:t>Third level bullet point (indent x2)</a:t>
            </a:r>
          </a:p>
          <a:p>
            <a:pPr lvl="3"/>
            <a:r>
              <a:rPr lang="en-US" dirty="0"/>
              <a:t>Fourth level bullet point (indent x3)</a:t>
            </a:r>
          </a:p>
          <a:p>
            <a:pPr lvl="4"/>
            <a:r>
              <a:rPr lang="en-US" dirty="0"/>
              <a:t>Fifth level bullet point (indent x4)</a:t>
            </a:r>
          </a:p>
          <a:p>
            <a:pPr lvl="0"/>
            <a:endParaRPr lang="en-US" dirty="0"/>
          </a:p>
        </p:txBody>
      </p:sp>
      <p:sp>
        <p:nvSpPr>
          <p:cNvPr id="4" name="Content Placeholder 3"/>
          <p:cNvSpPr>
            <a:spLocks noGrp="1"/>
          </p:cNvSpPr>
          <p:nvPr>
            <p:ph sz="half" idx="2" hasCustomPrompt="1"/>
          </p:nvPr>
        </p:nvSpPr>
        <p:spPr>
          <a:xfrm>
            <a:off x="6336000" y="1088721"/>
            <a:ext cx="5376000" cy="4860560"/>
          </a:xfrm>
        </p:spPr>
        <p:txBody>
          <a:bodyPr>
            <a:normAutofit/>
          </a:bodyPr>
          <a:lstStyle>
            <a:lvl1pPr marL="0" indent="0">
              <a:lnSpc>
                <a:spcPct val="100000"/>
              </a:lnSpc>
              <a:buNone/>
              <a:defRPr lang="en-US" sz="2000" b="0" i="0" kern="1200" dirty="0" smtClean="0">
                <a:solidFill>
                  <a:schemeClr val="tx2"/>
                </a:solidFill>
                <a:latin typeface="KingsBureauGrot FiveOne" panose="02000506040000020004" pitchFamily="2" charset="0"/>
                <a:ea typeface="+mn-ea"/>
                <a:cs typeface="Calibri" panose="020F0502020204030204" pitchFamily="34" charset="0"/>
              </a:defRPr>
            </a:lvl1pPr>
            <a:lvl2pPr marL="0" indent="0">
              <a:lnSpc>
                <a:spcPct val="100000"/>
              </a:lnSpc>
              <a:buNone/>
              <a:defRPr sz="2000">
                <a:solidFill>
                  <a:schemeClr val="tx2"/>
                </a:solidFill>
                <a:latin typeface="KingsBureauGrot FiveOne" panose="02000506040000020004" pitchFamily="2" charset="0"/>
              </a:defRPr>
            </a:lvl2pPr>
            <a:lvl3pPr marL="268715" indent="-268715">
              <a:lnSpc>
                <a:spcPct val="100000"/>
              </a:lnSpc>
              <a:defRPr sz="2000">
                <a:solidFill>
                  <a:schemeClr val="tx2"/>
                </a:solidFill>
                <a:latin typeface="KingsBureauGrot FiveOne" panose="02000506040000020004" pitchFamily="2" charset="0"/>
              </a:defRPr>
            </a:lvl3pPr>
            <a:lvl4pPr marL="537429" indent="-268715">
              <a:lnSpc>
                <a:spcPct val="100000"/>
              </a:lnSpc>
              <a:defRPr sz="2000">
                <a:solidFill>
                  <a:schemeClr val="tx2"/>
                </a:solidFill>
                <a:latin typeface="KingsBureauGrot FiveOne" panose="02000506040000020004" pitchFamily="2" charset="0"/>
              </a:defRPr>
            </a:lvl4pPr>
            <a:lvl5pPr marL="806144" indent="-268715">
              <a:lnSpc>
                <a:spcPct val="100000"/>
              </a:lnSpc>
              <a:defRPr sz="2000">
                <a:solidFill>
                  <a:schemeClr val="tx2"/>
                </a:solidFill>
                <a:latin typeface="KingsBureauGrot FiveOne" panose="02000506040000020004" pitchFamily="2" charset="0"/>
              </a:defRPr>
            </a:lvl5pPr>
            <a:lvl6pPr>
              <a:defRPr sz="1792"/>
            </a:lvl6pPr>
            <a:lvl7pPr>
              <a:defRPr sz="1792"/>
            </a:lvl7pPr>
            <a:lvl8pPr>
              <a:defRPr sz="1792"/>
            </a:lvl8pPr>
            <a:lvl9pPr>
              <a:defRPr sz="1792"/>
            </a:lvl9pPr>
          </a:lstStyle>
          <a:p>
            <a:r>
              <a:rPr lang="en-US" dirty="0"/>
              <a:t>First level bullet point (indent x0)</a:t>
            </a:r>
          </a:p>
          <a:p>
            <a:pPr lvl="1"/>
            <a:r>
              <a:rPr lang="en-US" dirty="0"/>
              <a:t>Second level bullet point (indent x1)</a:t>
            </a:r>
          </a:p>
          <a:p>
            <a:pPr lvl="2"/>
            <a:r>
              <a:rPr lang="en-US" dirty="0"/>
              <a:t>Third level bullet point (indent x2)</a:t>
            </a:r>
          </a:p>
          <a:p>
            <a:pPr lvl="3"/>
            <a:r>
              <a:rPr lang="en-US" dirty="0"/>
              <a:t>Fourth level bullet point (indent x3)</a:t>
            </a:r>
          </a:p>
          <a:p>
            <a:pPr lvl="4"/>
            <a:r>
              <a:rPr lang="en-US" dirty="0"/>
              <a:t>Fifth level bullet point (indent x4)</a:t>
            </a:r>
          </a:p>
          <a:p>
            <a:endParaRPr lang="en-US" dirty="0"/>
          </a:p>
        </p:txBody>
      </p:sp>
      <p:cxnSp>
        <p:nvCxnSpPr>
          <p:cNvPr id="12" name="Straight Connector 11">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807AB502-98E0-4E62-B98F-06ED5102521A}"/>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6723324"/>
      </p:ext>
    </p:extLst>
  </p:cSld>
  <p:clrMapOvr>
    <a:masterClrMapping/>
  </p:clrMapOvr>
  <p:transition>
    <p:fade/>
  </p:transition>
  <p:hf sldNum="0"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Content-Two Columns-Text-Bullets-Image Right">
    <p:bg>
      <p:bgPr>
        <a:solidFill>
          <a:srgbClr val="E5EA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Two columns – text/bullets &amp; image [Click to edit Slide Title]</a:t>
            </a:r>
          </a:p>
        </p:txBody>
      </p:sp>
      <p:sp>
        <p:nvSpPr>
          <p:cNvPr id="3" name="Content Placeholder 2"/>
          <p:cNvSpPr>
            <a:spLocks noGrp="1"/>
          </p:cNvSpPr>
          <p:nvPr>
            <p:ph sz="half" idx="1" hasCustomPrompt="1"/>
          </p:nvPr>
        </p:nvSpPr>
        <p:spPr>
          <a:xfrm>
            <a:off x="480000" y="1088721"/>
            <a:ext cx="5376000" cy="4860560"/>
          </a:xfrm>
        </p:spPr>
        <p:txBody>
          <a:bodyPr>
            <a:normAutofit/>
          </a:bodyPr>
          <a:lstStyle>
            <a:lvl1pPr marL="0" indent="0">
              <a:lnSpc>
                <a:spcPct val="100000"/>
              </a:lnSpc>
              <a:buNone/>
              <a:defRPr sz="2000" b="0" i="0">
                <a:solidFill>
                  <a:srgbClr val="0A2D50"/>
                </a:solidFill>
                <a:latin typeface="KingsBureauGrot FiveOne" panose="02000506040000020004" pitchFamily="2" charset="0"/>
                <a:cs typeface="Calibri" panose="020F0502020204030204" pitchFamily="34" charset="0"/>
              </a:defRPr>
            </a:lvl1pPr>
            <a:lvl2pPr marL="0" indent="0">
              <a:lnSpc>
                <a:spcPct val="100000"/>
              </a:lnSpc>
              <a:buNone/>
              <a:defRPr sz="2000" b="0">
                <a:latin typeface="KingsBureauGrot FiveOne" panose="02000506040000020004" pitchFamily="2" charset="0"/>
              </a:defRPr>
            </a:lvl2pPr>
            <a:lvl3pPr marL="268715" indent="-268715">
              <a:lnSpc>
                <a:spcPct val="100000"/>
              </a:lnSpc>
              <a:defRPr sz="2000" b="0">
                <a:latin typeface="KingsBureauGrot FiveOne" panose="02000506040000020004" pitchFamily="2" charset="0"/>
              </a:defRPr>
            </a:lvl3pPr>
            <a:lvl4pPr marL="537429" indent="-268715">
              <a:defRPr sz="2000" b="0">
                <a:latin typeface="KingsBureauGrot FiveOne" panose="02000506040000020004" pitchFamily="2" charset="0"/>
              </a:defRPr>
            </a:lvl4pPr>
            <a:lvl5pPr marL="806144" indent="-268715">
              <a:defRPr sz="2000" b="0">
                <a:latin typeface="KingsBureauGrot FiveOne" panose="02000506040000020004" pitchFamily="2" charset="0"/>
              </a:defRPr>
            </a:lvl5pPr>
            <a:lvl6pPr>
              <a:defRPr sz="1792"/>
            </a:lvl6pPr>
            <a:lvl7pPr>
              <a:defRPr sz="1792"/>
            </a:lvl7pPr>
            <a:lvl8pPr>
              <a:defRPr sz="1792"/>
            </a:lvl8pPr>
            <a:lvl9pPr>
              <a:defRPr sz="1792"/>
            </a:lvl9pPr>
          </a:lstStyle>
          <a:p>
            <a:r>
              <a:rPr lang="en-US" dirty="0"/>
              <a:t>First line of text/heading/intro would go here, remove bullet (indent x0)</a:t>
            </a:r>
          </a:p>
          <a:p>
            <a:pPr lvl="1"/>
            <a:r>
              <a:rPr lang="en-US" dirty="0"/>
              <a:t>Second line of text would go here (remove bullet, indent x1)</a:t>
            </a:r>
          </a:p>
          <a:p>
            <a:pPr lvl="2"/>
            <a:r>
              <a:rPr lang="en-US" dirty="0"/>
              <a:t>First level bullet point (indent x2)</a:t>
            </a:r>
          </a:p>
          <a:p>
            <a:pPr lvl="3"/>
            <a:r>
              <a:rPr lang="en-US" dirty="0"/>
              <a:t>Second level bullet point (indent x3)</a:t>
            </a:r>
          </a:p>
          <a:p>
            <a:pPr lvl="4"/>
            <a:r>
              <a:rPr lang="en-US" dirty="0"/>
              <a:t>Third level bullet point (indent x4)</a:t>
            </a:r>
          </a:p>
        </p:txBody>
      </p:sp>
      <p:sp>
        <p:nvSpPr>
          <p:cNvPr id="11" name="Picture Placeholder 10"/>
          <p:cNvSpPr>
            <a:spLocks noGrp="1"/>
          </p:cNvSpPr>
          <p:nvPr>
            <p:ph type="pic" sz="quarter" idx="13"/>
          </p:nvPr>
        </p:nvSpPr>
        <p:spPr>
          <a:xfrm>
            <a:off x="6335667" y="1089025"/>
            <a:ext cx="5376333" cy="4860925"/>
          </a:xfrm>
        </p:spPr>
        <p:txBody>
          <a:bodyPr/>
          <a:lstStyle>
            <a:lvl1pPr>
              <a:lnSpc>
                <a:spcPct val="100000"/>
              </a:lnSpc>
              <a:defRPr/>
            </a:lvl1pPr>
          </a:lstStyle>
          <a:p>
            <a:r>
              <a:rPr lang="en-US"/>
              <a:t>Click icon to add picture</a:t>
            </a:r>
            <a:endParaRPr lang="en-US" dirty="0"/>
          </a:p>
        </p:txBody>
      </p:sp>
      <p:cxnSp>
        <p:nvCxnSpPr>
          <p:cNvPr id="12" name="Straight Connector 11">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84D5FD93-387C-4810-8643-8BAEA39CA808}"/>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5995917"/>
      </p:ext>
    </p:extLst>
  </p:cSld>
  <p:clrMapOvr>
    <a:masterClrMapping/>
  </p:clrMapOvr>
  <p:transition>
    <p:fade/>
  </p:transition>
  <p:hf sldNum="0"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Content-Two Columns-Text-Bullets-Image Left">
    <p:bg>
      <p:bgPr>
        <a:solidFill>
          <a:srgbClr val="E5EA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Two columns – text/bullets &amp; image [Click to edit Slide Title]</a:t>
            </a:r>
          </a:p>
        </p:txBody>
      </p:sp>
      <p:sp>
        <p:nvSpPr>
          <p:cNvPr id="11" name="Picture Placeholder 10"/>
          <p:cNvSpPr>
            <a:spLocks noGrp="1"/>
          </p:cNvSpPr>
          <p:nvPr>
            <p:ph type="pic" sz="quarter" idx="13"/>
          </p:nvPr>
        </p:nvSpPr>
        <p:spPr>
          <a:xfrm>
            <a:off x="480001" y="1088356"/>
            <a:ext cx="5376333" cy="4860925"/>
          </a:xfrm>
        </p:spPr>
        <p:txBody>
          <a:bodyPr/>
          <a:lstStyle>
            <a:lvl1pPr>
              <a:lnSpc>
                <a:spcPct val="100000"/>
              </a:lnSpc>
              <a:defRPr/>
            </a:lvl1pPr>
          </a:lstStyle>
          <a:p>
            <a:r>
              <a:rPr lang="en-US"/>
              <a:t>Click icon to add picture</a:t>
            </a:r>
            <a:endParaRPr lang="en-US" dirty="0"/>
          </a:p>
        </p:txBody>
      </p:sp>
      <p:sp>
        <p:nvSpPr>
          <p:cNvPr id="3" name="Content Placeholder 2"/>
          <p:cNvSpPr>
            <a:spLocks noGrp="1"/>
          </p:cNvSpPr>
          <p:nvPr>
            <p:ph sz="half" idx="1" hasCustomPrompt="1"/>
          </p:nvPr>
        </p:nvSpPr>
        <p:spPr>
          <a:xfrm>
            <a:off x="6336000" y="1088721"/>
            <a:ext cx="5376000" cy="4860560"/>
          </a:xfrm>
        </p:spPr>
        <p:txBody>
          <a:bodyPr>
            <a:normAutofit/>
          </a:bodyPr>
          <a:lstStyle>
            <a:lvl1pPr marL="0" indent="0">
              <a:lnSpc>
                <a:spcPct val="100000"/>
              </a:lnSpc>
              <a:buNone/>
              <a:defRPr sz="2000" b="1" i="0">
                <a:solidFill>
                  <a:srgbClr val="0A2D50"/>
                </a:solidFill>
                <a:latin typeface="KingsBureauGrot FiveOne" panose="02000506040000020004" pitchFamily="2" charset="0"/>
                <a:cs typeface="Calibri" panose="020F0502020204030204" pitchFamily="34" charset="0"/>
              </a:defRPr>
            </a:lvl1pPr>
            <a:lvl2pPr marL="0" indent="0">
              <a:lnSpc>
                <a:spcPct val="100000"/>
              </a:lnSpc>
              <a:buNone/>
              <a:defRPr sz="2000">
                <a:latin typeface="KingsBureauGrot FiveOne" panose="02000506040000020004" pitchFamily="2" charset="0"/>
              </a:defRPr>
            </a:lvl2pPr>
            <a:lvl3pPr marL="268715" indent="-268715">
              <a:lnSpc>
                <a:spcPct val="100000"/>
              </a:lnSpc>
              <a:defRPr sz="2000">
                <a:latin typeface="KingsBureauGrot FiveOne" panose="02000506040000020004" pitchFamily="2" charset="0"/>
              </a:defRPr>
            </a:lvl3pPr>
            <a:lvl4pPr marL="537429" indent="-268715">
              <a:lnSpc>
                <a:spcPct val="100000"/>
              </a:lnSpc>
              <a:defRPr sz="2000">
                <a:latin typeface="KingsBureauGrot FiveOne" panose="02000506040000020004" pitchFamily="2" charset="0"/>
              </a:defRPr>
            </a:lvl4pPr>
            <a:lvl5pPr marL="806144" indent="-268715">
              <a:lnSpc>
                <a:spcPct val="100000"/>
              </a:lnSpc>
              <a:defRPr sz="2000">
                <a:latin typeface="KingsBureauGrot FiveOne" panose="02000506040000020004" pitchFamily="2" charset="0"/>
              </a:defRPr>
            </a:lvl5pPr>
            <a:lvl6pPr>
              <a:defRPr sz="1792"/>
            </a:lvl6pPr>
            <a:lvl7pPr>
              <a:defRPr sz="1792"/>
            </a:lvl7pPr>
            <a:lvl8pPr>
              <a:defRPr sz="1792"/>
            </a:lvl8pPr>
            <a:lvl9pPr>
              <a:defRPr sz="1792"/>
            </a:lvl9pPr>
          </a:lstStyle>
          <a:p>
            <a:r>
              <a:rPr lang="en-US" dirty="0"/>
              <a:t>First line of text/heading/intro would go here, remove bullet (indent x0)</a:t>
            </a:r>
          </a:p>
          <a:p>
            <a:pPr lvl="1"/>
            <a:r>
              <a:rPr lang="en-US" dirty="0"/>
              <a:t>Second line of text would go here (remove bullet, indent x1)</a:t>
            </a:r>
          </a:p>
          <a:p>
            <a:pPr lvl="2"/>
            <a:r>
              <a:rPr lang="en-US" dirty="0"/>
              <a:t>First level bullet point (indent x2)</a:t>
            </a:r>
          </a:p>
          <a:p>
            <a:pPr lvl="3"/>
            <a:r>
              <a:rPr lang="en-US" dirty="0"/>
              <a:t>Second level bullet point (indent x3)</a:t>
            </a:r>
          </a:p>
          <a:p>
            <a:pPr lvl="4"/>
            <a:r>
              <a:rPr lang="en-US" dirty="0"/>
              <a:t>Third level bullet point (indent x4)</a:t>
            </a:r>
          </a:p>
        </p:txBody>
      </p:sp>
      <p:cxnSp>
        <p:nvCxnSpPr>
          <p:cNvPr id="12" name="Straight Connector 11">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F712DF8B-9B89-4198-9A4C-DA1B7BB5CAFF}"/>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7781451"/>
      </p:ext>
    </p:extLst>
  </p:cSld>
  <p:clrMapOvr>
    <a:masterClrMapping/>
  </p:clrMapOvr>
  <p:transition>
    <p:fade/>
  </p:transition>
  <p:hf sldNum="0"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Content-Two Columns-Bullets-Image Right">
    <p:bg>
      <p:bgPr>
        <a:solidFill>
          <a:srgbClr val="E5EA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Two columns – bullets &amp; image [Click to edit Slide Title]</a:t>
            </a:r>
          </a:p>
        </p:txBody>
      </p:sp>
      <p:sp>
        <p:nvSpPr>
          <p:cNvPr id="3" name="Content Placeholder 2"/>
          <p:cNvSpPr>
            <a:spLocks noGrp="1"/>
          </p:cNvSpPr>
          <p:nvPr>
            <p:ph sz="half" idx="1" hasCustomPrompt="1"/>
          </p:nvPr>
        </p:nvSpPr>
        <p:spPr>
          <a:xfrm>
            <a:off x="480000" y="1088721"/>
            <a:ext cx="5376000" cy="4860560"/>
          </a:xfrm>
        </p:spPr>
        <p:txBody>
          <a:bodyPr>
            <a:normAutofit/>
          </a:bodyPr>
          <a:lstStyle>
            <a:lvl1pPr marL="0" indent="0" algn="l" defTabSz="457200" rtl="0" eaLnBrk="1" latinLnBrk="0" hangingPunct="1">
              <a:lnSpc>
                <a:spcPct val="100000"/>
              </a:lnSpc>
              <a:spcBef>
                <a:spcPts val="0"/>
              </a:spcBef>
              <a:buClr>
                <a:srgbClr val="0A2D50"/>
              </a:buClr>
              <a:buFont typeface="Arial"/>
              <a:buNone/>
              <a:defRPr lang="en-GB" sz="2000" b="0" i="0" kern="1200" dirty="0" smtClean="0">
                <a:solidFill>
                  <a:schemeClr val="tx2"/>
                </a:solidFill>
                <a:latin typeface="KingsBureauGrot FiveOne" panose="02000506040000020004" pitchFamily="2" charset="0"/>
                <a:ea typeface="+mn-ea"/>
                <a:cs typeface="Calibri" panose="020F0502020204030204" pitchFamily="34" charset="0"/>
              </a:defRPr>
            </a:lvl1pPr>
            <a:lvl2pPr marL="342900" indent="-342900">
              <a:lnSpc>
                <a:spcPct val="100000"/>
              </a:lnSpc>
              <a:buFont typeface="Arial" panose="020B0604020202020204" pitchFamily="34" charset="0"/>
              <a:buChar char="•"/>
              <a:defRPr sz="2000">
                <a:solidFill>
                  <a:schemeClr val="tx2"/>
                </a:solidFill>
                <a:latin typeface="KingsBureauGrot FiveOne" panose="02000506040000020004" pitchFamily="2" charset="0"/>
              </a:defRPr>
            </a:lvl2pPr>
            <a:lvl3pPr marL="342900" indent="-342900">
              <a:lnSpc>
                <a:spcPct val="100000"/>
              </a:lnSpc>
              <a:buFont typeface="Courier New" panose="02070309020205020404" pitchFamily="49" charset="0"/>
              <a:buChar char="o"/>
              <a:defRPr sz="1991"/>
            </a:lvl3pPr>
            <a:lvl4pPr marL="537429" indent="-268715">
              <a:lnSpc>
                <a:spcPct val="100000"/>
              </a:lnSpc>
              <a:defRPr sz="2000">
                <a:solidFill>
                  <a:schemeClr val="tx2"/>
                </a:solidFill>
                <a:latin typeface="KingsBureauGrot FiveOne" panose="02000506040000020004" pitchFamily="2" charset="0"/>
              </a:defRPr>
            </a:lvl4pPr>
            <a:lvl5pPr marL="806144" indent="-268715">
              <a:lnSpc>
                <a:spcPct val="100000"/>
              </a:lnSpc>
              <a:defRPr sz="2000">
                <a:solidFill>
                  <a:schemeClr val="tx2"/>
                </a:solidFill>
                <a:latin typeface="KingsBureauGrot FiveOne" panose="02000506040000020004" pitchFamily="2" charset="0"/>
              </a:defRPr>
            </a:lvl5pPr>
            <a:lvl6pPr>
              <a:defRPr sz="1792"/>
            </a:lvl6pPr>
            <a:lvl7pPr>
              <a:defRPr sz="1792"/>
            </a:lvl7pPr>
            <a:lvl8pPr>
              <a:defRPr sz="1792"/>
            </a:lvl8pPr>
            <a:lvl9pPr>
              <a:defRPr sz="1792"/>
            </a:lvl9pPr>
          </a:lstStyle>
          <a:p>
            <a:r>
              <a:rPr lang="en-US" dirty="0"/>
              <a:t>First level bullet point (indent x0)</a:t>
            </a:r>
          </a:p>
          <a:p>
            <a:pPr lvl="1"/>
            <a:r>
              <a:rPr lang="en-US" dirty="0"/>
              <a:t>Second level bullet point (indent x1)</a:t>
            </a:r>
          </a:p>
          <a:p>
            <a:pPr lvl="3"/>
            <a:r>
              <a:rPr lang="en-US" dirty="0"/>
              <a:t>Third level bullet point (indent x2)</a:t>
            </a:r>
          </a:p>
          <a:p>
            <a:pPr lvl="4"/>
            <a:r>
              <a:rPr lang="en-US" dirty="0"/>
              <a:t>Fourth level bullet point (indent x3)</a:t>
            </a:r>
          </a:p>
          <a:p>
            <a:pPr lvl="0"/>
            <a:endParaRPr lang="en-US" dirty="0"/>
          </a:p>
        </p:txBody>
      </p:sp>
      <p:sp>
        <p:nvSpPr>
          <p:cNvPr id="11" name="Picture Placeholder 10"/>
          <p:cNvSpPr>
            <a:spLocks noGrp="1"/>
          </p:cNvSpPr>
          <p:nvPr>
            <p:ph type="pic" sz="quarter" idx="13"/>
          </p:nvPr>
        </p:nvSpPr>
        <p:spPr>
          <a:xfrm>
            <a:off x="6335667" y="1089025"/>
            <a:ext cx="5376333" cy="4860925"/>
          </a:xfrm>
        </p:spPr>
        <p:txBody>
          <a:bodyPr/>
          <a:lstStyle>
            <a:lvl1pPr>
              <a:lnSpc>
                <a:spcPct val="100000"/>
              </a:lnSpc>
              <a:defRPr/>
            </a:lvl1pPr>
          </a:lstStyle>
          <a:p>
            <a:r>
              <a:rPr lang="en-US"/>
              <a:t>Click icon to add picture</a:t>
            </a:r>
            <a:endParaRPr lang="en-US" dirty="0"/>
          </a:p>
        </p:txBody>
      </p:sp>
      <p:cxnSp>
        <p:nvCxnSpPr>
          <p:cNvPr id="12" name="Straight Connector 11">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888B1C6D-CAA9-48FB-AFA4-AF83BE14CF13}"/>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8768764"/>
      </p:ext>
    </p:extLst>
  </p:cSld>
  <p:clrMapOvr>
    <a:masterClrMapping/>
  </p:clrMapOvr>
  <p:transition>
    <p:fade/>
  </p:transition>
  <p:hf sldNum="0"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Content-Two Columns-Bullets-Image Left">
    <p:bg>
      <p:bgPr>
        <a:solidFill>
          <a:srgbClr val="E5EA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Two columns – bullets &amp; image [Click to edit Slide Title]</a:t>
            </a:r>
          </a:p>
        </p:txBody>
      </p:sp>
      <p:sp>
        <p:nvSpPr>
          <p:cNvPr id="11" name="Picture Placeholder 10"/>
          <p:cNvSpPr>
            <a:spLocks noGrp="1"/>
          </p:cNvSpPr>
          <p:nvPr>
            <p:ph type="pic" sz="quarter" idx="13"/>
          </p:nvPr>
        </p:nvSpPr>
        <p:spPr>
          <a:xfrm>
            <a:off x="480001" y="1088356"/>
            <a:ext cx="5376333" cy="4860925"/>
          </a:xfrm>
        </p:spPr>
        <p:txBody>
          <a:bodyPr/>
          <a:lstStyle>
            <a:lvl1pPr>
              <a:lnSpc>
                <a:spcPct val="100000"/>
              </a:lnSpc>
              <a:defRPr/>
            </a:lvl1pPr>
          </a:lstStyle>
          <a:p>
            <a:r>
              <a:rPr lang="en-US"/>
              <a:t>Click icon to add picture</a:t>
            </a:r>
            <a:endParaRPr lang="en-US" dirty="0"/>
          </a:p>
        </p:txBody>
      </p:sp>
      <p:sp>
        <p:nvSpPr>
          <p:cNvPr id="3" name="Content Placeholder 2"/>
          <p:cNvSpPr>
            <a:spLocks noGrp="1"/>
          </p:cNvSpPr>
          <p:nvPr>
            <p:ph sz="half" idx="1" hasCustomPrompt="1"/>
          </p:nvPr>
        </p:nvSpPr>
        <p:spPr>
          <a:xfrm>
            <a:off x="6336000" y="1088721"/>
            <a:ext cx="5376000" cy="4860560"/>
          </a:xfrm>
        </p:spPr>
        <p:txBody>
          <a:bodyPr>
            <a:normAutofit/>
          </a:bodyPr>
          <a:lstStyle>
            <a:lvl1pPr marL="0" indent="0">
              <a:lnSpc>
                <a:spcPct val="100000"/>
              </a:lnSpc>
              <a:buFont typeface="Arial" panose="020B0604020202020204" pitchFamily="34" charset="0"/>
              <a:buNone/>
              <a:defRPr lang="en-US" sz="2000" b="0" i="0" kern="1200" dirty="0" smtClean="0">
                <a:solidFill>
                  <a:schemeClr val="tx1"/>
                </a:solidFill>
                <a:latin typeface="Calibri" panose="020F0502020204030204" pitchFamily="34" charset="0"/>
                <a:ea typeface="+mn-ea"/>
                <a:cs typeface="Calibri" panose="020F0502020204030204" pitchFamily="34" charset="0"/>
              </a:defRPr>
            </a:lvl1pPr>
            <a:lvl2pPr marL="342900" indent="-342900">
              <a:lnSpc>
                <a:spcPct val="100000"/>
              </a:lnSpc>
              <a:buFont typeface="Arial" panose="020B0604020202020204" pitchFamily="34" charset="0"/>
              <a:buChar char="•"/>
              <a:defRPr sz="2000"/>
            </a:lvl2pPr>
            <a:lvl3pPr marL="342900" indent="-342900">
              <a:lnSpc>
                <a:spcPct val="100000"/>
              </a:lnSpc>
              <a:buFont typeface="Arial" panose="020B0604020202020204" pitchFamily="34" charset="0"/>
              <a:buChar char="•"/>
              <a:defRPr sz="2000"/>
            </a:lvl3pPr>
            <a:lvl4pPr marL="611614" indent="-342900">
              <a:lnSpc>
                <a:spcPct val="100000"/>
              </a:lnSpc>
              <a:buFont typeface="Arial" panose="020B0604020202020204" pitchFamily="34" charset="0"/>
              <a:buChar char="•"/>
              <a:defRPr sz="2000"/>
            </a:lvl4pPr>
            <a:lvl5pPr marL="880329" indent="-342900">
              <a:lnSpc>
                <a:spcPct val="100000"/>
              </a:lnSpc>
              <a:buFont typeface="Arial" panose="020B0604020202020204" pitchFamily="34" charset="0"/>
              <a:buChar char="•"/>
              <a:defRPr sz="2000"/>
            </a:lvl5pPr>
            <a:lvl6pPr marL="2286000" indent="0">
              <a:buNone/>
              <a:defRPr sz="1792"/>
            </a:lvl6pPr>
            <a:lvl7pPr>
              <a:defRPr sz="1792"/>
            </a:lvl7pPr>
            <a:lvl8pPr>
              <a:defRPr sz="1792"/>
            </a:lvl8pPr>
            <a:lvl9pPr>
              <a:defRPr sz="1792"/>
            </a:lvl9pPr>
          </a:lstStyle>
          <a:p>
            <a:r>
              <a:rPr lang="en-US" dirty="0"/>
              <a:t>First level bullet point (indent x0)</a:t>
            </a:r>
          </a:p>
          <a:p>
            <a:pPr lvl="1"/>
            <a:r>
              <a:rPr lang="en-US" dirty="0"/>
              <a:t>Second level bullet point (indent x1)</a:t>
            </a:r>
          </a:p>
          <a:p>
            <a:pPr lvl="3"/>
            <a:r>
              <a:rPr lang="en-US" dirty="0"/>
              <a:t>Third level bullet point (indent x2)</a:t>
            </a:r>
          </a:p>
          <a:p>
            <a:pPr lvl="4"/>
            <a:r>
              <a:rPr lang="en-US" dirty="0"/>
              <a:t>Fourth level bullet point (indent x3)</a:t>
            </a:r>
          </a:p>
        </p:txBody>
      </p:sp>
      <p:cxnSp>
        <p:nvCxnSpPr>
          <p:cNvPr id="12" name="Straight Connector 11">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4A044B3B-C0E5-4A6E-95D2-9462138C8104}"/>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36870206"/>
      </p:ext>
    </p:extLst>
  </p:cSld>
  <p:clrMapOvr>
    <a:masterClrMapping/>
  </p:clrMapOvr>
  <p:transition>
    <p:fade/>
  </p:transition>
  <p:hf sldNum="0"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Content-Imagex1">
    <p:bg>
      <p:bgPr>
        <a:solidFill>
          <a:srgbClr val="E5EA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999" y="180000"/>
            <a:ext cx="11279687" cy="720000"/>
          </a:xfrm>
        </p:spPr>
        <p:txBody>
          <a:bodyPr/>
          <a:lstStyle>
            <a:lvl1pPr>
              <a:defRPr/>
            </a:lvl1pPr>
          </a:lstStyle>
          <a:p>
            <a:r>
              <a:rPr lang="en-US" dirty="0"/>
              <a:t>Picture x1 [Click to edit Slide Title]</a:t>
            </a:r>
          </a:p>
        </p:txBody>
      </p:sp>
      <p:sp>
        <p:nvSpPr>
          <p:cNvPr id="10" name="Picture Placeholder 9">
            <a:extLst>
              <a:ext uri="{FF2B5EF4-FFF2-40B4-BE49-F238E27FC236}">
                <a16:creationId xmlns:a16="http://schemas.microsoft.com/office/drawing/2014/main" id="{B134C904-740B-E84D-B324-36B6DE7B233C}"/>
              </a:ext>
            </a:extLst>
          </p:cNvPr>
          <p:cNvSpPr>
            <a:spLocks noGrp="1"/>
          </p:cNvSpPr>
          <p:nvPr>
            <p:ph type="pic" sz="quarter" idx="13"/>
          </p:nvPr>
        </p:nvSpPr>
        <p:spPr>
          <a:xfrm>
            <a:off x="479424" y="1049338"/>
            <a:ext cx="11280263" cy="4758792"/>
          </a:xfrm>
        </p:spPr>
        <p:txBody>
          <a:bodyPr/>
          <a:lstStyle>
            <a:lvl1pPr>
              <a:lnSpc>
                <a:spcPct val="100000"/>
              </a:lnSpc>
              <a:defRPr/>
            </a:lvl1pPr>
          </a:lstStyle>
          <a:p>
            <a:r>
              <a:rPr lang="en-US"/>
              <a:t>Click icon to add picture</a:t>
            </a:r>
            <a:endParaRPr lang="en-US" dirty="0"/>
          </a:p>
        </p:txBody>
      </p:sp>
      <p:sp>
        <p:nvSpPr>
          <p:cNvPr id="11" name="Text Placeholder 3">
            <a:extLst>
              <a:ext uri="{FF2B5EF4-FFF2-40B4-BE49-F238E27FC236}">
                <a16:creationId xmlns:a16="http://schemas.microsoft.com/office/drawing/2014/main" id="{3029D345-CF89-564D-B6D0-39BB56CBE9BE}"/>
              </a:ext>
            </a:extLst>
          </p:cNvPr>
          <p:cNvSpPr>
            <a:spLocks noGrp="1"/>
          </p:cNvSpPr>
          <p:nvPr>
            <p:ph type="body" sz="half" idx="2" hasCustomPrompt="1"/>
          </p:nvPr>
        </p:nvSpPr>
        <p:spPr>
          <a:xfrm>
            <a:off x="482063" y="5949280"/>
            <a:ext cx="11280263" cy="548720"/>
          </a:xfrm>
        </p:spPr>
        <p:txBody>
          <a:bodyPr/>
          <a:lstStyle>
            <a:lvl1pPr marL="0" indent="0">
              <a:lnSpc>
                <a:spcPct val="100000"/>
              </a:lnSpc>
              <a:buNone/>
              <a:defRPr sz="1400">
                <a:solidFill>
                  <a:srgbClr val="0B2D4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description for the picture</a:t>
            </a:r>
          </a:p>
        </p:txBody>
      </p:sp>
      <p:cxnSp>
        <p:nvCxnSpPr>
          <p:cNvPr id="8" name="Straight Connector 7">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a:extLst>
              <a:ext uri="{FF2B5EF4-FFF2-40B4-BE49-F238E27FC236}">
                <a16:creationId xmlns:a16="http://schemas.microsoft.com/office/drawing/2014/main" id="{577C1C08-9F73-476E-A7A4-F78ECF85171E}"/>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2250708"/>
      </p:ext>
    </p:extLst>
  </p:cSld>
  <p:clrMapOvr>
    <a:masterClrMapping/>
  </p:clrMapOvr>
  <p:transition>
    <p:fade/>
  </p:transition>
  <p:hf sldNum="0"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Content-Imagex4">
    <p:bg>
      <p:bgPr>
        <a:solidFill>
          <a:srgbClr val="E5EA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0000" y="180000"/>
            <a:ext cx="11282324" cy="720000"/>
          </a:xfrm>
        </p:spPr>
        <p:txBody>
          <a:bodyPr/>
          <a:lstStyle>
            <a:lvl1pPr>
              <a:defRPr/>
            </a:lvl1pPr>
          </a:lstStyle>
          <a:p>
            <a:r>
              <a:rPr lang="en-US" dirty="0"/>
              <a:t>Picture x4 [Click to edit Slide Title]</a:t>
            </a:r>
          </a:p>
        </p:txBody>
      </p:sp>
      <p:sp>
        <p:nvSpPr>
          <p:cNvPr id="3" name="Picture Placeholder 2"/>
          <p:cNvSpPr>
            <a:spLocks noGrp="1"/>
          </p:cNvSpPr>
          <p:nvPr>
            <p:ph type="pic" idx="1"/>
          </p:nvPr>
        </p:nvSpPr>
        <p:spPr>
          <a:xfrm>
            <a:off x="480002" y="1088720"/>
            <a:ext cx="5496000" cy="225028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US"/>
              <a:t>Click icon to add picture</a:t>
            </a:r>
            <a:endParaRPr lang="en-US" dirty="0"/>
          </a:p>
        </p:txBody>
      </p:sp>
      <p:sp>
        <p:nvSpPr>
          <p:cNvPr id="18" name="Picture Placeholder 2"/>
          <p:cNvSpPr>
            <a:spLocks noGrp="1"/>
          </p:cNvSpPr>
          <p:nvPr>
            <p:ph type="pic" idx="14"/>
          </p:nvPr>
        </p:nvSpPr>
        <p:spPr>
          <a:xfrm>
            <a:off x="6215999" y="1088720"/>
            <a:ext cx="5499043" cy="225028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US"/>
              <a:t>Click icon to add picture</a:t>
            </a:r>
          </a:p>
        </p:txBody>
      </p:sp>
      <p:sp>
        <p:nvSpPr>
          <p:cNvPr id="17" name="Picture Placeholder 2"/>
          <p:cNvSpPr>
            <a:spLocks noGrp="1"/>
          </p:cNvSpPr>
          <p:nvPr>
            <p:ph type="pic" idx="13"/>
          </p:nvPr>
        </p:nvSpPr>
        <p:spPr>
          <a:xfrm>
            <a:off x="480002" y="3519000"/>
            <a:ext cx="5496000" cy="225460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US"/>
              <a:t>Click icon to add picture</a:t>
            </a:r>
          </a:p>
        </p:txBody>
      </p:sp>
      <p:sp>
        <p:nvSpPr>
          <p:cNvPr id="19" name="Picture Placeholder 2"/>
          <p:cNvSpPr>
            <a:spLocks noGrp="1"/>
          </p:cNvSpPr>
          <p:nvPr>
            <p:ph type="pic" idx="15"/>
          </p:nvPr>
        </p:nvSpPr>
        <p:spPr>
          <a:xfrm>
            <a:off x="6215999" y="3519000"/>
            <a:ext cx="5499043" cy="225460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US"/>
              <a:t>Click icon to add picture</a:t>
            </a:r>
          </a:p>
        </p:txBody>
      </p:sp>
      <p:sp>
        <p:nvSpPr>
          <p:cNvPr id="4" name="Text Placeholder 3"/>
          <p:cNvSpPr>
            <a:spLocks noGrp="1"/>
          </p:cNvSpPr>
          <p:nvPr>
            <p:ph type="body" sz="half" idx="2" hasCustomPrompt="1"/>
          </p:nvPr>
        </p:nvSpPr>
        <p:spPr>
          <a:xfrm>
            <a:off x="480001" y="5949280"/>
            <a:ext cx="11282324" cy="548720"/>
          </a:xfrm>
        </p:spPr>
        <p:txBody>
          <a:bodyPr>
            <a:normAutofit/>
          </a:bodyPr>
          <a:lstStyle>
            <a:lvl1pPr marL="0" indent="0">
              <a:lnSpc>
                <a:spcPct val="100000"/>
              </a:lnSpc>
              <a:buNone/>
              <a:defRPr sz="1400">
                <a:solidFill>
                  <a:srgbClr val="0B2D4F"/>
                </a:solidFill>
              </a:defRPr>
            </a:lvl1pPr>
            <a:lvl2pPr marL="455234" indent="0">
              <a:buNone/>
              <a:defRPr sz="1195"/>
            </a:lvl2pPr>
            <a:lvl3pPr marL="910468" indent="0">
              <a:buNone/>
              <a:defRPr sz="996"/>
            </a:lvl3pPr>
            <a:lvl4pPr marL="1365702" indent="0">
              <a:buNone/>
              <a:defRPr sz="896"/>
            </a:lvl4pPr>
            <a:lvl5pPr marL="1820936" indent="0">
              <a:buNone/>
              <a:defRPr sz="896"/>
            </a:lvl5pPr>
            <a:lvl6pPr marL="2276170" indent="0">
              <a:buNone/>
              <a:defRPr sz="896"/>
            </a:lvl6pPr>
            <a:lvl7pPr marL="2731404" indent="0">
              <a:buNone/>
              <a:defRPr sz="896"/>
            </a:lvl7pPr>
            <a:lvl8pPr marL="3186638" indent="0">
              <a:buNone/>
              <a:defRPr sz="896"/>
            </a:lvl8pPr>
            <a:lvl9pPr marL="3641872" indent="0">
              <a:buNone/>
              <a:defRPr sz="896"/>
            </a:lvl9pPr>
          </a:lstStyle>
          <a:p>
            <a:pPr lvl="0"/>
            <a:r>
              <a:rPr lang="en-US" dirty="0"/>
              <a:t>Click to add description for the pictures</a:t>
            </a:r>
          </a:p>
        </p:txBody>
      </p:sp>
      <p:cxnSp>
        <p:nvCxnSpPr>
          <p:cNvPr id="14" name="Straight Connector 13">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BF17716E-7FE5-44FA-9E27-F619CE641F34}"/>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111214"/>
      </p:ext>
    </p:extLst>
  </p:cSld>
  <p:clrMapOvr>
    <a:masterClrMapping/>
  </p:clrMapOvr>
  <p:transition>
    <p:fade/>
  </p:transition>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Blue">
    <p:bg>
      <p:bgRef idx="1001">
        <a:schemeClr val="bg2"/>
      </p:bgRef>
    </p:bg>
    <p:spTree>
      <p:nvGrpSpPr>
        <p:cNvPr id="1" name=""/>
        <p:cNvGrpSpPr/>
        <p:nvPr/>
      </p:nvGrpSpPr>
      <p:grpSpPr>
        <a:xfrm>
          <a:off x="0" y="0"/>
          <a:ext cx="0" cy="0"/>
          <a:chOff x="0" y="0"/>
          <a:chExt cx="0" cy="0"/>
        </a:xfrm>
      </p:grpSpPr>
      <p:pic>
        <p:nvPicPr>
          <p:cNvPr id="9" name="KCL-LOGO-UK-1.png">
            <a:extLst>
              <a:ext uri="{C183D7F6-B498-43B3-948B-1728B52AA6E4}">
                <adec:decorative xmlns:adec="http://schemas.microsoft.com/office/drawing/2017/decorative" val="1"/>
              </a:ext>
            </a:extLst>
          </p:cNvPr>
          <p:cNvPicPr>
            <a:picLocks noChangeAspect="1"/>
          </p:cNvPicPr>
          <p:nvPr userDrawn="1"/>
        </p:nvPicPr>
        <p:blipFill>
          <a:blip r:embed="rId2" r:link="rId3" cstate="screen">
            <a:extLst>
              <a:ext uri="{28A0092B-C50C-407E-A947-70E740481C1C}">
                <a14:useLocalDpi xmlns:a14="http://schemas.microsoft.com/office/drawing/2010/main"/>
              </a:ext>
            </a:extLst>
          </a:blip>
          <a:stretch>
            <a:fillRect/>
          </a:stretch>
        </p:blipFill>
        <p:spPr>
          <a:xfrm>
            <a:off x="10489316" y="369"/>
            <a:ext cx="1702684" cy="1302285"/>
          </a:xfrm>
          <a:prstGeom prst="rect">
            <a:avLst/>
          </a:prstGeom>
        </p:spPr>
      </p:pic>
      <p:sp>
        <p:nvSpPr>
          <p:cNvPr id="11" name="Title 1">
            <a:extLst>
              <a:ext uri="{FF2B5EF4-FFF2-40B4-BE49-F238E27FC236}">
                <a16:creationId xmlns:a16="http://schemas.microsoft.com/office/drawing/2014/main" id="{C13DAB7E-EFB3-0946-AC9A-EC707D879DD7}"/>
              </a:ext>
            </a:extLst>
          </p:cNvPr>
          <p:cNvSpPr>
            <a:spLocks noGrp="1"/>
          </p:cNvSpPr>
          <p:nvPr>
            <p:ph type="ctrTitle" hasCustomPrompt="1"/>
          </p:nvPr>
        </p:nvSpPr>
        <p:spPr>
          <a:xfrm>
            <a:off x="489622" y="2184934"/>
            <a:ext cx="11231998" cy="1053665"/>
          </a:xfrm>
        </p:spPr>
        <p:txBody>
          <a:bodyPr anchor="b" anchorCtr="0">
            <a:normAutofit/>
          </a:bodyPr>
          <a:lstStyle>
            <a:lvl1pPr>
              <a:defRPr sz="4500">
                <a:solidFill>
                  <a:schemeClr val="tx1"/>
                </a:solidFill>
                <a:latin typeface="KingsBureauGrot ThreeSeven" panose="02000506050000020004" pitchFamily="2" charset="0"/>
              </a:defRPr>
            </a:lvl1pPr>
          </a:lstStyle>
          <a:p>
            <a:r>
              <a:rPr lang="en-GB" dirty="0"/>
              <a:t>Thank you</a:t>
            </a:r>
            <a:endParaRPr lang="en-US" dirty="0"/>
          </a:p>
        </p:txBody>
      </p:sp>
      <p:sp>
        <p:nvSpPr>
          <p:cNvPr id="12" name="Text Placeholder 4">
            <a:extLst>
              <a:ext uri="{FF2B5EF4-FFF2-40B4-BE49-F238E27FC236}">
                <a16:creationId xmlns:a16="http://schemas.microsoft.com/office/drawing/2014/main" id="{2D5D2272-977B-8E43-A380-B07C2BAD2FEC}"/>
              </a:ext>
            </a:extLst>
          </p:cNvPr>
          <p:cNvSpPr>
            <a:spLocks noGrp="1"/>
          </p:cNvSpPr>
          <p:nvPr>
            <p:ph type="body" sz="quarter" idx="13" hasCustomPrompt="1"/>
          </p:nvPr>
        </p:nvSpPr>
        <p:spPr>
          <a:xfrm>
            <a:off x="489621" y="3419631"/>
            <a:ext cx="11225841" cy="368050"/>
          </a:xfrm>
        </p:spPr>
        <p:txBody>
          <a:bodyPr>
            <a:normAutofit/>
          </a:bodyPr>
          <a:lstStyle>
            <a:lvl1pPr marL="0" marR="0" indent="0" algn="l" defTabSz="457200" rtl="0" eaLnBrk="1" fontAlgn="auto" latinLnBrk="0" hangingPunct="1">
              <a:lnSpc>
                <a:spcPct val="150000"/>
              </a:lnSpc>
              <a:spcBef>
                <a:spcPts val="0"/>
              </a:spcBef>
              <a:spcAft>
                <a:spcPts val="0"/>
              </a:spcAft>
              <a:buClr>
                <a:srgbClr val="0A2D50"/>
              </a:buClr>
              <a:buSzTx/>
              <a:buFont typeface="Arial"/>
              <a:buNone/>
              <a:tabLst/>
              <a:defRPr sz="1600" b="1">
                <a:solidFill>
                  <a:schemeClr val="tx1"/>
                </a:solidFill>
                <a:latin typeface="KingsBureauGrot FiveOne" panose="02000506040000020004" pitchFamily="2" charset="0"/>
              </a:defRPr>
            </a:lvl1pPr>
            <a:lvl2pPr marL="269875" indent="0" algn="l">
              <a:buNone/>
              <a:defRPr sz="1600"/>
            </a:lvl2pPr>
            <a:lvl3pPr marL="539750" indent="0" algn="l">
              <a:buNone/>
              <a:defRPr sz="1600"/>
            </a:lvl3pPr>
            <a:lvl4pPr marL="809625" indent="0" algn="l">
              <a:buNone/>
              <a:defRPr sz="1600"/>
            </a:lvl4pPr>
            <a:lvl5pPr marL="1079500" indent="0" algn="l">
              <a:buNone/>
              <a:defRPr sz="1600"/>
            </a:lvl5pPr>
          </a:lstStyle>
          <a:p>
            <a:pPr lvl="0"/>
            <a:r>
              <a:rPr lang="en-GB" dirty="0"/>
              <a:t>Contact details/for more information</a:t>
            </a:r>
            <a:endParaRPr lang="en-PT" dirty="0"/>
          </a:p>
        </p:txBody>
      </p:sp>
      <p:sp>
        <p:nvSpPr>
          <p:cNvPr id="13" name="Text Placeholder 7">
            <a:extLst>
              <a:ext uri="{FF2B5EF4-FFF2-40B4-BE49-F238E27FC236}">
                <a16:creationId xmlns:a16="http://schemas.microsoft.com/office/drawing/2014/main" id="{CE3213F1-4F2A-1B4E-B293-606218E9773D}"/>
              </a:ext>
            </a:extLst>
          </p:cNvPr>
          <p:cNvSpPr>
            <a:spLocks noGrp="1"/>
          </p:cNvSpPr>
          <p:nvPr>
            <p:ph type="body" sz="quarter" idx="14" hasCustomPrompt="1"/>
          </p:nvPr>
        </p:nvSpPr>
        <p:spPr>
          <a:xfrm>
            <a:off x="488950" y="3787775"/>
            <a:ext cx="11232668" cy="2117725"/>
          </a:xfrm>
        </p:spPr>
        <p:txBody>
          <a:bodyPr>
            <a:normAutofit/>
          </a:bodyPr>
          <a:lstStyle>
            <a:lvl1pPr marL="0" marR="0" indent="0" algn="l" defTabSz="457200" rtl="0" eaLnBrk="1" fontAlgn="auto" latinLnBrk="0" hangingPunct="1">
              <a:lnSpc>
                <a:spcPct val="150000"/>
              </a:lnSpc>
              <a:spcBef>
                <a:spcPts val="0"/>
              </a:spcBef>
              <a:spcAft>
                <a:spcPts val="0"/>
              </a:spcAft>
              <a:buClr>
                <a:srgbClr val="0A2D50"/>
              </a:buClr>
              <a:buSzTx/>
              <a:buFont typeface="Arial"/>
              <a:buNone/>
              <a:tabLst/>
              <a:defRPr sz="1600">
                <a:solidFill>
                  <a:schemeClr val="tx1"/>
                </a:solidFill>
                <a:latin typeface="KingsBureauGrot FiveOne" panose="02000506040000020004" pitchFamily="2" charset="0"/>
              </a:defRPr>
            </a:lvl1pPr>
            <a:lvl2pPr marL="269875" indent="0">
              <a:lnSpc>
                <a:spcPct val="150000"/>
              </a:lnSpc>
              <a:buNone/>
              <a:defRPr sz="1600"/>
            </a:lvl2pPr>
            <a:lvl3pPr marL="539750" indent="0">
              <a:lnSpc>
                <a:spcPct val="150000"/>
              </a:lnSpc>
              <a:buNone/>
              <a:defRPr sz="1600"/>
            </a:lvl3pPr>
            <a:lvl4pPr marL="809625" indent="0">
              <a:lnSpc>
                <a:spcPct val="150000"/>
              </a:lnSpc>
              <a:buNone/>
              <a:defRPr sz="1600"/>
            </a:lvl4pPr>
            <a:lvl5pPr marL="1079500" indent="0">
              <a:lnSpc>
                <a:spcPct val="150000"/>
              </a:lnSpc>
              <a:buNone/>
              <a:defRPr sz="1600"/>
            </a:lvl5pPr>
          </a:lstStyle>
          <a:p>
            <a:pPr lvl="0"/>
            <a:r>
              <a:rPr lang="en-GB" dirty="0"/>
              <a:t>Contact details 1</a:t>
            </a:r>
          </a:p>
          <a:p>
            <a:pPr marL="0" marR="0" lvl="0" indent="0" algn="l" defTabSz="457200" rtl="0" eaLnBrk="1" fontAlgn="auto" latinLnBrk="0" hangingPunct="1">
              <a:lnSpc>
                <a:spcPct val="150000"/>
              </a:lnSpc>
              <a:spcBef>
                <a:spcPts val="0"/>
              </a:spcBef>
              <a:spcAft>
                <a:spcPts val="0"/>
              </a:spcAft>
              <a:buClr>
                <a:srgbClr val="0A2D50"/>
              </a:buClr>
              <a:buSzTx/>
              <a:buFont typeface="Arial"/>
              <a:buNone/>
              <a:tabLst/>
              <a:defRPr/>
            </a:pPr>
            <a:r>
              <a:rPr lang="en-GB" dirty="0"/>
              <a:t>Contact details 2</a:t>
            </a:r>
          </a:p>
          <a:p>
            <a:pPr marL="0" marR="0" lvl="0" indent="0" algn="l" defTabSz="457200" rtl="0" eaLnBrk="1" fontAlgn="auto" latinLnBrk="0" hangingPunct="1">
              <a:lnSpc>
                <a:spcPct val="150000"/>
              </a:lnSpc>
              <a:spcBef>
                <a:spcPts val="0"/>
              </a:spcBef>
              <a:spcAft>
                <a:spcPts val="0"/>
              </a:spcAft>
              <a:buClr>
                <a:srgbClr val="0A2D50"/>
              </a:buClr>
              <a:buSzTx/>
              <a:buFont typeface="Arial"/>
              <a:buNone/>
              <a:tabLst/>
              <a:defRPr/>
            </a:pPr>
            <a:r>
              <a:rPr lang="en-GB" dirty="0"/>
              <a:t>Contact details 3</a:t>
            </a:r>
          </a:p>
          <a:p>
            <a:pPr marL="0" marR="0" lvl="0" indent="0" algn="l" defTabSz="457200" rtl="0" eaLnBrk="1" fontAlgn="auto" latinLnBrk="0" hangingPunct="1">
              <a:lnSpc>
                <a:spcPct val="150000"/>
              </a:lnSpc>
              <a:spcBef>
                <a:spcPts val="0"/>
              </a:spcBef>
              <a:spcAft>
                <a:spcPts val="0"/>
              </a:spcAft>
              <a:buClr>
                <a:srgbClr val="0A2D50"/>
              </a:buClr>
              <a:buSzTx/>
              <a:buFont typeface="Arial"/>
              <a:buNone/>
              <a:tabLst/>
              <a:defRPr/>
            </a:pPr>
            <a:r>
              <a:rPr lang="en-GB" dirty="0"/>
              <a:t>+44 (0)20 7848 XXXX</a:t>
            </a:r>
          </a:p>
          <a:p>
            <a:pPr marL="0" marR="0" lvl="0" indent="0" algn="l" defTabSz="457200" rtl="0" eaLnBrk="1" fontAlgn="auto" latinLnBrk="0" hangingPunct="1">
              <a:lnSpc>
                <a:spcPct val="150000"/>
              </a:lnSpc>
              <a:spcBef>
                <a:spcPts val="0"/>
              </a:spcBef>
              <a:spcAft>
                <a:spcPts val="0"/>
              </a:spcAft>
              <a:buClr>
                <a:srgbClr val="0A2D50"/>
              </a:buClr>
              <a:buSzTx/>
              <a:buFont typeface="Arial"/>
              <a:buNone/>
              <a:tabLst/>
              <a:defRPr/>
            </a:pPr>
            <a:r>
              <a:rPr lang="en-GB" dirty="0" err="1"/>
              <a:t>xxxx@kcl.ac.uk</a:t>
            </a:r>
            <a:br>
              <a:rPr lang="en-GB" dirty="0"/>
            </a:br>
            <a:r>
              <a:rPr lang="en-GB" dirty="0" err="1"/>
              <a:t>www.kcl.ac.uk</a:t>
            </a:r>
            <a:r>
              <a:rPr lang="en-GB" dirty="0"/>
              <a:t>/</a:t>
            </a:r>
            <a:r>
              <a:rPr lang="en-GB" dirty="0" err="1"/>
              <a:t>xxxx</a:t>
            </a:r>
            <a:endParaRPr lang="en-GB" dirty="0"/>
          </a:p>
          <a:p>
            <a:pPr marL="0" marR="0" lvl="0" indent="0" algn="l" defTabSz="457200" rtl="0" eaLnBrk="1" fontAlgn="auto" latinLnBrk="0" hangingPunct="1">
              <a:lnSpc>
                <a:spcPct val="150000"/>
              </a:lnSpc>
              <a:spcBef>
                <a:spcPts val="0"/>
              </a:spcBef>
              <a:spcAft>
                <a:spcPts val="0"/>
              </a:spcAft>
              <a:buClr>
                <a:srgbClr val="0A2D50"/>
              </a:buClr>
              <a:buSzTx/>
              <a:buFont typeface="Arial"/>
              <a:buNone/>
              <a:tabLst/>
              <a:defRPr/>
            </a:pPr>
            <a:endParaRPr lang="en-PT" dirty="0"/>
          </a:p>
        </p:txBody>
      </p:sp>
      <p:sp>
        <p:nvSpPr>
          <p:cNvPr id="8" name="Text Placeholder 6">
            <a:extLst>
              <a:ext uri="{FF2B5EF4-FFF2-40B4-BE49-F238E27FC236}">
                <a16:creationId xmlns:a16="http://schemas.microsoft.com/office/drawing/2014/main" id="{10421A6D-C918-9E40-B4E3-C42CB01E91E9}"/>
              </a:ext>
            </a:extLst>
          </p:cNvPr>
          <p:cNvSpPr>
            <a:spLocks noGrp="1"/>
          </p:cNvSpPr>
          <p:nvPr>
            <p:ph type="body" sz="quarter" idx="11" hasCustomPrompt="1"/>
          </p:nvPr>
        </p:nvSpPr>
        <p:spPr>
          <a:xfrm>
            <a:off x="495777" y="6134101"/>
            <a:ext cx="11225841" cy="368049"/>
          </a:xfrm>
        </p:spPr>
        <p:txBody>
          <a:bodyPr>
            <a:normAutofit/>
          </a:bodyPr>
          <a:lstStyle>
            <a:lvl1pPr marL="0" indent="0">
              <a:buNone/>
              <a:defRPr sz="1600" b="1">
                <a:solidFill>
                  <a:schemeClr val="tx1"/>
                </a:solidFill>
                <a:latin typeface="KingsBureauGrot FiveOne" panose="02000506040000020004" pitchFamily="2" charset="0"/>
              </a:defRPr>
            </a:lvl1pPr>
            <a:lvl2pPr marL="269875" indent="0">
              <a:buNone/>
              <a:defRPr/>
            </a:lvl2pPr>
            <a:lvl3pPr marL="539750" indent="0">
              <a:buNone/>
              <a:defRPr/>
            </a:lvl3pPr>
            <a:lvl4pPr marL="809625" indent="0">
              <a:buNone/>
              <a:defRPr/>
            </a:lvl4pPr>
            <a:lvl5pPr marL="1079500" indent="0">
              <a:buNone/>
              <a:defRPr/>
            </a:lvl5pPr>
          </a:lstStyle>
          <a:p>
            <a:pPr lvl="0"/>
            <a:r>
              <a:rPr lang="en-GB" dirty="0"/>
              <a:t>© 2022 King’s College London. All rights reserved</a:t>
            </a:r>
            <a:endParaRPr lang="en-PT" dirty="0"/>
          </a:p>
        </p:txBody>
      </p:sp>
      <p:pic>
        <p:nvPicPr>
          <p:cNvPr id="4" name="Picture 3">
            <a:extLst>
              <a:ext uri="{FF2B5EF4-FFF2-40B4-BE49-F238E27FC236}">
                <a16:creationId xmlns:a16="http://schemas.microsoft.com/office/drawing/2014/main" id="{CEE3A51D-B3CD-6A4F-8DE5-3D0667EA3FB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48330" y="651616"/>
            <a:ext cx="1702684" cy="1351917"/>
          </a:xfrm>
          <a:prstGeom prst="rect">
            <a:avLst/>
          </a:prstGeom>
        </p:spPr>
      </p:pic>
    </p:spTree>
    <p:extLst>
      <p:ext uri="{BB962C8B-B14F-4D97-AF65-F5344CB8AC3E}">
        <p14:creationId xmlns:p14="http://schemas.microsoft.com/office/powerpoint/2010/main" val="26752631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Content-Imagex6">
    <p:bg>
      <p:bgPr>
        <a:solidFill>
          <a:srgbClr val="E5EA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0000" y="180000"/>
            <a:ext cx="11282324" cy="720000"/>
          </a:xfrm>
        </p:spPr>
        <p:txBody>
          <a:bodyPr/>
          <a:lstStyle>
            <a:lvl1pPr>
              <a:defRPr/>
            </a:lvl1pPr>
          </a:lstStyle>
          <a:p>
            <a:r>
              <a:rPr lang="en-US" dirty="0"/>
              <a:t>Picture x6 [Click to edit Slide Title]</a:t>
            </a:r>
          </a:p>
        </p:txBody>
      </p:sp>
      <p:sp>
        <p:nvSpPr>
          <p:cNvPr id="3" name="Picture Placeholder 2"/>
          <p:cNvSpPr>
            <a:spLocks noGrp="1"/>
          </p:cNvSpPr>
          <p:nvPr>
            <p:ph type="pic" idx="1"/>
          </p:nvPr>
        </p:nvSpPr>
        <p:spPr>
          <a:xfrm>
            <a:off x="480003" y="1088720"/>
            <a:ext cx="3600028" cy="225028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US"/>
              <a:t>Click icon to add picture</a:t>
            </a:r>
            <a:endParaRPr lang="en-US" dirty="0"/>
          </a:p>
        </p:txBody>
      </p:sp>
      <p:sp>
        <p:nvSpPr>
          <p:cNvPr id="24" name="Picture Placeholder 2"/>
          <p:cNvSpPr>
            <a:spLocks noGrp="1"/>
          </p:cNvSpPr>
          <p:nvPr>
            <p:ph type="pic" idx="16"/>
          </p:nvPr>
        </p:nvSpPr>
        <p:spPr>
          <a:xfrm>
            <a:off x="4295986" y="1088720"/>
            <a:ext cx="3603072" cy="225028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US"/>
              <a:t>Click icon to add picture</a:t>
            </a:r>
          </a:p>
        </p:txBody>
      </p:sp>
      <p:sp>
        <p:nvSpPr>
          <p:cNvPr id="18" name="Picture Placeholder 2"/>
          <p:cNvSpPr>
            <a:spLocks noGrp="1"/>
          </p:cNvSpPr>
          <p:nvPr>
            <p:ph type="pic" idx="14"/>
          </p:nvPr>
        </p:nvSpPr>
        <p:spPr>
          <a:xfrm>
            <a:off x="8111970" y="1088720"/>
            <a:ext cx="3603072" cy="225028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US"/>
              <a:t>Click icon to add picture</a:t>
            </a:r>
          </a:p>
        </p:txBody>
      </p:sp>
      <p:sp>
        <p:nvSpPr>
          <p:cNvPr id="17" name="Picture Placeholder 2"/>
          <p:cNvSpPr>
            <a:spLocks noGrp="1"/>
          </p:cNvSpPr>
          <p:nvPr>
            <p:ph type="pic" idx="13"/>
          </p:nvPr>
        </p:nvSpPr>
        <p:spPr>
          <a:xfrm>
            <a:off x="480003" y="3519000"/>
            <a:ext cx="3600028" cy="225460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US"/>
              <a:t>Click icon to add picture</a:t>
            </a:r>
          </a:p>
        </p:txBody>
      </p:sp>
      <p:sp>
        <p:nvSpPr>
          <p:cNvPr id="25" name="Picture Placeholder 2"/>
          <p:cNvSpPr>
            <a:spLocks noGrp="1"/>
          </p:cNvSpPr>
          <p:nvPr>
            <p:ph type="pic" idx="17"/>
          </p:nvPr>
        </p:nvSpPr>
        <p:spPr>
          <a:xfrm>
            <a:off x="4295986" y="3519000"/>
            <a:ext cx="3603072" cy="225460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US"/>
              <a:t>Click icon to add picture</a:t>
            </a:r>
          </a:p>
        </p:txBody>
      </p:sp>
      <p:sp>
        <p:nvSpPr>
          <p:cNvPr id="19" name="Picture Placeholder 2"/>
          <p:cNvSpPr>
            <a:spLocks noGrp="1"/>
          </p:cNvSpPr>
          <p:nvPr>
            <p:ph type="pic" idx="15"/>
          </p:nvPr>
        </p:nvSpPr>
        <p:spPr>
          <a:xfrm>
            <a:off x="8111970" y="3519000"/>
            <a:ext cx="3603072" cy="2254600"/>
          </a:xfrm>
        </p:spPr>
        <p:txBody>
          <a:bodyPr>
            <a:normAutofit/>
          </a:bodyPr>
          <a:lstStyle>
            <a:lvl1pPr marL="0" indent="0">
              <a:buNone/>
              <a:defRPr sz="1991"/>
            </a:lvl1pPr>
            <a:lvl2pPr marL="455234" indent="0">
              <a:buNone/>
              <a:defRPr sz="2788"/>
            </a:lvl2pPr>
            <a:lvl3pPr marL="910468" indent="0">
              <a:buNone/>
              <a:defRPr sz="2390"/>
            </a:lvl3pPr>
            <a:lvl4pPr marL="1365702" indent="0">
              <a:buNone/>
              <a:defRPr sz="1991"/>
            </a:lvl4pPr>
            <a:lvl5pPr marL="1820936" indent="0">
              <a:buNone/>
              <a:defRPr sz="1991"/>
            </a:lvl5pPr>
            <a:lvl6pPr marL="2276170" indent="0">
              <a:buNone/>
              <a:defRPr sz="1991"/>
            </a:lvl6pPr>
            <a:lvl7pPr marL="2731404" indent="0">
              <a:buNone/>
              <a:defRPr sz="1991"/>
            </a:lvl7pPr>
            <a:lvl8pPr marL="3186638" indent="0">
              <a:buNone/>
              <a:defRPr sz="1991"/>
            </a:lvl8pPr>
            <a:lvl9pPr marL="3641872" indent="0">
              <a:buNone/>
              <a:defRPr sz="1991"/>
            </a:lvl9pPr>
          </a:lstStyle>
          <a:p>
            <a:r>
              <a:rPr lang="en-US"/>
              <a:t>Click icon to add picture</a:t>
            </a:r>
          </a:p>
        </p:txBody>
      </p:sp>
      <p:sp>
        <p:nvSpPr>
          <p:cNvPr id="4" name="Text Placeholder 3"/>
          <p:cNvSpPr>
            <a:spLocks noGrp="1"/>
          </p:cNvSpPr>
          <p:nvPr>
            <p:ph type="body" sz="half" idx="2" hasCustomPrompt="1"/>
          </p:nvPr>
        </p:nvSpPr>
        <p:spPr>
          <a:xfrm>
            <a:off x="480001" y="5949280"/>
            <a:ext cx="11282324" cy="548720"/>
          </a:xfrm>
        </p:spPr>
        <p:txBody>
          <a:bodyPr>
            <a:normAutofit/>
          </a:bodyPr>
          <a:lstStyle>
            <a:lvl1pPr marL="0" indent="0">
              <a:lnSpc>
                <a:spcPct val="100000"/>
              </a:lnSpc>
              <a:buNone/>
              <a:defRPr sz="1400">
                <a:solidFill>
                  <a:srgbClr val="0B2D4F"/>
                </a:solidFill>
              </a:defRPr>
            </a:lvl1pPr>
            <a:lvl2pPr marL="455234" indent="0">
              <a:buNone/>
              <a:defRPr sz="1195"/>
            </a:lvl2pPr>
            <a:lvl3pPr marL="910468" indent="0">
              <a:buNone/>
              <a:defRPr sz="996"/>
            </a:lvl3pPr>
            <a:lvl4pPr marL="1365702" indent="0">
              <a:buNone/>
              <a:defRPr sz="896"/>
            </a:lvl4pPr>
            <a:lvl5pPr marL="1820936" indent="0">
              <a:buNone/>
              <a:defRPr sz="896"/>
            </a:lvl5pPr>
            <a:lvl6pPr marL="2276170" indent="0">
              <a:buNone/>
              <a:defRPr sz="896"/>
            </a:lvl6pPr>
            <a:lvl7pPr marL="2731404" indent="0">
              <a:buNone/>
              <a:defRPr sz="896"/>
            </a:lvl7pPr>
            <a:lvl8pPr marL="3186638" indent="0">
              <a:buNone/>
              <a:defRPr sz="896"/>
            </a:lvl8pPr>
            <a:lvl9pPr marL="3641872" indent="0">
              <a:buNone/>
              <a:defRPr sz="896"/>
            </a:lvl9pPr>
          </a:lstStyle>
          <a:p>
            <a:pPr lvl="0"/>
            <a:r>
              <a:rPr lang="en-US" dirty="0"/>
              <a:t>Click to add description for the pictures</a:t>
            </a:r>
          </a:p>
        </p:txBody>
      </p:sp>
      <p:cxnSp>
        <p:nvCxnSpPr>
          <p:cNvPr id="20" name="Straight Connector 19">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5">
            <a:extLst>
              <a:ext uri="{FF2B5EF4-FFF2-40B4-BE49-F238E27FC236}">
                <a16:creationId xmlns:a16="http://schemas.microsoft.com/office/drawing/2014/main" id="{D2AF184F-E431-40C3-8A26-21A1CD0D0CD7}"/>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9953770"/>
      </p:ext>
    </p:extLst>
  </p:cSld>
  <p:clrMapOvr>
    <a:masterClrMapping/>
  </p:clrMapOvr>
  <p:transition>
    <p:fade/>
  </p:transition>
  <p:hf sldNum="0"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ference List-Grey">
    <p:bg>
      <p:bgPr>
        <a:solidFill>
          <a:srgbClr val="E5EA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A2E4F"/>
                </a:solidFill>
              </a:defRPr>
            </a:lvl1pPr>
          </a:lstStyle>
          <a:p>
            <a:r>
              <a:rPr lang="en-GB" dirty="0"/>
              <a:t>Reference List </a:t>
            </a:r>
            <a:r>
              <a:rPr lang="en-US" dirty="0"/>
              <a:t>[Click to edit Slide Title]</a:t>
            </a:r>
          </a:p>
        </p:txBody>
      </p:sp>
      <p:sp>
        <p:nvSpPr>
          <p:cNvPr id="3" name="Content Placeholder 2"/>
          <p:cNvSpPr>
            <a:spLocks noGrp="1"/>
          </p:cNvSpPr>
          <p:nvPr>
            <p:ph idx="1" hasCustomPrompt="1"/>
          </p:nvPr>
        </p:nvSpPr>
        <p:spPr>
          <a:xfrm>
            <a:off x="480000" y="1449220"/>
            <a:ext cx="11232000" cy="4951580"/>
          </a:xfrm>
        </p:spPr>
        <p:txBody>
          <a:bodyPr>
            <a:normAutofit/>
          </a:bodyPr>
          <a:lstStyle>
            <a:lvl1pPr marL="0" marR="0" indent="0" algn="l" defTabSz="457200" rtl="0" eaLnBrk="1" fontAlgn="auto" latinLnBrk="0" hangingPunct="1">
              <a:lnSpc>
                <a:spcPct val="100000"/>
              </a:lnSpc>
              <a:spcBef>
                <a:spcPts val="0"/>
              </a:spcBef>
              <a:spcAft>
                <a:spcPts val="0"/>
              </a:spcAft>
              <a:buClr>
                <a:schemeClr val="bg1"/>
              </a:buClr>
              <a:buSzTx/>
              <a:buFont typeface="Arial"/>
              <a:buNone/>
              <a:tabLst/>
              <a:defRPr lang="en-US" sz="1600" b="0" i="0" kern="1200">
                <a:solidFill>
                  <a:srgbClr val="0A2E4F"/>
                </a:solidFill>
                <a:latin typeface="KingsBureauGrot FiveOne" panose="02000506040000020004" pitchFamily="2" charset="0"/>
                <a:ea typeface="+mn-ea"/>
                <a:cs typeface="Calibri" panose="020F0502020204030204" pitchFamily="34" charset="0"/>
              </a:defRPr>
            </a:lvl1pPr>
            <a:lvl2pPr marL="342900" indent="-342900"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Georgia"/>
                <a:ea typeface="+mn-ea"/>
                <a:cs typeface="Georgia"/>
              </a:defRPr>
            </a:lvl2pPr>
            <a:lvl3pPr marL="268715" indent="-268715"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Georgia"/>
                <a:ea typeface="+mn-ea"/>
                <a:cs typeface="Georgia"/>
              </a:defRPr>
            </a:lvl3pPr>
            <a:lvl4pPr marL="537429" indent="-268715"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Georgia"/>
                <a:ea typeface="+mn-ea"/>
                <a:cs typeface="Georgia"/>
              </a:defRPr>
            </a:lvl4pPr>
            <a:lvl5pPr marL="806144" indent="-268715"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Georgia"/>
                <a:ea typeface="+mn-ea"/>
                <a:cs typeface="Georgia"/>
              </a:defRPr>
            </a:lvl5pPr>
            <a:lvl6pPr marL="2286000" indent="0">
              <a:buNone/>
              <a:defRPr/>
            </a:lvl6pPr>
          </a:lstStyle>
          <a:p>
            <a:r>
              <a:rPr lang="en-US" dirty="0"/>
              <a:t>First reference</a:t>
            </a:r>
          </a:p>
          <a:p>
            <a:endParaRPr lang="en-US" dirty="0"/>
          </a:p>
          <a:p>
            <a:pPr marL="0" marR="0" lvl="0" indent="0" algn="l" defTabSz="457200" rtl="0" eaLnBrk="1" fontAlgn="auto" latinLnBrk="0" hangingPunct="1">
              <a:lnSpc>
                <a:spcPct val="100000"/>
              </a:lnSpc>
              <a:spcBef>
                <a:spcPts val="0"/>
              </a:spcBef>
              <a:spcAft>
                <a:spcPts val="0"/>
              </a:spcAft>
              <a:buClr>
                <a:schemeClr val="bg1"/>
              </a:buClr>
              <a:buSzTx/>
              <a:buFont typeface="Arial"/>
              <a:buNone/>
              <a:tabLst/>
              <a:defRPr/>
            </a:pPr>
            <a:r>
              <a:rPr lang="en-US" dirty="0"/>
              <a:t>Second reference</a:t>
            </a:r>
          </a:p>
          <a:p>
            <a:pPr marL="0" marR="0" lvl="0" indent="0" algn="l" defTabSz="457200" rtl="0" eaLnBrk="1" fontAlgn="auto" latinLnBrk="0" hangingPunct="1">
              <a:lnSpc>
                <a:spcPct val="100000"/>
              </a:lnSpc>
              <a:spcBef>
                <a:spcPts val="0"/>
              </a:spcBef>
              <a:spcAft>
                <a:spcPts val="0"/>
              </a:spcAft>
              <a:buClr>
                <a:schemeClr val="bg1"/>
              </a:buClr>
              <a:buSzTx/>
              <a:buFont typeface="Arial"/>
              <a:buNone/>
              <a:tabLst/>
              <a:defRPr/>
            </a:pPr>
            <a:endParaRPr lang="en-US" dirty="0"/>
          </a:p>
          <a:p>
            <a:pPr marL="0" marR="0" lvl="0" indent="0" algn="l" defTabSz="457200" rtl="0" eaLnBrk="1" fontAlgn="auto" latinLnBrk="0" hangingPunct="1">
              <a:lnSpc>
                <a:spcPct val="100000"/>
              </a:lnSpc>
              <a:spcBef>
                <a:spcPts val="0"/>
              </a:spcBef>
              <a:spcAft>
                <a:spcPts val="0"/>
              </a:spcAft>
              <a:buClr>
                <a:schemeClr val="bg1"/>
              </a:buClr>
              <a:buSzTx/>
              <a:buFont typeface="Arial"/>
              <a:buNone/>
              <a:tabLst/>
              <a:defRPr/>
            </a:pPr>
            <a:r>
              <a:rPr lang="en-US" dirty="0"/>
              <a:t>Third reference</a:t>
            </a:r>
          </a:p>
          <a:p>
            <a:endParaRPr lang="en-US" dirty="0"/>
          </a:p>
        </p:txBody>
      </p:sp>
      <p:cxnSp>
        <p:nvCxnSpPr>
          <p:cNvPr id="8" name="Straight Connector 7">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9050">
            <a:solidFill>
              <a:srgbClr val="0A2E4F"/>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a:extLst>
              <a:ext uri="{FF2B5EF4-FFF2-40B4-BE49-F238E27FC236}">
                <a16:creationId xmlns:a16="http://schemas.microsoft.com/office/drawing/2014/main" id="{6079B3BC-1F92-46DD-92FF-2BB65AAC8A3D}"/>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0468885"/>
      </p:ext>
    </p:extLst>
  </p:cSld>
  <p:clrMapOvr>
    <a:masterClrMapping/>
  </p:clrMapOvr>
  <p:transition>
    <p:fade/>
  </p:transition>
  <p:hf sldNum="0"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51548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8DE06-ABA7-B7ED-3271-3CADA750D1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622EDA4-8A31-1989-625A-7CCB73C23F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8E0F776-4C08-349F-E5BA-0DCD5B78021C}"/>
              </a:ext>
            </a:extLst>
          </p:cNvPr>
          <p:cNvSpPr>
            <a:spLocks noGrp="1"/>
          </p:cNvSpPr>
          <p:nvPr>
            <p:ph type="dt" sz="half" idx="10"/>
          </p:nvPr>
        </p:nvSpPr>
        <p:spPr/>
        <p:txBody>
          <a:bodyPr/>
          <a:lstStyle/>
          <a:p>
            <a:fld id="{B6AB93BD-2F73-4336-B736-99BA669AD020}" type="datetimeFigureOut">
              <a:rPr lang="en-GB" smtClean="0"/>
              <a:t>04/12/2023</a:t>
            </a:fld>
            <a:endParaRPr lang="en-GB"/>
          </a:p>
        </p:txBody>
      </p:sp>
      <p:sp>
        <p:nvSpPr>
          <p:cNvPr id="5" name="Footer Placeholder 4">
            <a:extLst>
              <a:ext uri="{FF2B5EF4-FFF2-40B4-BE49-F238E27FC236}">
                <a16:creationId xmlns:a16="http://schemas.microsoft.com/office/drawing/2014/main" id="{1B2FFC12-515E-2BE9-7C83-01E831BC32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BD7323-F89A-16EE-0FCA-98A883B295FD}"/>
              </a:ext>
            </a:extLst>
          </p:cNvPr>
          <p:cNvSpPr>
            <a:spLocks noGrp="1"/>
          </p:cNvSpPr>
          <p:nvPr>
            <p:ph type="sldNum" sz="quarter" idx="12"/>
          </p:nvPr>
        </p:nvSpPr>
        <p:spPr/>
        <p:txBody>
          <a:bodyPr/>
          <a:lstStyle/>
          <a:p>
            <a:fld id="{88176B8F-6F36-493E-9D15-6A3298C11470}" type="slidenum">
              <a:rPr lang="en-GB" smtClean="0"/>
              <a:t>‹#›</a:t>
            </a:fld>
            <a:endParaRPr lang="en-GB"/>
          </a:p>
        </p:txBody>
      </p:sp>
    </p:spTree>
    <p:extLst>
      <p:ext uri="{BB962C8B-B14F-4D97-AF65-F5344CB8AC3E}">
        <p14:creationId xmlns:p14="http://schemas.microsoft.com/office/powerpoint/2010/main" val="3009171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DA778-09DC-F0AF-2A2A-E7062403A14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98E6B0-C4AF-2F1A-0036-EC6D7FB2AD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F55448-21DD-BEE3-4B80-808673A41B82}"/>
              </a:ext>
            </a:extLst>
          </p:cNvPr>
          <p:cNvSpPr>
            <a:spLocks noGrp="1"/>
          </p:cNvSpPr>
          <p:nvPr>
            <p:ph type="dt" sz="half" idx="10"/>
          </p:nvPr>
        </p:nvSpPr>
        <p:spPr/>
        <p:txBody>
          <a:bodyPr/>
          <a:lstStyle/>
          <a:p>
            <a:fld id="{B6AB93BD-2F73-4336-B736-99BA669AD020}" type="datetimeFigureOut">
              <a:rPr lang="en-GB" smtClean="0"/>
              <a:t>04/12/2023</a:t>
            </a:fld>
            <a:endParaRPr lang="en-GB"/>
          </a:p>
        </p:txBody>
      </p:sp>
      <p:sp>
        <p:nvSpPr>
          <p:cNvPr id="5" name="Footer Placeholder 4">
            <a:extLst>
              <a:ext uri="{FF2B5EF4-FFF2-40B4-BE49-F238E27FC236}">
                <a16:creationId xmlns:a16="http://schemas.microsoft.com/office/drawing/2014/main" id="{2BE612B4-F4BC-33DF-56DD-AC19A963D1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7006FF-6AA3-2747-C694-AE0975217977}"/>
              </a:ext>
            </a:extLst>
          </p:cNvPr>
          <p:cNvSpPr>
            <a:spLocks noGrp="1"/>
          </p:cNvSpPr>
          <p:nvPr>
            <p:ph type="sldNum" sz="quarter" idx="12"/>
          </p:nvPr>
        </p:nvSpPr>
        <p:spPr/>
        <p:txBody>
          <a:bodyPr/>
          <a:lstStyle/>
          <a:p>
            <a:fld id="{88176B8F-6F36-493E-9D15-6A3298C11470}" type="slidenum">
              <a:rPr lang="en-GB" smtClean="0"/>
              <a:t>‹#›</a:t>
            </a:fld>
            <a:endParaRPr lang="en-GB"/>
          </a:p>
        </p:txBody>
      </p:sp>
    </p:spTree>
    <p:extLst>
      <p:ext uri="{BB962C8B-B14F-4D97-AF65-F5344CB8AC3E}">
        <p14:creationId xmlns:p14="http://schemas.microsoft.com/office/powerpoint/2010/main" val="756312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EC2C-43D7-73F7-A158-7C0A85A71E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CA97A11-60B9-DB04-D481-4A598BDBD6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2D5F65-AA6D-8965-76E3-02306AC58468}"/>
              </a:ext>
            </a:extLst>
          </p:cNvPr>
          <p:cNvSpPr>
            <a:spLocks noGrp="1"/>
          </p:cNvSpPr>
          <p:nvPr>
            <p:ph type="dt" sz="half" idx="10"/>
          </p:nvPr>
        </p:nvSpPr>
        <p:spPr/>
        <p:txBody>
          <a:bodyPr/>
          <a:lstStyle/>
          <a:p>
            <a:fld id="{B6AB93BD-2F73-4336-B736-99BA669AD020}" type="datetimeFigureOut">
              <a:rPr lang="en-GB" smtClean="0"/>
              <a:t>04/12/2023</a:t>
            </a:fld>
            <a:endParaRPr lang="en-GB"/>
          </a:p>
        </p:txBody>
      </p:sp>
      <p:sp>
        <p:nvSpPr>
          <p:cNvPr id="5" name="Footer Placeholder 4">
            <a:extLst>
              <a:ext uri="{FF2B5EF4-FFF2-40B4-BE49-F238E27FC236}">
                <a16:creationId xmlns:a16="http://schemas.microsoft.com/office/drawing/2014/main" id="{EBA8F568-7BFC-9403-654C-2CD32C0ACD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12FD01-B93D-5FFC-0C99-71E7195DA667}"/>
              </a:ext>
            </a:extLst>
          </p:cNvPr>
          <p:cNvSpPr>
            <a:spLocks noGrp="1"/>
          </p:cNvSpPr>
          <p:nvPr>
            <p:ph type="sldNum" sz="quarter" idx="12"/>
          </p:nvPr>
        </p:nvSpPr>
        <p:spPr/>
        <p:txBody>
          <a:bodyPr/>
          <a:lstStyle/>
          <a:p>
            <a:fld id="{88176B8F-6F36-493E-9D15-6A3298C11470}" type="slidenum">
              <a:rPr lang="en-GB" smtClean="0"/>
              <a:t>‹#›</a:t>
            </a:fld>
            <a:endParaRPr lang="en-GB"/>
          </a:p>
        </p:txBody>
      </p:sp>
    </p:spTree>
    <p:extLst>
      <p:ext uri="{BB962C8B-B14F-4D97-AF65-F5344CB8AC3E}">
        <p14:creationId xmlns:p14="http://schemas.microsoft.com/office/powerpoint/2010/main" val="33498836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40F85-9172-8A38-E22A-FD0894C2D9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43231B1-2BE2-A61F-5832-6EDF45CB75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7AB9967-5F35-9E1F-140E-547E12E680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F221B61-29D2-583E-9A38-F2AB92925AD6}"/>
              </a:ext>
            </a:extLst>
          </p:cNvPr>
          <p:cNvSpPr>
            <a:spLocks noGrp="1"/>
          </p:cNvSpPr>
          <p:nvPr>
            <p:ph type="dt" sz="half" idx="10"/>
          </p:nvPr>
        </p:nvSpPr>
        <p:spPr/>
        <p:txBody>
          <a:bodyPr/>
          <a:lstStyle/>
          <a:p>
            <a:fld id="{B6AB93BD-2F73-4336-B736-99BA669AD020}" type="datetimeFigureOut">
              <a:rPr lang="en-GB" smtClean="0"/>
              <a:t>04/12/2023</a:t>
            </a:fld>
            <a:endParaRPr lang="en-GB"/>
          </a:p>
        </p:txBody>
      </p:sp>
      <p:sp>
        <p:nvSpPr>
          <p:cNvPr id="6" name="Footer Placeholder 5">
            <a:extLst>
              <a:ext uri="{FF2B5EF4-FFF2-40B4-BE49-F238E27FC236}">
                <a16:creationId xmlns:a16="http://schemas.microsoft.com/office/drawing/2014/main" id="{65DEB745-7AE8-7A2C-530D-3CC0100B9A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52E8551-3462-2DE2-6BE9-72EBEB27ABEA}"/>
              </a:ext>
            </a:extLst>
          </p:cNvPr>
          <p:cNvSpPr>
            <a:spLocks noGrp="1"/>
          </p:cNvSpPr>
          <p:nvPr>
            <p:ph type="sldNum" sz="quarter" idx="12"/>
          </p:nvPr>
        </p:nvSpPr>
        <p:spPr/>
        <p:txBody>
          <a:bodyPr/>
          <a:lstStyle/>
          <a:p>
            <a:fld id="{88176B8F-6F36-493E-9D15-6A3298C11470}" type="slidenum">
              <a:rPr lang="en-GB" smtClean="0"/>
              <a:t>‹#›</a:t>
            </a:fld>
            <a:endParaRPr lang="en-GB"/>
          </a:p>
        </p:txBody>
      </p:sp>
    </p:spTree>
    <p:extLst>
      <p:ext uri="{BB962C8B-B14F-4D97-AF65-F5344CB8AC3E}">
        <p14:creationId xmlns:p14="http://schemas.microsoft.com/office/powerpoint/2010/main" val="40024332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9AF02-0C8D-B818-12BF-D59EC2EAE31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F2164E-AE47-6377-2FC2-BC1540A9B3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785599-8815-7885-8503-A5F7B1562D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CF006B5-5512-D677-4702-7FD1D88ED2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B43CF8-42A6-DD71-031A-5FE2BF795D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3758839-9665-2DC3-5AF2-A5C3B0ECCFA7}"/>
              </a:ext>
            </a:extLst>
          </p:cNvPr>
          <p:cNvSpPr>
            <a:spLocks noGrp="1"/>
          </p:cNvSpPr>
          <p:nvPr>
            <p:ph type="dt" sz="half" idx="10"/>
          </p:nvPr>
        </p:nvSpPr>
        <p:spPr/>
        <p:txBody>
          <a:bodyPr/>
          <a:lstStyle/>
          <a:p>
            <a:fld id="{B6AB93BD-2F73-4336-B736-99BA669AD020}" type="datetimeFigureOut">
              <a:rPr lang="en-GB" smtClean="0"/>
              <a:t>04/12/2023</a:t>
            </a:fld>
            <a:endParaRPr lang="en-GB"/>
          </a:p>
        </p:txBody>
      </p:sp>
      <p:sp>
        <p:nvSpPr>
          <p:cNvPr id="8" name="Footer Placeholder 7">
            <a:extLst>
              <a:ext uri="{FF2B5EF4-FFF2-40B4-BE49-F238E27FC236}">
                <a16:creationId xmlns:a16="http://schemas.microsoft.com/office/drawing/2014/main" id="{6A6D5928-1F0D-28B3-94AA-2EA7C9F5E0F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9B2A3A6-0670-9A0B-4EC7-3FB7BD190C16}"/>
              </a:ext>
            </a:extLst>
          </p:cNvPr>
          <p:cNvSpPr>
            <a:spLocks noGrp="1"/>
          </p:cNvSpPr>
          <p:nvPr>
            <p:ph type="sldNum" sz="quarter" idx="12"/>
          </p:nvPr>
        </p:nvSpPr>
        <p:spPr/>
        <p:txBody>
          <a:bodyPr/>
          <a:lstStyle/>
          <a:p>
            <a:fld id="{88176B8F-6F36-493E-9D15-6A3298C11470}" type="slidenum">
              <a:rPr lang="en-GB" smtClean="0"/>
              <a:t>‹#›</a:t>
            </a:fld>
            <a:endParaRPr lang="en-GB"/>
          </a:p>
        </p:txBody>
      </p:sp>
    </p:spTree>
    <p:extLst>
      <p:ext uri="{BB962C8B-B14F-4D97-AF65-F5344CB8AC3E}">
        <p14:creationId xmlns:p14="http://schemas.microsoft.com/office/powerpoint/2010/main" val="2566660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E995-A015-A1FD-8700-229DD03B18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0A7FC3B-D911-1683-9239-8E2A761CFFE2}"/>
              </a:ext>
            </a:extLst>
          </p:cNvPr>
          <p:cNvSpPr>
            <a:spLocks noGrp="1"/>
          </p:cNvSpPr>
          <p:nvPr>
            <p:ph type="dt" sz="half" idx="10"/>
          </p:nvPr>
        </p:nvSpPr>
        <p:spPr/>
        <p:txBody>
          <a:bodyPr/>
          <a:lstStyle/>
          <a:p>
            <a:fld id="{B6AB93BD-2F73-4336-B736-99BA669AD020}" type="datetimeFigureOut">
              <a:rPr lang="en-GB" smtClean="0"/>
              <a:t>04/12/2023</a:t>
            </a:fld>
            <a:endParaRPr lang="en-GB"/>
          </a:p>
        </p:txBody>
      </p:sp>
      <p:sp>
        <p:nvSpPr>
          <p:cNvPr id="4" name="Footer Placeholder 3">
            <a:extLst>
              <a:ext uri="{FF2B5EF4-FFF2-40B4-BE49-F238E27FC236}">
                <a16:creationId xmlns:a16="http://schemas.microsoft.com/office/drawing/2014/main" id="{CB474241-9D74-46C0-9CFF-96D66A92C0C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F0D7B6-EE79-63AE-E293-31C02E410721}"/>
              </a:ext>
            </a:extLst>
          </p:cNvPr>
          <p:cNvSpPr>
            <a:spLocks noGrp="1"/>
          </p:cNvSpPr>
          <p:nvPr>
            <p:ph type="sldNum" sz="quarter" idx="12"/>
          </p:nvPr>
        </p:nvSpPr>
        <p:spPr/>
        <p:txBody>
          <a:bodyPr/>
          <a:lstStyle/>
          <a:p>
            <a:fld id="{88176B8F-6F36-493E-9D15-6A3298C11470}" type="slidenum">
              <a:rPr lang="en-GB" smtClean="0"/>
              <a:t>‹#›</a:t>
            </a:fld>
            <a:endParaRPr lang="en-GB"/>
          </a:p>
        </p:txBody>
      </p:sp>
    </p:spTree>
    <p:extLst>
      <p:ext uri="{BB962C8B-B14F-4D97-AF65-F5344CB8AC3E}">
        <p14:creationId xmlns:p14="http://schemas.microsoft.com/office/powerpoint/2010/main" val="2718425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2354B7-9F3C-5E98-4884-C46743EAB826}"/>
              </a:ext>
            </a:extLst>
          </p:cNvPr>
          <p:cNvSpPr>
            <a:spLocks noGrp="1"/>
          </p:cNvSpPr>
          <p:nvPr>
            <p:ph type="dt" sz="half" idx="10"/>
          </p:nvPr>
        </p:nvSpPr>
        <p:spPr/>
        <p:txBody>
          <a:bodyPr/>
          <a:lstStyle/>
          <a:p>
            <a:fld id="{B6AB93BD-2F73-4336-B736-99BA669AD020}" type="datetimeFigureOut">
              <a:rPr lang="en-GB" smtClean="0"/>
              <a:t>04/12/2023</a:t>
            </a:fld>
            <a:endParaRPr lang="en-GB"/>
          </a:p>
        </p:txBody>
      </p:sp>
      <p:sp>
        <p:nvSpPr>
          <p:cNvPr id="3" name="Footer Placeholder 2">
            <a:extLst>
              <a:ext uri="{FF2B5EF4-FFF2-40B4-BE49-F238E27FC236}">
                <a16:creationId xmlns:a16="http://schemas.microsoft.com/office/drawing/2014/main" id="{763C2596-022A-6383-F6D8-EC9DB25AF96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7ECD20F-9A59-B9ED-21AA-700EB8AA7738}"/>
              </a:ext>
            </a:extLst>
          </p:cNvPr>
          <p:cNvSpPr>
            <a:spLocks noGrp="1"/>
          </p:cNvSpPr>
          <p:nvPr>
            <p:ph type="sldNum" sz="quarter" idx="12"/>
          </p:nvPr>
        </p:nvSpPr>
        <p:spPr/>
        <p:txBody>
          <a:bodyPr/>
          <a:lstStyle/>
          <a:p>
            <a:fld id="{88176B8F-6F36-493E-9D15-6A3298C11470}" type="slidenum">
              <a:rPr lang="en-GB" smtClean="0"/>
              <a:t>‹#›</a:t>
            </a:fld>
            <a:endParaRPr lang="en-GB"/>
          </a:p>
        </p:txBody>
      </p:sp>
    </p:spTree>
    <p:extLst>
      <p:ext uri="{BB962C8B-B14F-4D97-AF65-F5344CB8AC3E}">
        <p14:creationId xmlns:p14="http://schemas.microsoft.com/office/powerpoint/2010/main" val="311728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arning Outcomes-Blu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b="1">
                <a:solidFill>
                  <a:schemeClr val="tx1"/>
                </a:solidFill>
                <a:latin typeface="KingsBureauGrot ThreeSeven" panose="02000506050000020004" pitchFamily="2" charset="0"/>
              </a:defRPr>
            </a:lvl1pPr>
          </a:lstStyle>
          <a:p>
            <a:r>
              <a:rPr lang="en-GB" dirty="0"/>
              <a:t>Learning Outcomes [required]</a:t>
            </a:r>
            <a:endParaRPr lang="en-US" dirty="0"/>
          </a:p>
        </p:txBody>
      </p:sp>
      <p:sp>
        <p:nvSpPr>
          <p:cNvPr id="3" name="Content Placeholder 2"/>
          <p:cNvSpPr>
            <a:spLocks noGrp="1"/>
          </p:cNvSpPr>
          <p:nvPr>
            <p:ph idx="1" hasCustomPrompt="1"/>
          </p:nvPr>
        </p:nvSpPr>
        <p:spPr/>
        <p:txBody>
          <a:bodyPr>
            <a:normAutofit/>
          </a:bodyPr>
          <a:lstStyle>
            <a:lvl1pPr marL="342900" marR="0" indent="-342900" algn="l" defTabSz="457200" rtl="0" eaLnBrk="1" fontAlgn="auto" latinLnBrk="0" hangingPunct="1">
              <a:lnSpc>
                <a:spcPct val="120000"/>
              </a:lnSpc>
              <a:spcBef>
                <a:spcPts val="0"/>
              </a:spcBef>
              <a:spcAft>
                <a:spcPts val="0"/>
              </a:spcAft>
              <a:buClr>
                <a:schemeClr val="tx1"/>
              </a:buClr>
              <a:buSzTx/>
              <a:buFont typeface="Arial" panose="020B0604020202020204" pitchFamily="34" charset="0"/>
              <a:buChar char="•"/>
              <a:tabLst/>
              <a:defRPr lang="en-US" sz="2500" kern="1200" dirty="0" smtClean="0">
                <a:solidFill>
                  <a:schemeClr val="tx1"/>
                </a:solidFill>
                <a:latin typeface="KingsBureauGrot FiveOne" panose="02000506040000020004" pitchFamily="2" charset="0"/>
                <a:ea typeface="+mn-ea"/>
                <a:cs typeface="Calibri" panose="020F0502020204030204" pitchFamily="34" charset="0"/>
              </a:defRPr>
            </a:lvl1pPr>
            <a:lvl2pPr marL="342900" indent="-342900" algn="l" defTabSz="457200" rtl="0" eaLnBrk="1" latinLnBrk="0" hangingPunct="1">
              <a:lnSpc>
                <a:spcPct val="120000"/>
              </a:lnSpc>
              <a:spcBef>
                <a:spcPts val="0"/>
              </a:spcBef>
              <a:buClr>
                <a:srgbClr val="0A2D50"/>
              </a:buClr>
              <a:buFont typeface="Arial"/>
              <a:buChar char="•"/>
              <a:defRPr lang="en-US" sz="2000" kern="1200" dirty="0" smtClean="0">
                <a:solidFill>
                  <a:schemeClr val="bg1"/>
                </a:solidFill>
                <a:latin typeface="Georgia"/>
                <a:ea typeface="+mn-ea"/>
                <a:cs typeface="Georgia"/>
              </a:defRPr>
            </a:lvl2pPr>
            <a:lvl3pPr marL="268715" indent="-268715"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Georgia"/>
                <a:ea typeface="+mn-ea"/>
                <a:cs typeface="Georgia"/>
              </a:defRPr>
            </a:lvl3pPr>
            <a:lvl4pPr marL="537429" indent="-268715" algn="l" defTabSz="457200" rtl="0" eaLnBrk="1" latinLnBrk="0" hangingPunct="1">
              <a:lnSpc>
                <a:spcPct val="120000"/>
              </a:lnSpc>
              <a:spcBef>
                <a:spcPts val="0"/>
              </a:spcBef>
              <a:buClr>
                <a:srgbClr val="0A2D50"/>
              </a:buClr>
              <a:buFont typeface="Arial"/>
              <a:buChar char="•"/>
              <a:defRPr lang="en-US" sz="2000" kern="1200" dirty="0" smtClean="0">
                <a:solidFill>
                  <a:schemeClr val="bg1"/>
                </a:solidFill>
                <a:latin typeface="Georgia"/>
                <a:ea typeface="+mn-ea"/>
                <a:cs typeface="Georgia"/>
              </a:defRPr>
            </a:lvl4pPr>
            <a:lvl5pPr marL="806144" indent="-268715" algn="l" defTabSz="457200" rtl="0" eaLnBrk="1" latinLnBrk="0" hangingPunct="1">
              <a:lnSpc>
                <a:spcPct val="120000"/>
              </a:lnSpc>
              <a:spcBef>
                <a:spcPts val="0"/>
              </a:spcBef>
              <a:buClr>
                <a:srgbClr val="0A2D50"/>
              </a:buClr>
              <a:buFont typeface="Arial"/>
              <a:buChar char="•"/>
              <a:defRPr lang="en-US" sz="2000" kern="1200" dirty="0" smtClean="0">
                <a:solidFill>
                  <a:schemeClr val="bg1"/>
                </a:solidFill>
                <a:latin typeface="Georgia"/>
                <a:ea typeface="+mn-ea"/>
                <a:cs typeface="Georgia"/>
              </a:defRPr>
            </a:lvl5pPr>
            <a:lvl6pPr marL="2286000" indent="0">
              <a:buNone/>
              <a:defRPr/>
            </a:lvl6pPr>
          </a:lstStyle>
          <a:p>
            <a:r>
              <a:rPr lang="en-US" dirty="0"/>
              <a:t>First bullet point (indent x0)</a:t>
            </a:r>
          </a:p>
          <a:p>
            <a:pPr marL="342900" marR="0" lvl="0" indent="-342900" algn="l" defTabSz="4572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dirty="0"/>
              <a:t>Second bullet point (indent x0)</a:t>
            </a:r>
          </a:p>
          <a:p>
            <a:pPr marL="342900" marR="0" lvl="0" indent="-342900" algn="l" defTabSz="4572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en-US" dirty="0"/>
              <a:t>Third bullet point (indent x0)</a:t>
            </a:r>
          </a:p>
          <a:p>
            <a:pPr marL="342900" marR="0" lvl="0" indent="-342900" algn="l" defTabSz="4572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endParaRPr lang="en-US" dirty="0"/>
          </a:p>
          <a:p>
            <a:endParaRPr lang="en-US" dirty="0"/>
          </a:p>
          <a:p>
            <a:endParaRPr lang="en-US" dirty="0"/>
          </a:p>
          <a:p>
            <a:endParaRPr lang="en-US" dirty="0"/>
          </a:p>
        </p:txBody>
      </p:sp>
      <p:cxnSp>
        <p:nvCxnSpPr>
          <p:cNvPr id="8" name="Straight Connector 7">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6D842B3B-799C-403C-B9A3-CE3B412B2883}"/>
              </a:ext>
            </a:extLst>
          </p:cNvPr>
          <p:cNvSpPr>
            <a:spLocks noGrp="1"/>
          </p:cNvSpPr>
          <p:nvPr>
            <p:ph type="sldNum" sz="quarter" idx="4"/>
          </p:nvPr>
        </p:nvSpPr>
        <p:spPr>
          <a:xfrm>
            <a:off x="11125200" y="6567158"/>
            <a:ext cx="637125" cy="290841"/>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chemeClr val="tx1"/>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785384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2D645-02D8-A763-7584-90B4BFFB60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CE818A4-C6D1-4A35-C0C3-F9276EB99F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15F3228-6050-0FB5-FAC7-A541006286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97CBE1-62AA-9A34-7F64-5F7436EE7D27}"/>
              </a:ext>
            </a:extLst>
          </p:cNvPr>
          <p:cNvSpPr>
            <a:spLocks noGrp="1"/>
          </p:cNvSpPr>
          <p:nvPr>
            <p:ph type="dt" sz="half" idx="10"/>
          </p:nvPr>
        </p:nvSpPr>
        <p:spPr/>
        <p:txBody>
          <a:bodyPr/>
          <a:lstStyle/>
          <a:p>
            <a:fld id="{B6AB93BD-2F73-4336-B736-99BA669AD020}" type="datetimeFigureOut">
              <a:rPr lang="en-GB" smtClean="0"/>
              <a:t>04/12/2023</a:t>
            </a:fld>
            <a:endParaRPr lang="en-GB"/>
          </a:p>
        </p:txBody>
      </p:sp>
      <p:sp>
        <p:nvSpPr>
          <p:cNvPr id="6" name="Footer Placeholder 5">
            <a:extLst>
              <a:ext uri="{FF2B5EF4-FFF2-40B4-BE49-F238E27FC236}">
                <a16:creationId xmlns:a16="http://schemas.microsoft.com/office/drawing/2014/main" id="{64E7B040-2394-15A9-8C9F-05D8B11EC8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CD0794-984F-718A-95D4-9E19EC2416B1}"/>
              </a:ext>
            </a:extLst>
          </p:cNvPr>
          <p:cNvSpPr>
            <a:spLocks noGrp="1"/>
          </p:cNvSpPr>
          <p:nvPr>
            <p:ph type="sldNum" sz="quarter" idx="12"/>
          </p:nvPr>
        </p:nvSpPr>
        <p:spPr/>
        <p:txBody>
          <a:bodyPr/>
          <a:lstStyle/>
          <a:p>
            <a:fld id="{88176B8F-6F36-493E-9D15-6A3298C11470}" type="slidenum">
              <a:rPr lang="en-GB" smtClean="0"/>
              <a:t>‹#›</a:t>
            </a:fld>
            <a:endParaRPr lang="en-GB"/>
          </a:p>
        </p:txBody>
      </p:sp>
    </p:spTree>
    <p:extLst>
      <p:ext uri="{BB962C8B-B14F-4D97-AF65-F5344CB8AC3E}">
        <p14:creationId xmlns:p14="http://schemas.microsoft.com/office/powerpoint/2010/main" val="2556870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D6EF0-7992-CD8C-FB79-FE60E476EE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B424DE1-8217-BC28-9F5B-5D5E202818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03E1FDF-6B37-DE02-6616-F712521DE2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042EE2-DF90-27A9-1F43-8E397780BD4D}"/>
              </a:ext>
            </a:extLst>
          </p:cNvPr>
          <p:cNvSpPr>
            <a:spLocks noGrp="1"/>
          </p:cNvSpPr>
          <p:nvPr>
            <p:ph type="dt" sz="half" idx="10"/>
          </p:nvPr>
        </p:nvSpPr>
        <p:spPr/>
        <p:txBody>
          <a:bodyPr/>
          <a:lstStyle/>
          <a:p>
            <a:fld id="{B6AB93BD-2F73-4336-B736-99BA669AD020}" type="datetimeFigureOut">
              <a:rPr lang="en-GB" smtClean="0"/>
              <a:t>04/12/2023</a:t>
            </a:fld>
            <a:endParaRPr lang="en-GB"/>
          </a:p>
        </p:txBody>
      </p:sp>
      <p:sp>
        <p:nvSpPr>
          <p:cNvPr id="6" name="Footer Placeholder 5">
            <a:extLst>
              <a:ext uri="{FF2B5EF4-FFF2-40B4-BE49-F238E27FC236}">
                <a16:creationId xmlns:a16="http://schemas.microsoft.com/office/drawing/2014/main" id="{90FE98C4-5ADF-195F-C23A-515A71DAEF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20457A-EE31-4426-31F8-9EE5BBC8531A}"/>
              </a:ext>
            </a:extLst>
          </p:cNvPr>
          <p:cNvSpPr>
            <a:spLocks noGrp="1"/>
          </p:cNvSpPr>
          <p:nvPr>
            <p:ph type="sldNum" sz="quarter" idx="12"/>
          </p:nvPr>
        </p:nvSpPr>
        <p:spPr/>
        <p:txBody>
          <a:bodyPr/>
          <a:lstStyle/>
          <a:p>
            <a:fld id="{88176B8F-6F36-493E-9D15-6A3298C11470}" type="slidenum">
              <a:rPr lang="en-GB" smtClean="0"/>
              <a:t>‹#›</a:t>
            </a:fld>
            <a:endParaRPr lang="en-GB"/>
          </a:p>
        </p:txBody>
      </p:sp>
    </p:spTree>
    <p:extLst>
      <p:ext uri="{BB962C8B-B14F-4D97-AF65-F5344CB8AC3E}">
        <p14:creationId xmlns:p14="http://schemas.microsoft.com/office/powerpoint/2010/main" val="22356673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325C-C784-DD2D-F99F-BB9800DD4D1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731FD03-CE4D-32FD-4CD0-0311171B97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A29C72-4922-FBA6-3C86-5B6C3DFB4BFF}"/>
              </a:ext>
            </a:extLst>
          </p:cNvPr>
          <p:cNvSpPr>
            <a:spLocks noGrp="1"/>
          </p:cNvSpPr>
          <p:nvPr>
            <p:ph type="dt" sz="half" idx="10"/>
          </p:nvPr>
        </p:nvSpPr>
        <p:spPr/>
        <p:txBody>
          <a:bodyPr/>
          <a:lstStyle/>
          <a:p>
            <a:fld id="{B6AB93BD-2F73-4336-B736-99BA669AD020}" type="datetimeFigureOut">
              <a:rPr lang="en-GB" smtClean="0"/>
              <a:t>04/12/2023</a:t>
            </a:fld>
            <a:endParaRPr lang="en-GB"/>
          </a:p>
        </p:txBody>
      </p:sp>
      <p:sp>
        <p:nvSpPr>
          <p:cNvPr id="5" name="Footer Placeholder 4">
            <a:extLst>
              <a:ext uri="{FF2B5EF4-FFF2-40B4-BE49-F238E27FC236}">
                <a16:creationId xmlns:a16="http://schemas.microsoft.com/office/drawing/2014/main" id="{97AAF885-517B-E84B-C2CB-2AB852CB9F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5A51DA-E0AD-0C65-A886-D2B5AF644BFF}"/>
              </a:ext>
            </a:extLst>
          </p:cNvPr>
          <p:cNvSpPr>
            <a:spLocks noGrp="1"/>
          </p:cNvSpPr>
          <p:nvPr>
            <p:ph type="sldNum" sz="quarter" idx="12"/>
          </p:nvPr>
        </p:nvSpPr>
        <p:spPr/>
        <p:txBody>
          <a:bodyPr/>
          <a:lstStyle/>
          <a:p>
            <a:fld id="{88176B8F-6F36-493E-9D15-6A3298C11470}" type="slidenum">
              <a:rPr lang="en-GB" smtClean="0"/>
              <a:t>‹#›</a:t>
            </a:fld>
            <a:endParaRPr lang="en-GB"/>
          </a:p>
        </p:txBody>
      </p:sp>
    </p:spTree>
    <p:extLst>
      <p:ext uri="{BB962C8B-B14F-4D97-AF65-F5344CB8AC3E}">
        <p14:creationId xmlns:p14="http://schemas.microsoft.com/office/powerpoint/2010/main" val="10752490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DB3C0D-83D6-7FDB-7349-BCAE0842951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62C14D-2DC5-9925-D1A0-1314CA9425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C49715-66AD-DC4A-B168-5BCB277BA124}"/>
              </a:ext>
            </a:extLst>
          </p:cNvPr>
          <p:cNvSpPr>
            <a:spLocks noGrp="1"/>
          </p:cNvSpPr>
          <p:nvPr>
            <p:ph type="dt" sz="half" idx="10"/>
          </p:nvPr>
        </p:nvSpPr>
        <p:spPr/>
        <p:txBody>
          <a:bodyPr/>
          <a:lstStyle/>
          <a:p>
            <a:fld id="{B6AB93BD-2F73-4336-B736-99BA669AD020}" type="datetimeFigureOut">
              <a:rPr lang="en-GB" smtClean="0"/>
              <a:t>04/12/2023</a:t>
            </a:fld>
            <a:endParaRPr lang="en-GB"/>
          </a:p>
        </p:txBody>
      </p:sp>
      <p:sp>
        <p:nvSpPr>
          <p:cNvPr id="5" name="Footer Placeholder 4">
            <a:extLst>
              <a:ext uri="{FF2B5EF4-FFF2-40B4-BE49-F238E27FC236}">
                <a16:creationId xmlns:a16="http://schemas.microsoft.com/office/drawing/2014/main" id="{DD12ED43-27B2-0F72-C4F7-FD19ECCB3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C706AA-B224-AD57-403C-C233B6A3054E}"/>
              </a:ext>
            </a:extLst>
          </p:cNvPr>
          <p:cNvSpPr>
            <a:spLocks noGrp="1"/>
          </p:cNvSpPr>
          <p:nvPr>
            <p:ph type="sldNum" sz="quarter" idx="12"/>
          </p:nvPr>
        </p:nvSpPr>
        <p:spPr/>
        <p:txBody>
          <a:bodyPr/>
          <a:lstStyle/>
          <a:p>
            <a:fld id="{88176B8F-6F36-493E-9D15-6A3298C11470}" type="slidenum">
              <a:rPr lang="en-GB" smtClean="0"/>
              <a:t>‹#›</a:t>
            </a:fld>
            <a:endParaRPr lang="en-GB"/>
          </a:p>
        </p:txBody>
      </p:sp>
    </p:spTree>
    <p:extLst>
      <p:ext uri="{BB962C8B-B14F-4D97-AF65-F5344CB8AC3E}">
        <p14:creationId xmlns:p14="http://schemas.microsoft.com/office/powerpoint/2010/main" val="1595535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ference List-Blu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80ADD6D-874B-DB48-8433-AE6C812C4A0B}"/>
              </a:ext>
            </a:extLst>
          </p:cNvPr>
          <p:cNvSpPr>
            <a:spLocks noGrp="1"/>
          </p:cNvSpPr>
          <p:nvPr>
            <p:ph type="title" hasCustomPrompt="1"/>
          </p:nvPr>
        </p:nvSpPr>
        <p:spPr/>
        <p:txBody>
          <a:bodyPr/>
          <a:lstStyle>
            <a:lvl1pPr>
              <a:defRPr>
                <a:solidFill>
                  <a:schemeClr val="tx1"/>
                </a:solidFill>
              </a:defRPr>
            </a:lvl1pPr>
          </a:lstStyle>
          <a:p>
            <a:r>
              <a:rPr lang="en-GB" dirty="0"/>
              <a:t>Reference List </a:t>
            </a:r>
            <a:r>
              <a:rPr lang="en-US" dirty="0"/>
              <a:t>[Click to edit Slide Title]</a:t>
            </a:r>
            <a:endParaRPr lang="en-GB" dirty="0"/>
          </a:p>
        </p:txBody>
      </p:sp>
      <p:sp>
        <p:nvSpPr>
          <p:cNvPr id="3" name="Content Placeholder 2"/>
          <p:cNvSpPr>
            <a:spLocks noGrp="1"/>
          </p:cNvSpPr>
          <p:nvPr>
            <p:ph idx="1" hasCustomPrompt="1"/>
          </p:nvPr>
        </p:nvSpPr>
        <p:spPr>
          <a:xfrm>
            <a:off x="480000" y="1449220"/>
            <a:ext cx="11232000" cy="4951580"/>
          </a:xfrm>
        </p:spPr>
        <p:txBody>
          <a:bodyPr>
            <a:normAutofit/>
          </a:bodyPr>
          <a:lstStyle>
            <a:lvl1pPr marL="0" marR="0" indent="0" algn="l" defTabSz="457200" rtl="0" eaLnBrk="1" fontAlgn="auto" latinLnBrk="0" hangingPunct="1">
              <a:lnSpc>
                <a:spcPct val="100000"/>
              </a:lnSpc>
              <a:spcBef>
                <a:spcPts val="0"/>
              </a:spcBef>
              <a:spcAft>
                <a:spcPts val="0"/>
              </a:spcAft>
              <a:buClr>
                <a:schemeClr val="bg1"/>
              </a:buClr>
              <a:buSzTx/>
              <a:buFont typeface="Arial"/>
              <a:buNone/>
              <a:tabLst/>
              <a:defRPr lang="en-US" sz="1600" b="0" i="0" kern="1200" dirty="0" smtClean="0">
                <a:solidFill>
                  <a:schemeClr val="tx1"/>
                </a:solidFill>
                <a:latin typeface="KingsBureauGrot FiveOne" panose="02000506040000020004" pitchFamily="2" charset="0"/>
                <a:ea typeface="+mn-ea"/>
                <a:cs typeface="Calibri" panose="020F0502020204030204" pitchFamily="34" charset="0"/>
              </a:defRPr>
            </a:lvl1pPr>
            <a:lvl2pPr marL="342900" indent="-342900"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Georgia"/>
                <a:ea typeface="+mn-ea"/>
                <a:cs typeface="Georgia"/>
              </a:defRPr>
            </a:lvl2pPr>
            <a:lvl3pPr marL="268715" indent="-268715"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Georgia"/>
                <a:ea typeface="+mn-ea"/>
                <a:cs typeface="Georgia"/>
              </a:defRPr>
            </a:lvl3pPr>
            <a:lvl4pPr marL="537429" indent="-268715"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Georgia"/>
                <a:ea typeface="+mn-ea"/>
                <a:cs typeface="Georgia"/>
              </a:defRPr>
            </a:lvl4pPr>
            <a:lvl5pPr marL="806144" indent="-268715"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Georgia"/>
                <a:ea typeface="+mn-ea"/>
                <a:cs typeface="Georgia"/>
              </a:defRPr>
            </a:lvl5pPr>
            <a:lvl6pPr marL="2286000" indent="0">
              <a:buNone/>
              <a:defRPr/>
            </a:lvl6pPr>
          </a:lstStyle>
          <a:p>
            <a:r>
              <a:rPr lang="en-US" dirty="0"/>
              <a:t>First reference</a:t>
            </a:r>
          </a:p>
          <a:p>
            <a:endParaRPr lang="en-US" dirty="0"/>
          </a:p>
          <a:p>
            <a:pPr marL="0" marR="0" lvl="0" indent="0" algn="l" defTabSz="457200" rtl="0" eaLnBrk="1" fontAlgn="auto" latinLnBrk="0" hangingPunct="1">
              <a:lnSpc>
                <a:spcPct val="100000"/>
              </a:lnSpc>
              <a:spcBef>
                <a:spcPts val="0"/>
              </a:spcBef>
              <a:spcAft>
                <a:spcPts val="0"/>
              </a:spcAft>
              <a:buClr>
                <a:schemeClr val="bg1"/>
              </a:buClr>
              <a:buSzTx/>
              <a:buFont typeface="Arial"/>
              <a:buNone/>
              <a:tabLst/>
              <a:defRPr/>
            </a:pPr>
            <a:r>
              <a:rPr lang="en-US" dirty="0"/>
              <a:t>Second reference</a:t>
            </a:r>
          </a:p>
          <a:p>
            <a:pPr marL="0" marR="0" lvl="0" indent="0" algn="l" defTabSz="457200" rtl="0" eaLnBrk="1" fontAlgn="auto" latinLnBrk="0" hangingPunct="1">
              <a:lnSpc>
                <a:spcPct val="100000"/>
              </a:lnSpc>
              <a:spcBef>
                <a:spcPts val="0"/>
              </a:spcBef>
              <a:spcAft>
                <a:spcPts val="0"/>
              </a:spcAft>
              <a:buClr>
                <a:schemeClr val="bg1"/>
              </a:buClr>
              <a:buSzTx/>
              <a:buFont typeface="Arial"/>
              <a:buNone/>
              <a:tabLst/>
              <a:defRPr/>
            </a:pPr>
            <a:endParaRPr lang="en-US" dirty="0"/>
          </a:p>
          <a:p>
            <a:pPr marL="0" marR="0" lvl="0" indent="0" algn="l" defTabSz="457200" rtl="0" eaLnBrk="1" fontAlgn="auto" latinLnBrk="0" hangingPunct="1">
              <a:lnSpc>
                <a:spcPct val="100000"/>
              </a:lnSpc>
              <a:spcBef>
                <a:spcPts val="0"/>
              </a:spcBef>
              <a:spcAft>
                <a:spcPts val="0"/>
              </a:spcAft>
              <a:buClr>
                <a:schemeClr val="bg1"/>
              </a:buClr>
              <a:buSzTx/>
              <a:buFont typeface="Arial"/>
              <a:buNone/>
              <a:tabLst/>
              <a:defRPr/>
            </a:pPr>
            <a:r>
              <a:rPr lang="en-US" dirty="0"/>
              <a:t>Third reference</a:t>
            </a:r>
          </a:p>
          <a:p>
            <a:endParaRPr lang="en-US" dirty="0"/>
          </a:p>
        </p:txBody>
      </p:sp>
      <p:cxnSp>
        <p:nvCxnSpPr>
          <p:cNvPr id="8" name="Straight Connector 7">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5">
            <a:extLst>
              <a:ext uri="{FF2B5EF4-FFF2-40B4-BE49-F238E27FC236}">
                <a16:creationId xmlns:a16="http://schemas.microsoft.com/office/drawing/2014/main" id="{71F50FA7-C660-43FE-B159-DFA2F609513E}"/>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chemeClr val="tx1"/>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8986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ver-Image-Blue">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C4420AA-5EBF-A145-AC8F-7393EFE7B1B5}"/>
              </a:ext>
              <a:ext uri="{C183D7F6-B498-43B3-948B-1728B52AA6E4}">
                <adec:decorative xmlns:adec="http://schemas.microsoft.com/office/drawing/2017/decorative" val="1"/>
              </a:ext>
            </a:extLst>
          </p:cNvPr>
          <p:cNvSpPr/>
          <p:nvPr userDrawn="1"/>
        </p:nvSpPr>
        <p:spPr>
          <a:xfrm>
            <a:off x="3142674" y="0"/>
            <a:ext cx="9049325" cy="6858000"/>
          </a:xfrm>
          <a:prstGeom prst="rect">
            <a:avLst/>
          </a:prstGeom>
          <a:solidFill>
            <a:srgbClr val="0A2D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latin typeface="KingsBureauGrot FiveOne" panose="02000506040000020004" pitchFamily="2" charset="0"/>
            </a:endParaRPr>
          </a:p>
        </p:txBody>
      </p:sp>
      <p:sp>
        <p:nvSpPr>
          <p:cNvPr id="30" name="Title 4">
            <a:extLst>
              <a:ext uri="{FF2B5EF4-FFF2-40B4-BE49-F238E27FC236}">
                <a16:creationId xmlns:a16="http://schemas.microsoft.com/office/drawing/2014/main" id="{B7BDEC04-5E47-904C-8176-9C03598E2590}"/>
              </a:ext>
            </a:extLst>
          </p:cNvPr>
          <p:cNvSpPr>
            <a:spLocks noGrp="1"/>
          </p:cNvSpPr>
          <p:nvPr>
            <p:ph type="title" hasCustomPrompt="1"/>
          </p:nvPr>
        </p:nvSpPr>
        <p:spPr>
          <a:xfrm>
            <a:off x="3490810" y="5128487"/>
            <a:ext cx="8114824" cy="1297583"/>
          </a:xfrm>
        </p:spPr>
        <p:txBody>
          <a:bodyPr>
            <a:normAutofit/>
          </a:bodyPr>
          <a:lstStyle>
            <a:lvl1pPr>
              <a:defRPr sz="3600">
                <a:solidFill>
                  <a:schemeClr val="bg1"/>
                </a:solidFill>
              </a:defRPr>
            </a:lvl1pPr>
          </a:lstStyle>
          <a:p>
            <a:r>
              <a:rPr lang="en-GB" dirty="0"/>
              <a:t>Topic title: Lorem ipsum</a:t>
            </a:r>
            <a:endParaRPr lang="en-PT" dirty="0"/>
          </a:p>
        </p:txBody>
      </p:sp>
      <p:cxnSp>
        <p:nvCxnSpPr>
          <p:cNvPr id="24" name="Straight Connector 23">
            <a:extLst>
              <a:ext uri="{FF2B5EF4-FFF2-40B4-BE49-F238E27FC236}">
                <a16:creationId xmlns:a16="http://schemas.microsoft.com/office/drawing/2014/main" id="{E7726C23-EFBA-334A-89FD-21977B89E314}"/>
              </a:ext>
              <a:ext uri="{C183D7F6-B498-43B3-948B-1728B52AA6E4}">
                <adec:decorative xmlns:adec="http://schemas.microsoft.com/office/drawing/2017/decorative" val="1"/>
              </a:ext>
            </a:extLst>
          </p:cNvPr>
          <p:cNvCxnSpPr>
            <a:cxnSpLocks/>
          </p:cNvCxnSpPr>
          <p:nvPr userDrawn="1"/>
        </p:nvCxnSpPr>
        <p:spPr>
          <a:xfrm>
            <a:off x="3490812" y="4928649"/>
            <a:ext cx="8114824"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3" name="Text Placeholder 3">
            <a:extLst>
              <a:ext uri="{FF2B5EF4-FFF2-40B4-BE49-F238E27FC236}">
                <a16:creationId xmlns:a16="http://schemas.microsoft.com/office/drawing/2014/main" id="{AAE98BFA-17EE-194F-B198-B3E8A5C20EEE}"/>
              </a:ext>
            </a:extLst>
          </p:cNvPr>
          <p:cNvSpPr>
            <a:spLocks noGrp="1"/>
          </p:cNvSpPr>
          <p:nvPr>
            <p:ph type="body" sz="quarter" idx="18" hasCustomPrompt="1"/>
          </p:nvPr>
        </p:nvSpPr>
        <p:spPr>
          <a:xfrm>
            <a:off x="3490810" y="4328644"/>
            <a:ext cx="8114826" cy="600001"/>
          </a:xfrm>
        </p:spPr>
        <p:txBody>
          <a:bodyPr>
            <a:normAutofit/>
          </a:bodyPr>
          <a:lstStyle>
            <a:lvl1pPr marL="0" indent="0">
              <a:lnSpc>
                <a:spcPct val="100000"/>
              </a:lnSpc>
              <a:buNone/>
              <a:defRPr sz="2500">
                <a:solidFill>
                  <a:schemeClr val="bg1"/>
                </a:solidFill>
                <a:latin typeface="KingsBureauGrot FiveOne" panose="02000506040000020004" pitchFamily="2" charset="0"/>
              </a:defRPr>
            </a:lvl1pPr>
            <a:lvl2pPr marL="269875" indent="0">
              <a:buNone/>
              <a:defRPr>
                <a:solidFill>
                  <a:schemeClr val="bg1"/>
                </a:solidFill>
              </a:defRPr>
            </a:lvl2pPr>
            <a:lvl3pPr marL="539750" indent="0">
              <a:buNone/>
              <a:defRPr>
                <a:solidFill>
                  <a:schemeClr val="bg1"/>
                </a:solidFill>
              </a:defRPr>
            </a:lvl3pPr>
            <a:lvl4pPr marL="809625" indent="0">
              <a:buNone/>
              <a:defRPr>
                <a:solidFill>
                  <a:schemeClr val="bg1"/>
                </a:solidFill>
              </a:defRPr>
            </a:lvl4pPr>
            <a:lvl5pPr marL="1079500" indent="0">
              <a:buNone/>
              <a:defRPr>
                <a:solidFill>
                  <a:schemeClr val="bg1"/>
                </a:solidFill>
              </a:defRPr>
            </a:lvl5pPr>
          </a:lstStyle>
          <a:p>
            <a:pPr lvl="0"/>
            <a:r>
              <a:rPr lang="en-GB" dirty="0"/>
              <a:t>Week title: Lorem ipsum </a:t>
            </a:r>
            <a:endParaRPr lang="en-PT" dirty="0"/>
          </a:p>
        </p:txBody>
      </p:sp>
      <p:sp>
        <p:nvSpPr>
          <p:cNvPr id="22" name="Text Placeholder 3">
            <a:extLst>
              <a:ext uri="{FF2B5EF4-FFF2-40B4-BE49-F238E27FC236}">
                <a16:creationId xmlns:a16="http://schemas.microsoft.com/office/drawing/2014/main" id="{F171E61B-48D8-2846-B9B2-495C289F31F0}"/>
              </a:ext>
            </a:extLst>
          </p:cNvPr>
          <p:cNvSpPr>
            <a:spLocks noGrp="1"/>
          </p:cNvSpPr>
          <p:nvPr>
            <p:ph type="body" sz="quarter" idx="17" hasCustomPrompt="1"/>
          </p:nvPr>
        </p:nvSpPr>
        <p:spPr>
          <a:xfrm>
            <a:off x="3490810" y="3421064"/>
            <a:ext cx="8114826" cy="817450"/>
          </a:xfrm>
        </p:spPr>
        <p:txBody>
          <a:bodyPr>
            <a:normAutofit/>
          </a:bodyPr>
          <a:lstStyle>
            <a:lvl1pPr marL="0" indent="0">
              <a:lnSpc>
                <a:spcPct val="100000"/>
              </a:lnSpc>
              <a:buNone/>
              <a:defRPr sz="2500">
                <a:solidFill>
                  <a:schemeClr val="bg1"/>
                </a:solidFill>
                <a:latin typeface="KingsBureauGrot FiveOne" panose="02000506040000020004" pitchFamily="2" charset="0"/>
              </a:defRPr>
            </a:lvl1pPr>
            <a:lvl2pPr marL="269875" indent="0">
              <a:buNone/>
              <a:defRPr>
                <a:solidFill>
                  <a:schemeClr val="bg1"/>
                </a:solidFill>
              </a:defRPr>
            </a:lvl2pPr>
            <a:lvl3pPr marL="539750" indent="0">
              <a:buNone/>
              <a:defRPr>
                <a:solidFill>
                  <a:schemeClr val="bg1"/>
                </a:solidFill>
              </a:defRPr>
            </a:lvl3pPr>
            <a:lvl4pPr marL="809625" indent="0">
              <a:buNone/>
              <a:defRPr>
                <a:solidFill>
                  <a:schemeClr val="bg1"/>
                </a:solidFill>
              </a:defRPr>
            </a:lvl4pPr>
            <a:lvl5pPr marL="1079500" indent="0">
              <a:buNone/>
              <a:defRPr>
                <a:solidFill>
                  <a:schemeClr val="bg1"/>
                </a:solidFill>
              </a:defRPr>
            </a:lvl5pPr>
          </a:lstStyle>
          <a:p>
            <a:pPr lvl="0"/>
            <a:r>
              <a:rPr lang="en-GB" dirty="0"/>
              <a:t>Module title: Lorem ipsum </a:t>
            </a:r>
            <a:endParaRPr lang="en-PT" dirty="0"/>
          </a:p>
        </p:txBody>
      </p:sp>
      <p:sp>
        <p:nvSpPr>
          <p:cNvPr id="33" name="Text Placeholder 13">
            <a:extLst>
              <a:ext uri="{FF2B5EF4-FFF2-40B4-BE49-F238E27FC236}">
                <a16:creationId xmlns:a16="http://schemas.microsoft.com/office/drawing/2014/main" id="{3BD6FD3C-7BCE-654C-A801-0596F7660F43}"/>
              </a:ext>
            </a:extLst>
          </p:cNvPr>
          <p:cNvSpPr>
            <a:spLocks noGrp="1"/>
          </p:cNvSpPr>
          <p:nvPr>
            <p:ph type="body" sz="quarter" idx="14" hasCustomPrompt="1"/>
          </p:nvPr>
        </p:nvSpPr>
        <p:spPr>
          <a:xfrm>
            <a:off x="3490810" y="1830490"/>
            <a:ext cx="5463183" cy="336013"/>
          </a:xfrm>
        </p:spPr>
        <p:txBody>
          <a:bodyPr>
            <a:normAutofit/>
          </a:bodyPr>
          <a:lstStyle>
            <a:lvl1pPr marL="0" indent="0">
              <a:lnSpc>
                <a:spcPct val="100000"/>
              </a:lnSpc>
              <a:buNone/>
              <a:defRPr sz="1600">
                <a:solidFill>
                  <a:schemeClr val="bg1"/>
                </a:solidFill>
                <a:latin typeface="KingsBureauGrot FiveOne" panose="02000506040000020004" pitchFamily="2" charset="0"/>
              </a:defRPr>
            </a:lvl1pPr>
          </a:lstStyle>
          <a:p>
            <a:pPr lvl="0"/>
            <a:r>
              <a:rPr lang="en-GB" dirty="0"/>
              <a:t>Department: Lorem ipsum</a:t>
            </a:r>
          </a:p>
        </p:txBody>
      </p:sp>
      <p:sp>
        <p:nvSpPr>
          <p:cNvPr id="29" name="Text Placeholder 20">
            <a:extLst>
              <a:ext uri="{FF2B5EF4-FFF2-40B4-BE49-F238E27FC236}">
                <a16:creationId xmlns:a16="http://schemas.microsoft.com/office/drawing/2014/main" id="{CAF11C21-5838-6F47-A949-E5566FFC065E}"/>
              </a:ext>
            </a:extLst>
          </p:cNvPr>
          <p:cNvSpPr>
            <a:spLocks noGrp="1"/>
          </p:cNvSpPr>
          <p:nvPr>
            <p:ph type="body" sz="quarter" idx="11" hasCustomPrompt="1"/>
          </p:nvPr>
        </p:nvSpPr>
        <p:spPr>
          <a:xfrm>
            <a:off x="3490812" y="1313759"/>
            <a:ext cx="5463182" cy="492332"/>
          </a:xfrm>
        </p:spPr>
        <p:txBody>
          <a:bodyPr>
            <a:normAutofit/>
          </a:bodyPr>
          <a:lstStyle>
            <a:lvl1pPr marL="0" indent="0" algn="l">
              <a:lnSpc>
                <a:spcPct val="100000"/>
              </a:lnSpc>
              <a:buNone/>
              <a:defRPr sz="2500" b="1">
                <a:solidFill>
                  <a:schemeClr val="bg1"/>
                </a:solidFill>
                <a:latin typeface="KingsBureauGrot FiveOne" panose="02000506040000020004" pitchFamily="2" charset="0"/>
              </a:defRPr>
            </a:lvl1pPr>
          </a:lstStyle>
          <a:p>
            <a:pPr lvl="0"/>
            <a:r>
              <a:rPr lang="en-GB" dirty="0"/>
              <a:t>Professor/Dr: Lorem ipsum</a:t>
            </a:r>
          </a:p>
        </p:txBody>
      </p:sp>
      <p:pic>
        <p:nvPicPr>
          <p:cNvPr id="9" name="KCL-LOGO-UK-1.png" descr="King's College London logo">
            <a:extLst>
              <a:ext uri="{FF2B5EF4-FFF2-40B4-BE49-F238E27FC236}">
                <a16:creationId xmlns:a16="http://schemas.microsoft.com/office/drawing/2014/main" id="{6744B5CB-C36A-49F5-A000-C34D59625344}"/>
              </a:ext>
            </a:extLst>
          </p:cNvPr>
          <p:cNvPicPr>
            <a:picLocks noChangeAspect="1"/>
          </p:cNvPicPr>
          <p:nvPr userDrawn="1"/>
        </p:nvPicPr>
        <p:blipFill>
          <a:blip r:embed="rId2" r:link="rId3" cstate="screen">
            <a:extLst>
              <a:ext uri="{28A0092B-C50C-407E-A947-70E740481C1C}">
                <a14:useLocalDpi xmlns:a14="http://schemas.microsoft.com/office/drawing/2010/main"/>
              </a:ext>
            </a:extLst>
          </a:blip>
          <a:stretch>
            <a:fillRect/>
          </a:stretch>
        </p:blipFill>
        <p:spPr>
          <a:xfrm>
            <a:off x="10482000" y="736"/>
            <a:ext cx="1710000" cy="1302285"/>
          </a:xfrm>
          <a:prstGeom prst="rect">
            <a:avLst/>
          </a:prstGeom>
        </p:spPr>
      </p:pic>
      <p:sp>
        <p:nvSpPr>
          <p:cNvPr id="20" name="Text Placeholder 13">
            <a:extLst>
              <a:ext uri="{FF2B5EF4-FFF2-40B4-BE49-F238E27FC236}">
                <a16:creationId xmlns:a16="http://schemas.microsoft.com/office/drawing/2014/main" id="{1064DA03-5B1A-8C46-A7FE-10B2CDB907A9}"/>
              </a:ext>
            </a:extLst>
          </p:cNvPr>
          <p:cNvSpPr>
            <a:spLocks noGrp="1"/>
          </p:cNvSpPr>
          <p:nvPr>
            <p:ph type="body" sz="quarter" idx="16" hasCustomPrompt="1"/>
          </p:nvPr>
        </p:nvSpPr>
        <p:spPr>
          <a:xfrm>
            <a:off x="3490810" y="757570"/>
            <a:ext cx="5463183" cy="336013"/>
          </a:xfrm>
        </p:spPr>
        <p:txBody>
          <a:bodyPr>
            <a:normAutofit/>
          </a:bodyPr>
          <a:lstStyle>
            <a:lvl1pPr marL="0" indent="0">
              <a:lnSpc>
                <a:spcPct val="100000"/>
              </a:lnSpc>
              <a:buNone/>
              <a:defRPr lang="en-GB" sz="1600" b="0" i="0" smtClean="0">
                <a:solidFill>
                  <a:schemeClr val="bg1"/>
                </a:solidFill>
                <a:effectLst/>
                <a:latin typeface="KingsBureauGrot FiveOne" panose="02000506040000020004" pitchFamily="2" charset="0"/>
              </a:defRPr>
            </a:lvl1pPr>
          </a:lstStyle>
          <a:p>
            <a:pPr lvl="0"/>
            <a:r>
              <a:rPr lang="en-GB" dirty="0"/>
              <a:t>DD/Month/YYYY</a:t>
            </a:r>
          </a:p>
        </p:txBody>
      </p:sp>
      <p:sp>
        <p:nvSpPr>
          <p:cNvPr id="21" name="Text Placeholder 13">
            <a:extLst>
              <a:ext uri="{FF2B5EF4-FFF2-40B4-BE49-F238E27FC236}">
                <a16:creationId xmlns:a16="http://schemas.microsoft.com/office/drawing/2014/main" id="{42013890-6A27-3F40-BA44-658B61046BC7}"/>
              </a:ext>
            </a:extLst>
          </p:cNvPr>
          <p:cNvSpPr>
            <a:spLocks noGrp="1"/>
          </p:cNvSpPr>
          <p:nvPr>
            <p:ph type="body" sz="quarter" idx="10" hasCustomPrompt="1"/>
          </p:nvPr>
        </p:nvSpPr>
        <p:spPr>
          <a:xfrm>
            <a:off x="3490811" y="431914"/>
            <a:ext cx="5463183" cy="315778"/>
          </a:xfrm>
        </p:spPr>
        <p:txBody>
          <a:bodyPr>
            <a:normAutofit/>
          </a:bodyPr>
          <a:lstStyle>
            <a:lvl1pPr marL="0" indent="0">
              <a:lnSpc>
                <a:spcPct val="100000"/>
              </a:lnSpc>
              <a:buNone/>
              <a:defRPr sz="1600" b="1">
                <a:solidFill>
                  <a:schemeClr val="bg1"/>
                </a:solidFill>
                <a:latin typeface="KingsBureauGrot FiveOne" panose="02000506040000020004" pitchFamily="2" charset="0"/>
              </a:defRPr>
            </a:lvl1pPr>
          </a:lstStyle>
          <a:p>
            <a:pPr lvl="0"/>
            <a:r>
              <a:rPr lang="en-GB" dirty="0"/>
              <a:t>Faculty</a:t>
            </a:r>
          </a:p>
        </p:txBody>
      </p:sp>
      <p:sp>
        <p:nvSpPr>
          <p:cNvPr id="3" name="Picture Placeholder 2">
            <a:extLst>
              <a:ext uri="{FF2B5EF4-FFF2-40B4-BE49-F238E27FC236}">
                <a16:creationId xmlns:a16="http://schemas.microsoft.com/office/drawing/2014/main" id="{4F389019-19BC-4724-8CDD-A69B3DDEC3AC}"/>
              </a:ext>
            </a:extLst>
          </p:cNvPr>
          <p:cNvSpPr>
            <a:spLocks noGrp="1"/>
          </p:cNvSpPr>
          <p:nvPr>
            <p:ph type="pic" sz="quarter" idx="19" hasCustomPrompt="1"/>
          </p:nvPr>
        </p:nvSpPr>
        <p:spPr>
          <a:xfrm>
            <a:off x="-1" y="0"/>
            <a:ext cx="3142674" cy="6858000"/>
          </a:xfrm>
        </p:spPr>
        <p:txBody>
          <a:bodyPr/>
          <a:lstStyle>
            <a:lvl1pPr>
              <a:defRPr/>
            </a:lvl1pPr>
          </a:lstStyle>
          <a:p>
            <a:r>
              <a:rPr lang="en-GB" dirty="0"/>
              <a:t>Add Side Image</a:t>
            </a:r>
          </a:p>
        </p:txBody>
      </p:sp>
      <p:pic>
        <p:nvPicPr>
          <p:cNvPr id="6" name="Picture 5" descr="Background pattern&#10;&#10;Description automatically generated">
            <a:extLst>
              <a:ext uri="{FF2B5EF4-FFF2-40B4-BE49-F238E27FC236}">
                <a16:creationId xmlns:a16="http://schemas.microsoft.com/office/drawing/2014/main" id="{E6815285-232E-45CD-91C4-A1A3ECCD406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358" r="56865"/>
          <a:stretch/>
        </p:blipFill>
        <p:spPr>
          <a:xfrm>
            <a:off x="0" y="0"/>
            <a:ext cx="3142673" cy="6858000"/>
          </a:xfrm>
          <a:prstGeom prst="rect">
            <a:avLst/>
          </a:prstGeom>
        </p:spPr>
      </p:pic>
    </p:spTree>
    <p:extLst>
      <p:ext uri="{BB962C8B-B14F-4D97-AF65-F5344CB8AC3E}">
        <p14:creationId xmlns:p14="http://schemas.microsoft.com/office/powerpoint/2010/main" val="4155615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Content-One Column">
    <p:bg>
      <p:bgPr>
        <a:solidFill>
          <a:srgbClr val="E5EA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0000" y="179999"/>
            <a:ext cx="11232000" cy="729217"/>
          </a:xfrm>
        </p:spPr>
        <p:txBody>
          <a:bodyPr/>
          <a:lstStyle>
            <a:lvl1pPr>
              <a:defRPr/>
            </a:lvl1pPr>
          </a:lstStyle>
          <a:p>
            <a:r>
              <a:rPr lang="en-US" dirty="0"/>
              <a:t>Click to edit Slide Title</a:t>
            </a:r>
          </a:p>
        </p:txBody>
      </p:sp>
      <p:sp>
        <p:nvSpPr>
          <p:cNvPr id="3" name="Content Placeholder 2"/>
          <p:cNvSpPr>
            <a:spLocks noGrp="1"/>
          </p:cNvSpPr>
          <p:nvPr>
            <p:ph idx="1" hasCustomPrompt="1"/>
          </p:nvPr>
        </p:nvSpPr>
        <p:spPr/>
        <p:txBody>
          <a:bodyPr>
            <a:normAutofit/>
          </a:bodyPr>
          <a:lstStyle>
            <a:lvl1pPr marL="342900" indent="-342900" algn="l" defTabSz="457200" rtl="0" eaLnBrk="1" latinLnBrk="0" hangingPunct="1">
              <a:lnSpc>
                <a:spcPct val="120000"/>
              </a:lnSpc>
              <a:spcBef>
                <a:spcPts val="0"/>
              </a:spcBef>
              <a:buClr>
                <a:srgbClr val="0A2D50"/>
              </a:buClr>
              <a:buFont typeface="Arial"/>
              <a:buChar char="•"/>
              <a:defRPr lang="en-US" sz="2000" b="0" i="0" kern="1200" dirty="0" smtClean="0">
                <a:solidFill>
                  <a:schemeClr val="tx2"/>
                </a:solidFill>
                <a:latin typeface="KingsBureauGrot FiveOne" panose="02000506040000020004" pitchFamily="2" charset="0"/>
                <a:ea typeface="+mn-ea"/>
                <a:cs typeface="Calibri" panose="020F0502020204030204" pitchFamily="34" charset="0"/>
              </a:defRPr>
            </a:lvl1pPr>
            <a:lvl2pPr marL="342900" indent="-342900" algn="l" defTabSz="457200" rtl="0" eaLnBrk="1" latinLnBrk="0" hangingPunct="1">
              <a:lnSpc>
                <a:spcPct val="120000"/>
              </a:lnSpc>
              <a:spcBef>
                <a:spcPts val="0"/>
              </a:spcBef>
              <a:buClr>
                <a:srgbClr val="0A2D50"/>
              </a:buClr>
              <a:buFont typeface="Arial"/>
              <a:buChar char="•"/>
              <a:defRPr lang="en-US" sz="2000" b="0" i="0" kern="1200" dirty="0" smtClean="0">
                <a:solidFill>
                  <a:schemeClr val="tx2"/>
                </a:solidFill>
                <a:latin typeface="KingsBureauGrot FiveOne" panose="02000506040000020004" pitchFamily="2" charset="0"/>
                <a:ea typeface="+mn-ea"/>
                <a:cs typeface="Calibri" panose="020F0502020204030204" pitchFamily="34" charset="0"/>
              </a:defRPr>
            </a:lvl2pPr>
            <a:lvl3pPr marL="268715" indent="-268715"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Georgia"/>
                <a:ea typeface="+mn-ea"/>
                <a:cs typeface="Georgia"/>
              </a:defRPr>
            </a:lvl3pPr>
            <a:lvl4pPr marL="537429" indent="-268715" algn="l" defTabSz="457200" rtl="0" eaLnBrk="1" latinLnBrk="0" hangingPunct="1">
              <a:lnSpc>
                <a:spcPct val="120000"/>
              </a:lnSpc>
              <a:spcBef>
                <a:spcPts val="0"/>
              </a:spcBef>
              <a:buClr>
                <a:srgbClr val="0A2D50"/>
              </a:buClr>
              <a:buFont typeface="Arial"/>
              <a:buChar char="•"/>
              <a:defRPr lang="en-US" sz="2000" b="0" i="0" kern="1200" dirty="0" smtClean="0">
                <a:solidFill>
                  <a:schemeClr val="tx2"/>
                </a:solidFill>
                <a:latin typeface="KingsBureauGrot FiveOne" panose="02000506040000020004" pitchFamily="2" charset="0"/>
                <a:ea typeface="+mn-ea"/>
                <a:cs typeface="Calibri" panose="020F0502020204030204" pitchFamily="34" charset="0"/>
              </a:defRPr>
            </a:lvl4pPr>
            <a:lvl5pPr marL="806144" indent="-268715" algn="l" defTabSz="457200" rtl="0" eaLnBrk="1" latinLnBrk="0" hangingPunct="1">
              <a:lnSpc>
                <a:spcPct val="120000"/>
              </a:lnSpc>
              <a:spcBef>
                <a:spcPts val="0"/>
              </a:spcBef>
              <a:buClr>
                <a:srgbClr val="0A2D50"/>
              </a:buClr>
              <a:buFont typeface="Arial"/>
              <a:buChar char="•"/>
              <a:defRPr lang="en-US" sz="2000" b="0" i="0" kern="1200" dirty="0" smtClean="0">
                <a:solidFill>
                  <a:schemeClr val="tx2"/>
                </a:solidFill>
                <a:latin typeface="KingsBureauGrot FiveOne" panose="02000506040000020004" pitchFamily="2" charset="0"/>
                <a:ea typeface="+mn-ea"/>
                <a:cs typeface="Calibri" panose="020F0502020204030204" pitchFamily="34" charset="0"/>
              </a:defRPr>
            </a:lvl5pPr>
            <a:lvl6pPr marL="2286000" indent="0">
              <a:buNone/>
              <a:defRPr/>
            </a:lvl6pPr>
          </a:lstStyle>
          <a:p>
            <a:r>
              <a:rPr lang="en-US" dirty="0"/>
              <a:t>First level bullet point (indent x0)</a:t>
            </a:r>
          </a:p>
          <a:p>
            <a:pPr lvl="3"/>
            <a:r>
              <a:rPr lang="en-US" dirty="0"/>
              <a:t>Second level bullet point (indent x1)</a:t>
            </a:r>
          </a:p>
          <a:p>
            <a:pPr lvl="4"/>
            <a:r>
              <a:rPr lang="en-US" dirty="0"/>
              <a:t>Third level bullet point (indent x2)</a:t>
            </a:r>
          </a:p>
          <a:p>
            <a:pPr lvl="1"/>
            <a:endParaRPr lang="en-US" dirty="0"/>
          </a:p>
        </p:txBody>
      </p:sp>
      <p:cxnSp>
        <p:nvCxnSpPr>
          <p:cNvPr id="8" name="Straight Connector 7">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a:extLst>
              <a:ext uri="{FF2B5EF4-FFF2-40B4-BE49-F238E27FC236}">
                <a16:creationId xmlns:a16="http://schemas.microsoft.com/office/drawing/2014/main" id="{1C499E8A-945E-40C1-A9D1-96DA096457EB}"/>
              </a:ext>
            </a:extLst>
          </p:cNvPr>
          <p:cNvSpPr>
            <a:spLocks noGrp="1"/>
          </p:cNvSpPr>
          <p:nvPr>
            <p:ph type="sldNum" sz="quarter" idx="4"/>
          </p:nvPr>
        </p:nvSpPr>
        <p:spPr>
          <a:xfrm>
            <a:off x="11125200" y="6567158"/>
            <a:ext cx="637125" cy="290841"/>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718040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arning Outcomes-Grey">
    <p:bg>
      <p:bgPr>
        <a:solidFill>
          <a:srgbClr val="E5EAEC"/>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53F8FA8-37B8-424C-AFE2-B6E91F4440BA}"/>
              </a:ext>
            </a:extLst>
          </p:cNvPr>
          <p:cNvSpPr>
            <a:spLocks noGrp="1"/>
          </p:cNvSpPr>
          <p:nvPr>
            <p:ph type="title" hasCustomPrompt="1"/>
          </p:nvPr>
        </p:nvSpPr>
        <p:spPr/>
        <p:txBody>
          <a:bodyPr/>
          <a:lstStyle>
            <a:lvl1pPr>
              <a:lnSpc>
                <a:spcPct val="100000"/>
              </a:lnSpc>
              <a:defRPr/>
            </a:lvl1pPr>
          </a:lstStyle>
          <a:p>
            <a:r>
              <a:rPr lang="en-GB" dirty="0"/>
              <a:t>Learning Outcomes [required]</a:t>
            </a:r>
          </a:p>
        </p:txBody>
      </p:sp>
      <p:sp>
        <p:nvSpPr>
          <p:cNvPr id="3" name="Content Placeholder 2"/>
          <p:cNvSpPr>
            <a:spLocks noGrp="1"/>
          </p:cNvSpPr>
          <p:nvPr>
            <p:ph idx="1" hasCustomPrompt="1"/>
          </p:nvPr>
        </p:nvSpPr>
        <p:spPr/>
        <p:txBody>
          <a:bodyPr>
            <a:normAutofit/>
          </a:bodyPr>
          <a:lstStyle>
            <a:lvl1pPr marL="0" marR="0" indent="0" algn="l" defTabSz="457200" rtl="0" eaLnBrk="1" fontAlgn="auto" latinLnBrk="0" hangingPunct="1">
              <a:lnSpc>
                <a:spcPct val="100000"/>
              </a:lnSpc>
              <a:spcBef>
                <a:spcPts val="0"/>
              </a:spcBef>
              <a:spcAft>
                <a:spcPts val="0"/>
              </a:spcAft>
              <a:buClr>
                <a:srgbClr val="0B2D4F"/>
              </a:buClr>
              <a:buSzTx/>
              <a:buFont typeface="Arial" panose="020B0604020202020204" pitchFamily="34" charset="0"/>
              <a:buNone/>
              <a:tabLst/>
              <a:defRPr lang="en-US" sz="2500" b="0" i="0" kern="1200">
                <a:solidFill>
                  <a:srgbClr val="0A2E4F"/>
                </a:solidFill>
                <a:latin typeface="KingsBureauGrot FiveOne" panose="02000506040000020004" pitchFamily="2" charset="0"/>
                <a:ea typeface="+mn-ea"/>
                <a:cs typeface="Calibri" panose="020F0502020204030204" pitchFamily="34" charset="0"/>
              </a:defRPr>
            </a:lvl1pPr>
            <a:lvl2pPr marL="342900" indent="-342900" algn="l" defTabSz="457200" rtl="0" eaLnBrk="1" latinLnBrk="0" hangingPunct="1">
              <a:lnSpc>
                <a:spcPct val="120000"/>
              </a:lnSpc>
              <a:spcBef>
                <a:spcPts val="0"/>
              </a:spcBef>
              <a:buClr>
                <a:srgbClr val="0A2D50"/>
              </a:buClr>
              <a:buFont typeface="Arial"/>
              <a:buChar char="•"/>
              <a:defRPr lang="en-US" sz="2000" kern="1200" dirty="0" smtClean="0">
                <a:solidFill>
                  <a:schemeClr val="bg1"/>
                </a:solidFill>
                <a:latin typeface="Georgia"/>
                <a:ea typeface="+mn-ea"/>
                <a:cs typeface="Georgia"/>
              </a:defRPr>
            </a:lvl2pPr>
            <a:lvl3pPr marL="268715" indent="-268715"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Georgia"/>
                <a:ea typeface="+mn-ea"/>
                <a:cs typeface="Georgia"/>
              </a:defRPr>
            </a:lvl3pPr>
            <a:lvl4pPr marL="537429" indent="-268715" algn="l" defTabSz="457200" rtl="0" eaLnBrk="1" latinLnBrk="0" hangingPunct="1">
              <a:lnSpc>
                <a:spcPct val="120000"/>
              </a:lnSpc>
              <a:spcBef>
                <a:spcPts val="0"/>
              </a:spcBef>
              <a:buClr>
                <a:srgbClr val="0A2D50"/>
              </a:buClr>
              <a:buFont typeface="Arial"/>
              <a:buChar char="•"/>
              <a:defRPr lang="en-US" sz="2000" kern="1200" dirty="0" smtClean="0">
                <a:solidFill>
                  <a:schemeClr val="bg1"/>
                </a:solidFill>
                <a:latin typeface="Georgia"/>
                <a:ea typeface="+mn-ea"/>
                <a:cs typeface="Georgia"/>
              </a:defRPr>
            </a:lvl4pPr>
            <a:lvl5pPr marL="806144" indent="-268715" algn="l" defTabSz="457200" rtl="0" eaLnBrk="1" latinLnBrk="0" hangingPunct="1">
              <a:lnSpc>
                <a:spcPct val="120000"/>
              </a:lnSpc>
              <a:spcBef>
                <a:spcPts val="0"/>
              </a:spcBef>
              <a:buClr>
                <a:srgbClr val="0A2D50"/>
              </a:buClr>
              <a:buFont typeface="Arial"/>
              <a:buChar char="•"/>
              <a:defRPr lang="en-US" sz="2000" kern="1200" dirty="0" smtClean="0">
                <a:solidFill>
                  <a:schemeClr val="bg1"/>
                </a:solidFill>
                <a:latin typeface="Georgia"/>
                <a:ea typeface="+mn-ea"/>
                <a:cs typeface="Georgia"/>
              </a:defRPr>
            </a:lvl5pPr>
            <a:lvl6pPr marL="2286000" indent="0">
              <a:buNone/>
              <a:defRPr/>
            </a:lvl6pPr>
          </a:lstStyle>
          <a:p>
            <a:r>
              <a:rPr lang="en-US" dirty="0"/>
              <a:t>First bullet point (indent x0)</a:t>
            </a:r>
          </a:p>
          <a:p>
            <a:r>
              <a:rPr lang="en-US" dirty="0"/>
              <a:t>	Second bullet point (indent x0)</a:t>
            </a:r>
          </a:p>
          <a:p>
            <a:r>
              <a:rPr lang="en-US" dirty="0"/>
              <a:t>		Third bullet point (indent x0)</a:t>
            </a:r>
          </a:p>
          <a:p>
            <a:pPr marL="342900" marR="0" lvl="0" indent="-342900" algn="l" defTabSz="4572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endParaRPr lang="en-US" dirty="0"/>
          </a:p>
          <a:p>
            <a:endParaRPr lang="en-US" dirty="0"/>
          </a:p>
        </p:txBody>
      </p:sp>
      <p:cxnSp>
        <p:nvCxnSpPr>
          <p:cNvPr id="8" name="Straight Connector 7">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9050">
            <a:solidFill>
              <a:srgbClr val="0A2E4F"/>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a:extLst>
              <a:ext uri="{FF2B5EF4-FFF2-40B4-BE49-F238E27FC236}">
                <a16:creationId xmlns:a16="http://schemas.microsoft.com/office/drawing/2014/main" id="{C4FAF618-C7A8-42E4-969C-5294637C6405}"/>
              </a:ext>
            </a:extLst>
          </p:cNvPr>
          <p:cNvSpPr>
            <a:spLocks noGrp="1"/>
          </p:cNvSpPr>
          <p:nvPr>
            <p:ph type="sldNum" sz="quarter" idx="4"/>
          </p:nvPr>
        </p:nvSpPr>
        <p:spPr>
          <a:xfrm>
            <a:off x="11125200" y="6567158"/>
            <a:ext cx="637125" cy="290841"/>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245432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One Column">
    <p:bg>
      <p:bgPr>
        <a:solidFill>
          <a:srgbClr val="E5EA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0000" y="179999"/>
            <a:ext cx="11232000" cy="729217"/>
          </a:xfrm>
        </p:spPr>
        <p:txBody>
          <a:bodyPr/>
          <a:lstStyle>
            <a:lvl1pPr>
              <a:defRPr/>
            </a:lvl1pPr>
          </a:lstStyle>
          <a:p>
            <a:r>
              <a:rPr lang="en-US" dirty="0"/>
              <a:t>Click to edit Slide Title</a:t>
            </a:r>
          </a:p>
        </p:txBody>
      </p:sp>
      <p:sp>
        <p:nvSpPr>
          <p:cNvPr id="3" name="Content Placeholder 2"/>
          <p:cNvSpPr>
            <a:spLocks noGrp="1"/>
          </p:cNvSpPr>
          <p:nvPr>
            <p:ph idx="1" hasCustomPrompt="1"/>
          </p:nvPr>
        </p:nvSpPr>
        <p:spPr/>
        <p:txBody>
          <a:bodyPr>
            <a:normAutofit/>
          </a:bodyPr>
          <a:lstStyle>
            <a:lvl1pPr marL="342900" indent="-342900" algn="l" defTabSz="457200" rtl="0" eaLnBrk="1" latinLnBrk="0" hangingPunct="1">
              <a:lnSpc>
                <a:spcPct val="120000"/>
              </a:lnSpc>
              <a:spcBef>
                <a:spcPts val="0"/>
              </a:spcBef>
              <a:buClr>
                <a:srgbClr val="0A2D50"/>
              </a:buClr>
              <a:buFont typeface="Arial"/>
              <a:buChar char="•"/>
              <a:defRPr lang="en-US" sz="2000" b="0" i="0" kern="1200" dirty="0" smtClean="0">
                <a:solidFill>
                  <a:schemeClr val="tx2"/>
                </a:solidFill>
                <a:latin typeface="KingsBureauGrot FiveOne" panose="02000506040000020004" pitchFamily="2" charset="0"/>
                <a:ea typeface="+mn-ea"/>
                <a:cs typeface="Calibri" panose="020F0502020204030204" pitchFamily="34" charset="0"/>
              </a:defRPr>
            </a:lvl1pPr>
            <a:lvl2pPr marL="342900" indent="-342900" algn="l" defTabSz="457200" rtl="0" eaLnBrk="1" latinLnBrk="0" hangingPunct="1">
              <a:lnSpc>
                <a:spcPct val="120000"/>
              </a:lnSpc>
              <a:spcBef>
                <a:spcPts val="0"/>
              </a:spcBef>
              <a:buClr>
                <a:srgbClr val="0A2D50"/>
              </a:buClr>
              <a:buFont typeface="Arial"/>
              <a:buChar char="•"/>
              <a:defRPr lang="en-US" sz="2000" b="0" i="0" kern="1200" dirty="0" smtClean="0">
                <a:solidFill>
                  <a:schemeClr val="tx2"/>
                </a:solidFill>
                <a:latin typeface="KingsBureauGrot FiveOne" panose="02000506040000020004" pitchFamily="2" charset="0"/>
                <a:ea typeface="+mn-ea"/>
                <a:cs typeface="Calibri" panose="020F0502020204030204" pitchFamily="34" charset="0"/>
              </a:defRPr>
            </a:lvl2pPr>
            <a:lvl3pPr marL="268715" indent="-268715" algn="l" defTabSz="457200" rtl="0" eaLnBrk="1" latinLnBrk="0" hangingPunct="1">
              <a:lnSpc>
                <a:spcPct val="120000"/>
              </a:lnSpc>
              <a:spcBef>
                <a:spcPts val="0"/>
              </a:spcBef>
              <a:buClr>
                <a:srgbClr val="0A2D50"/>
              </a:buClr>
              <a:buFont typeface="Arial"/>
              <a:buChar char="•"/>
              <a:defRPr lang="en-US" sz="2000" kern="1200" dirty="0" smtClean="0">
                <a:solidFill>
                  <a:schemeClr val="tx1"/>
                </a:solidFill>
                <a:latin typeface="Georgia"/>
                <a:ea typeface="+mn-ea"/>
                <a:cs typeface="Georgia"/>
              </a:defRPr>
            </a:lvl3pPr>
            <a:lvl4pPr marL="537429" indent="-268715" algn="l" defTabSz="457200" rtl="0" eaLnBrk="1" latinLnBrk="0" hangingPunct="1">
              <a:lnSpc>
                <a:spcPct val="120000"/>
              </a:lnSpc>
              <a:spcBef>
                <a:spcPts val="0"/>
              </a:spcBef>
              <a:buClr>
                <a:srgbClr val="0A2D50"/>
              </a:buClr>
              <a:buFont typeface="Arial"/>
              <a:buChar char="•"/>
              <a:defRPr lang="en-US" sz="2000" b="0" i="0" kern="1200" dirty="0" smtClean="0">
                <a:solidFill>
                  <a:schemeClr val="tx2"/>
                </a:solidFill>
                <a:latin typeface="KingsBureauGrot FiveOne" panose="02000506040000020004" pitchFamily="2" charset="0"/>
                <a:ea typeface="+mn-ea"/>
                <a:cs typeface="Calibri" panose="020F0502020204030204" pitchFamily="34" charset="0"/>
              </a:defRPr>
            </a:lvl4pPr>
            <a:lvl5pPr marL="806144" indent="-268715" algn="l" defTabSz="457200" rtl="0" eaLnBrk="1" latinLnBrk="0" hangingPunct="1">
              <a:lnSpc>
                <a:spcPct val="120000"/>
              </a:lnSpc>
              <a:spcBef>
                <a:spcPts val="0"/>
              </a:spcBef>
              <a:buClr>
                <a:srgbClr val="0A2D50"/>
              </a:buClr>
              <a:buFont typeface="Arial"/>
              <a:buChar char="•"/>
              <a:defRPr lang="en-US" sz="2000" b="0" i="0" kern="1200" dirty="0" smtClean="0">
                <a:solidFill>
                  <a:schemeClr val="tx2"/>
                </a:solidFill>
                <a:latin typeface="KingsBureauGrot FiveOne" panose="02000506040000020004" pitchFamily="2" charset="0"/>
                <a:ea typeface="+mn-ea"/>
                <a:cs typeface="Calibri" panose="020F0502020204030204" pitchFamily="34" charset="0"/>
              </a:defRPr>
            </a:lvl5pPr>
            <a:lvl6pPr marL="2286000" indent="0">
              <a:buNone/>
              <a:defRPr/>
            </a:lvl6pPr>
          </a:lstStyle>
          <a:p>
            <a:r>
              <a:rPr lang="en-US" dirty="0"/>
              <a:t>First level bullet point (indent x0)</a:t>
            </a:r>
          </a:p>
          <a:p>
            <a:pPr lvl="3"/>
            <a:r>
              <a:rPr lang="en-US" dirty="0"/>
              <a:t>Second level bullet point (indent x1)</a:t>
            </a:r>
          </a:p>
          <a:p>
            <a:pPr lvl="4"/>
            <a:r>
              <a:rPr lang="en-US" dirty="0"/>
              <a:t>Third level bullet point (indent x2)</a:t>
            </a:r>
          </a:p>
          <a:p>
            <a:pPr lvl="1"/>
            <a:endParaRPr lang="en-US" dirty="0"/>
          </a:p>
        </p:txBody>
      </p:sp>
      <p:cxnSp>
        <p:nvCxnSpPr>
          <p:cNvPr id="8" name="Straight Connector 7">
            <a:extLst>
              <a:ext uri="{C183D7F6-B498-43B3-948B-1728B52AA6E4}">
                <adec:decorative xmlns:adec="http://schemas.microsoft.com/office/drawing/2017/decorative" val="1"/>
              </a:ext>
            </a:extLst>
          </p:cNvPr>
          <p:cNvCxnSpPr/>
          <p:nvPr userDrawn="1"/>
        </p:nvCxnSpPr>
        <p:spPr>
          <a:xfrm>
            <a:off x="480001" y="909220"/>
            <a:ext cx="11232000"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5">
            <a:extLst>
              <a:ext uri="{FF2B5EF4-FFF2-40B4-BE49-F238E27FC236}">
                <a16:creationId xmlns:a16="http://schemas.microsoft.com/office/drawing/2014/main" id="{1C499E8A-945E-40C1-A9D1-96DA096457EB}"/>
              </a:ext>
            </a:extLst>
          </p:cNvPr>
          <p:cNvSpPr>
            <a:spLocks noGrp="1"/>
          </p:cNvSpPr>
          <p:nvPr>
            <p:ph type="sldNum" sz="quarter" idx="4"/>
          </p:nvPr>
        </p:nvSpPr>
        <p:spPr>
          <a:xfrm>
            <a:off x="11125200" y="6567158"/>
            <a:ext cx="637125" cy="290841"/>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245599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3.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00" y="180000"/>
            <a:ext cx="11232000" cy="720000"/>
          </a:xfrm>
          <a:prstGeom prst="rect">
            <a:avLst/>
          </a:prstGeom>
        </p:spPr>
        <p:txBody>
          <a:bodyPr vert="horz" lIns="0" tIns="0" rIns="0" bIns="0" rtlCol="0" anchor="t" anchorCtr="0">
            <a:normAutofit/>
          </a:bodyPr>
          <a:lstStyle/>
          <a:p>
            <a:r>
              <a:rPr lang="en-US" dirty="0"/>
              <a:t>Click to add Slide Title</a:t>
            </a:r>
          </a:p>
        </p:txBody>
      </p:sp>
      <p:sp>
        <p:nvSpPr>
          <p:cNvPr id="3" name="Text Placeholder 2"/>
          <p:cNvSpPr>
            <a:spLocks noGrp="1"/>
          </p:cNvSpPr>
          <p:nvPr>
            <p:ph type="body" idx="1"/>
          </p:nvPr>
        </p:nvSpPr>
        <p:spPr>
          <a:xfrm>
            <a:off x="480000" y="1089220"/>
            <a:ext cx="11232000" cy="53115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9338694"/>
      </p:ext>
    </p:extLst>
  </p:cSld>
  <p:clrMap bg1="dk1" tx1="lt1" bg2="dk2" tx2="lt2" accent1="accent1" accent2="accent2" accent3="accent3" accent4="accent4" accent5="accent5" accent6="accent6" hlink="hlink" folHlink="folHlink"/>
  <p:sldLayoutIdLst>
    <p:sldLayoutId id="2147483828" r:id="rId1"/>
    <p:sldLayoutId id="2147483830" r:id="rId2"/>
    <p:sldLayoutId id="2147483832" r:id="rId3"/>
  </p:sldLayoutIdLst>
  <p:transition>
    <p:fade/>
  </p:transition>
  <p:hf hdr="0"/>
  <p:txStyles>
    <p:titleStyle>
      <a:lvl1pPr algn="l" defTabSz="457200" rtl="0" eaLnBrk="1" latinLnBrk="0" hangingPunct="1">
        <a:spcBef>
          <a:spcPct val="0"/>
        </a:spcBef>
        <a:buNone/>
        <a:defRPr sz="3200" b="1" i="0" kern="1200">
          <a:solidFill>
            <a:srgbClr val="0A2D50"/>
          </a:solidFill>
          <a:latin typeface="KingsBureauGrot ThreeSeven" panose="02000506050000020004" pitchFamily="2" charset="0"/>
          <a:ea typeface="+mj-ea"/>
          <a:cs typeface="Calibri" panose="020F0502020204030204" pitchFamily="34" charset="0"/>
        </a:defRPr>
      </a:lvl1pPr>
    </p:titleStyle>
    <p:bodyStyle>
      <a:lvl1pPr marL="269875"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1pPr>
      <a:lvl2pPr marL="539750"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2pPr>
      <a:lvl3pPr marL="809625"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3pPr>
      <a:lvl4pPr marL="1079500"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4pPr>
      <a:lvl5pPr marL="1341438" indent="-261938"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00" y="180000"/>
            <a:ext cx="11232000" cy="720000"/>
          </a:xfrm>
          <a:prstGeom prst="rect">
            <a:avLst/>
          </a:prstGeom>
        </p:spPr>
        <p:txBody>
          <a:bodyPr vert="horz" lIns="0" tIns="0" rIns="0" bIns="0" rtlCol="0" anchor="t" anchorCtr="0">
            <a:normAutofit/>
          </a:bodyPr>
          <a:lstStyle/>
          <a:p>
            <a:r>
              <a:rPr lang="en-US" dirty="0"/>
              <a:t>Click to add Slide Title</a:t>
            </a:r>
          </a:p>
        </p:txBody>
      </p:sp>
      <p:sp>
        <p:nvSpPr>
          <p:cNvPr id="3" name="Text Placeholder 2"/>
          <p:cNvSpPr>
            <a:spLocks noGrp="1"/>
          </p:cNvSpPr>
          <p:nvPr>
            <p:ph type="body" idx="1"/>
          </p:nvPr>
        </p:nvSpPr>
        <p:spPr>
          <a:xfrm>
            <a:off x="480000" y="1089220"/>
            <a:ext cx="11232000" cy="531158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A9BF1644-68EA-49F1-BC36-591CD375915E}"/>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chemeClr val="tx1"/>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7683186"/>
      </p:ext>
    </p:extLst>
  </p:cSld>
  <p:clrMap bg1="dk1" tx1="lt1" bg2="dk2" tx2="lt2" accent1="accent1" accent2="accent2" accent3="accent3" accent4="accent4" accent5="accent5" accent6="accent6" hlink="hlink" folHlink="folHlink"/>
  <p:sldLayoutIdLst>
    <p:sldLayoutId id="2147483796" r:id="rId1"/>
    <p:sldLayoutId id="2147483808" r:id="rId2"/>
    <p:sldLayoutId id="2147483834" r:id="rId3"/>
    <p:sldLayoutId id="2147483841" r:id="rId4"/>
  </p:sldLayoutIdLst>
  <p:transition>
    <p:fade/>
  </p:transition>
  <p:hf sldNum="0" hdr="0" ftr="0"/>
  <p:txStyles>
    <p:titleStyle>
      <a:lvl1pPr algn="l" defTabSz="457200" rtl="0" eaLnBrk="1" latinLnBrk="0" hangingPunct="1">
        <a:spcBef>
          <a:spcPct val="0"/>
        </a:spcBef>
        <a:buNone/>
        <a:defRPr sz="3200" b="1" i="0" kern="1200">
          <a:solidFill>
            <a:schemeClr val="tx1"/>
          </a:solidFill>
          <a:latin typeface="KingsBureauGrot ThreeSeven" panose="02000506050000020004" pitchFamily="2" charset="0"/>
          <a:ea typeface="+mj-ea"/>
          <a:cs typeface="Calibri" panose="020F0502020204030204" pitchFamily="34" charset="0"/>
        </a:defRPr>
      </a:lvl1pPr>
    </p:titleStyle>
    <p:bodyStyle>
      <a:lvl1pPr marL="269875"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1pPr>
      <a:lvl2pPr marL="539750"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2pPr>
      <a:lvl3pPr marL="809625"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3pPr>
      <a:lvl4pPr marL="1079500"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4pPr>
      <a:lvl5pPr marL="1341438" indent="-261938"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5EA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00" y="180000"/>
            <a:ext cx="11232000" cy="720000"/>
          </a:xfrm>
          <a:prstGeom prst="rect">
            <a:avLst/>
          </a:prstGeom>
        </p:spPr>
        <p:txBody>
          <a:bodyPr vert="horz" lIns="0" tIns="0" rIns="0" bIns="0" rtlCol="0" anchor="t" anchorCtr="0">
            <a:normAutofit/>
          </a:bodyPr>
          <a:lstStyle/>
          <a:p>
            <a:r>
              <a:rPr lang="en-US" dirty="0"/>
              <a:t>Click to add Slide Title</a:t>
            </a:r>
          </a:p>
        </p:txBody>
      </p:sp>
      <p:sp>
        <p:nvSpPr>
          <p:cNvPr id="3" name="Text Placeholder 2"/>
          <p:cNvSpPr>
            <a:spLocks noGrp="1"/>
          </p:cNvSpPr>
          <p:nvPr>
            <p:ph type="body" idx="1"/>
          </p:nvPr>
        </p:nvSpPr>
        <p:spPr>
          <a:xfrm>
            <a:off x="480000" y="1089220"/>
            <a:ext cx="11232000" cy="531158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653F8377-423D-4526-81A3-DEB0E0C2C20D}"/>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2879315"/>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4" r:id="rId12"/>
  </p:sldLayoutIdLst>
  <p:transition>
    <p:fade/>
  </p:transition>
  <p:hf hdr="0"/>
  <p:txStyles>
    <p:titleStyle>
      <a:lvl1pPr algn="l" defTabSz="457200" rtl="0" eaLnBrk="1" latinLnBrk="0" hangingPunct="1">
        <a:spcBef>
          <a:spcPct val="0"/>
        </a:spcBef>
        <a:buNone/>
        <a:defRPr sz="3200" b="1" i="0" kern="1200">
          <a:solidFill>
            <a:srgbClr val="0A2D50"/>
          </a:solidFill>
          <a:latin typeface="KingsBureauGrot ThreeSeven" panose="02000506050000020004" pitchFamily="2" charset="0"/>
          <a:ea typeface="+mj-ea"/>
          <a:cs typeface="Calibri" panose="020F0502020204030204" pitchFamily="34" charset="0"/>
        </a:defRPr>
      </a:lvl1pPr>
    </p:titleStyle>
    <p:bodyStyle>
      <a:lvl1pPr marL="269875" indent="-269875" algn="l" defTabSz="457200" rtl="0" eaLnBrk="1" latinLnBrk="0" hangingPunct="1">
        <a:lnSpc>
          <a:spcPct val="120000"/>
        </a:lnSpc>
        <a:spcBef>
          <a:spcPts val="0"/>
        </a:spcBef>
        <a:buClr>
          <a:srgbClr val="0A2D50"/>
        </a:buClr>
        <a:buFont typeface="Arial"/>
        <a:buChar char="•"/>
        <a:defRPr sz="2000" b="0" i="0" kern="1200">
          <a:solidFill>
            <a:schemeClr val="tx2"/>
          </a:solidFill>
          <a:latin typeface="KingsBureauGrot FiveOne" panose="02000506040000020004" pitchFamily="2" charset="0"/>
          <a:ea typeface="+mn-ea"/>
          <a:cs typeface="Calibri" panose="020F0502020204030204" pitchFamily="34" charset="0"/>
        </a:defRPr>
      </a:lvl1pPr>
      <a:lvl2pPr marL="539750" indent="-269875" algn="l" defTabSz="457200" rtl="0" eaLnBrk="1" latinLnBrk="0" hangingPunct="1">
        <a:lnSpc>
          <a:spcPct val="120000"/>
        </a:lnSpc>
        <a:spcBef>
          <a:spcPts val="0"/>
        </a:spcBef>
        <a:buClr>
          <a:srgbClr val="0A2D50"/>
        </a:buClr>
        <a:buFont typeface="Arial"/>
        <a:buChar char="•"/>
        <a:defRPr sz="2000" b="0" i="0" kern="1200">
          <a:solidFill>
            <a:schemeClr val="tx2"/>
          </a:solidFill>
          <a:latin typeface="KingsBureauGrot FiveOne" panose="02000506040000020004" pitchFamily="2" charset="0"/>
          <a:ea typeface="+mn-ea"/>
          <a:cs typeface="Calibri" panose="020F0502020204030204" pitchFamily="34" charset="0"/>
        </a:defRPr>
      </a:lvl2pPr>
      <a:lvl3pPr marL="809625" indent="-269875" algn="l" defTabSz="457200" rtl="0" eaLnBrk="1" latinLnBrk="0" hangingPunct="1">
        <a:lnSpc>
          <a:spcPct val="120000"/>
        </a:lnSpc>
        <a:spcBef>
          <a:spcPts val="0"/>
        </a:spcBef>
        <a:buClr>
          <a:srgbClr val="0A2D50"/>
        </a:buClr>
        <a:buFont typeface="Arial"/>
        <a:buChar char="•"/>
        <a:defRPr sz="2000" b="0" i="0" kern="1200">
          <a:solidFill>
            <a:schemeClr val="tx2"/>
          </a:solidFill>
          <a:latin typeface="KingsBureauGrot FiveOne" panose="02000506040000020004" pitchFamily="2" charset="0"/>
          <a:ea typeface="+mn-ea"/>
          <a:cs typeface="Calibri" panose="020F0502020204030204" pitchFamily="34" charset="0"/>
        </a:defRPr>
      </a:lvl3pPr>
      <a:lvl4pPr marL="1079500" indent="-269875" algn="l" defTabSz="457200" rtl="0" eaLnBrk="1" latinLnBrk="0" hangingPunct="1">
        <a:lnSpc>
          <a:spcPct val="120000"/>
        </a:lnSpc>
        <a:spcBef>
          <a:spcPts val="0"/>
        </a:spcBef>
        <a:buClr>
          <a:srgbClr val="0A2D50"/>
        </a:buClr>
        <a:buFont typeface="Arial"/>
        <a:buChar char="•"/>
        <a:defRPr sz="2000" b="0" i="0" kern="1200">
          <a:solidFill>
            <a:schemeClr val="tx2"/>
          </a:solidFill>
          <a:latin typeface="KingsBureauGrot FiveOne" panose="02000506040000020004" pitchFamily="2" charset="0"/>
          <a:ea typeface="+mn-ea"/>
          <a:cs typeface="Calibri" panose="020F0502020204030204" pitchFamily="34" charset="0"/>
        </a:defRPr>
      </a:lvl4pPr>
      <a:lvl5pPr marL="1341438" indent="-261938" algn="l" defTabSz="457200" rtl="0" eaLnBrk="1" latinLnBrk="0" hangingPunct="1">
        <a:lnSpc>
          <a:spcPct val="120000"/>
        </a:lnSpc>
        <a:spcBef>
          <a:spcPts val="0"/>
        </a:spcBef>
        <a:buClr>
          <a:srgbClr val="0A2D50"/>
        </a:buClr>
        <a:buFont typeface="Arial"/>
        <a:buChar char="•"/>
        <a:defRPr sz="2000" b="0" i="0" kern="1200">
          <a:solidFill>
            <a:schemeClr val="tx2"/>
          </a:solidFill>
          <a:latin typeface="KingsBureauGrot FiveOne" panose="02000506040000020004" pitchFamily="2"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5EA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00" y="180000"/>
            <a:ext cx="11232000" cy="720000"/>
          </a:xfrm>
          <a:prstGeom prst="rect">
            <a:avLst/>
          </a:prstGeom>
        </p:spPr>
        <p:txBody>
          <a:bodyPr vert="horz" lIns="0" tIns="0" rIns="0" bIns="0" rtlCol="0" anchor="t" anchorCtr="0">
            <a:normAutofit/>
          </a:bodyPr>
          <a:lstStyle/>
          <a:p>
            <a:r>
              <a:rPr lang="en-US" dirty="0"/>
              <a:t>Click to add Slide Title</a:t>
            </a:r>
          </a:p>
        </p:txBody>
      </p:sp>
      <p:sp>
        <p:nvSpPr>
          <p:cNvPr id="3" name="Text Placeholder 2"/>
          <p:cNvSpPr>
            <a:spLocks noGrp="1"/>
          </p:cNvSpPr>
          <p:nvPr>
            <p:ph type="body" idx="1"/>
          </p:nvPr>
        </p:nvSpPr>
        <p:spPr>
          <a:xfrm>
            <a:off x="480000" y="1089220"/>
            <a:ext cx="11232000" cy="531158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653F8377-423D-4526-81A3-DEB0E0C2C20D}"/>
              </a:ext>
            </a:extLst>
          </p:cNvPr>
          <p:cNvSpPr>
            <a:spLocks noGrp="1"/>
          </p:cNvSpPr>
          <p:nvPr>
            <p:ph type="sldNum" sz="quarter" idx="4"/>
          </p:nvPr>
        </p:nvSpPr>
        <p:spPr>
          <a:xfrm>
            <a:off x="11125200" y="6567160"/>
            <a:ext cx="637125" cy="290840"/>
          </a:xfrm>
          <a:prstGeom prst="rect">
            <a:avLst/>
          </a:prstGeom>
        </p:spPr>
        <p:txBody>
          <a:bodyPr vert="horz" lIns="91440" tIns="0" rIns="0" bIns="0" rtlCol="0" anchor="t" anchorCtr="0"/>
          <a:lstStyle>
            <a:defPPr>
              <a:defRPr lang="en-US"/>
            </a:defPPr>
            <a:lvl1pPr marL="0" algn="r" defTabSz="457200" rtl="0" eaLnBrk="1" latinLnBrk="0" hangingPunct="1">
              <a:lnSpc>
                <a:spcPct val="100000"/>
              </a:lnSpc>
              <a:defRPr sz="1200" kern="1200">
                <a:solidFill>
                  <a:srgbClr val="0A2E4F"/>
                </a:solidFill>
                <a:latin typeface="Georgia"/>
                <a:ea typeface="+mn-ea"/>
                <a:cs typeface="Georgi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1565364"/>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transition>
    <p:fade/>
  </p:transition>
  <p:hf sldNum="0" hdr="0" ftr="0"/>
  <p:txStyles>
    <p:titleStyle>
      <a:lvl1pPr algn="l" defTabSz="457200" rtl="0" eaLnBrk="1" latinLnBrk="0" hangingPunct="1">
        <a:spcBef>
          <a:spcPct val="0"/>
        </a:spcBef>
        <a:buNone/>
        <a:defRPr sz="3200" b="1" i="0" kern="1200">
          <a:solidFill>
            <a:srgbClr val="0A2D50"/>
          </a:solidFill>
          <a:latin typeface="KingsBureauGrot ThreeSeven" panose="02000506050000020004" pitchFamily="2" charset="0"/>
          <a:ea typeface="+mj-ea"/>
          <a:cs typeface="Calibri" panose="020F0502020204030204" pitchFamily="34" charset="0"/>
        </a:defRPr>
      </a:lvl1pPr>
    </p:titleStyle>
    <p:bodyStyle>
      <a:lvl1pPr marL="269875" indent="-269875" algn="l" defTabSz="457200" rtl="0" eaLnBrk="1" latinLnBrk="0" hangingPunct="1">
        <a:lnSpc>
          <a:spcPct val="120000"/>
        </a:lnSpc>
        <a:spcBef>
          <a:spcPts val="0"/>
        </a:spcBef>
        <a:buClr>
          <a:srgbClr val="0A2D50"/>
        </a:buClr>
        <a:buFont typeface="Arial"/>
        <a:buChar char="•"/>
        <a:defRPr sz="2000" b="0" i="0" kern="1200">
          <a:solidFill>
            <a:schemeClr val="tx2"/>
          </a:solidFill>
          <a:latin typeface="KingsBureauGrot FiveOne" panose="02000506040000020004" pitchFamily="2" charset="0"/>
          <a:ea typeface="+mn-ea"/>
          <a:cs typeface="Calibri" panose="020F0502020204030204" pitchFamily="34" charset="0"/>
        </a:defRPr>
      </a:lvl1pPr>
      <a:lvl2pPr marL="539750" indent="-269875" algn="l" defTabSz="457200" rtl="0" eaLnBrk="1" latinLnBrk="0" hangingPunct="1">
        <a:lnSpc>
          <a:spcPct val="120000"/>
        </a:lnSpc>
        <a:spcBef>
          <a:spcPts val="0"/>
        </a:spcBef>
        <a:buClr>
          <a:srgbClr val="0A2D50"/>
        </a:buClr>
        <a:buFont typeface="Arial"/>
        <a:buChar char="•"/>
        <a:defRPr sz="2000" b="0" i="0" kern="1200">
          <a:solidFill>
            <a:schemeClr val="tx2"/>
          </a:solidFill>
          <a:latin typeface="KingsBureauGrot FiveOne" panose="02000506040000020004" pitchFamily="2" charset="0"/>
          <a:ea typeface="+mn-ea"/>
          <a:cs typeface="Calibri" panose="020F0502020204030204" pitchFamily="34" charset="0"/>
        </a:defRPr>
      </a:lvl2pPr>
      <a:lvl3pPr marL="809625" indent="-269875" algn="l" defTabSz="457200" rtl="0" eaLnBrk="1" latinLnBrk="0" hangingPunct="1">
        <a:lnSpc>
          <a:spcPct val="120000"/>
        </a:lnSpc>
        <a:spcBef>
          <a:spcPts val="0"/>
        </a:spcBef>
        <a:buClr>
          <a:srgbClr val="0A2D50"/>
        </a:buClr>
        <a:buFont typeface="Arial"/>
        <a:buChar char="•"/>
        <a:defRPr sz="2000" b="0" i="0" kern="1200">
          <a:solidFill>
            <a:schemeClr val="tx2"/>
          </a:solidFill>
          <a:latin typeface="KingsBureauGrot FiveOne" panose="02000506040000020004" pitchFamily="2" charset="0"/>
          <a:ea typeface="+mn-ea"/>
          <a:cs typeface="Calibri" panose="020F0502020204030204" pitchFamily="34" charset="0"/>
        </a:defRPr>
      </a:lvl3pPr>
      <a:lvl4pPr marL="1079500" indent="-269875" algn="l" defTabSz="457200" rtl="0" eaLnBrk="1" latinLnBrk="0" hangingPunct="1">
        <a:lnSpc>
          <a:spcPct val="120000"/>
        </a:lnSpc>
        <a:spcBef>
          <a:spcPts val="0"/>
        </a:spcBef>
        <a:buClr>
          <a:srgbClr val="0A2D50"/>
        </a:buClr>
        <a:buFont typeface="Arial"/>
        <a:buChar char="•"/>
        <a:defRPr sz="2000" b="0" i="0" kern="1200">
          <a:solidFill>
            <a:schemeClr val="tx2"/>
          </a:solidFill>
          <a:latin typeface="KingsBureauGrot FiveOne" panose="02000506040000020004" pitchFamily="2" charset="0"/>
          <a:ea typeface="+mn-ea"/>
          <a:cs typeface="Calibri" panose="020F0502020204030204" pitchFamily="34" charset="0"/>
        </a:defRPr>
      </a:lvl4pPr>
      <a:lvl5pPr marL="1341438" indent="-261938" algn="l" defTabSz="457200" rtl="0" eaLnBrk="1" latinLnBrk="0" hangingPunct="1">
        <a:lnSpc>
          <a:spcPct val="120000"/>
        </a:lnSpc>
        <a:spcBef>
          <a:spcPts val="0"/>
        </a:spcBef>
        <a:buClr>
          <a:srgbClr val="0A2D50"/>
        </a:buClr>
        <a:buFont typeface="Arial"/>
        <a:buChar char="•"/>
        <a:defRPr sz="2000" b="0" i="0" kern="1200">
          <a:solidFill>
            <a:schemeClr val="tx2"/>
          </a:solidFill>
          <a:latin typeface="KingsBureauGrot FiveOne" panose="02000506040000020004" pitchFamily="2"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B88A76-54C9-2AB1-48DF-ACC8F1156B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BFE079-709B-FA66-7CCA-319F03F7AD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964F2-0064-7F9D-E1BC-2B78B34CC0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B93BD-2F73-4336-B736-99BA669AD020}" type="datetimeFigureOut">
              <a:rPr lang="en-GB" smtClean="0"/>
              <a:t>04/12/2023</a:t>
            </a:fld>
            <a:endParaRPr lang="en-GB"/>
          </a:p>
        </p:txBody>
      </p:sp>
      <p:sp>
        <p:nvSpPr>
          <p:cNvPr id="5" name="Footer Placeholder 4">
            <a:extLst>
              <a:ext uri="{FF2B5EF4-FFF2-40B4-BE49-F238E27FC236}">
                <a16:creationId xmlns:a16="http://schemas.microsoft.com/office/drawing/2014/main" id="{88135189-800D-9A89-C16B-D0A6E9D1A3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FEE4D1B-0214-DB73-F43D-248C303801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176B8F-6F36-493E-9D15-6A3298C11470}" type="slidenum">
              <a:rPr lang="en-GB" smtClean="0"/>
              <a:t>‹#›</a:t>
            </a:fld>
            <a:endParaRPr lang="en-GB"/>
          </a:p>
        </p:txBody>
      </p:sp>
    </p:spTree>
    <p:extLst>
      <p:ext uri="{BB962C8B-B14F-4D97-AF65-F5344CB8AC3E}">
        <p14:creationId xmlns:p14="http://schemas.microsoft.com/office/powerpoint/2010/main" val="1032040940"/>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hyperlink" Target="https://mfgdatamodel-explorer.autodesk.io/voyager" TargetMode="External"/><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mfgdatamodel-explorer.autodesk.io/voyager" TargetMode="External"/><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3.xml"/><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mailto:francesco.ciriello@kcl.ac.uk" TargetMode="External"/><Relationship Id="rId1" Type="http://schemas.openxmlformats.org/officeDocument/2006/relationships/slideLayout" Target="../slideLayouts/slideLayout19.xml"/><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0.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0.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1.png"/><Relationship Id="rId1" Type="http://schemas.openxmlformats.org/officeDocument/2006/relationships/slideLayout" Target="../slideLayouts/slideLayout20.xml"/><Relationship Id="rId5" Type="http://schemas.openxmlformats.org/officeDocument/2006/relationships/image" Target="../media/image72.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image" Target="../media/image74.svg"/><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image" Target="../media/image73.png"/><Relationship Id="rId16" Type="http://schemas.openxmlformats.org/officeDocument/2006/relationships/image" Target="../media/image87.png"/><Relationship Id="rId1" Type="http://schemas.openxmlformats.org/officeDocument/2006/relationships/slideLayout" Target="../slideLayouts/slideLayout32.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5" Type="http://schemas.openxmlformats.org/officeDocument/2006/relationships/image" Target="../media/image86.sv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5.png"/></Relationships>
</file>

<file path=ppt/slides/_rels/slide3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43.png"/><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32.xml"/><Relationship Id="rId5" Type="http://schemas.openxmlformats.org/officeDocument/2006/relationships/image" Target="../media/image102.svg"/><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97D30-704B-4199-AFAE-0BDF0F10F34B}"/>
              </a:ext>
            </a:extLst>
          </p:cNvPr>
          <p:cNvSpPr>
            <a:spLocks noGrp="1"/>
          </p:cNvSpPr>
          <p:nvPr>
            <p:ph type="title"/>
          </p:nvPr>
        </p:nvSpPr>
        <p:spPr/>
        <p:txBody>
          <a:bodyPr/>
          <a:lstStyle/>
          <a:p>
            <a:r>
              <a:rPr lang="en-GB" dirty="0"/>
              <a:t>Automating LCA from CAD models for sustainable design feedback</a:t>
            </a:r>
          </a:p>
        </p:txBody>
      </p:sp>
      <p:sp>
        <p:nvSpPr>
          <p:cNvPr id="8" name="Text Placeholder 7">
            <a:extLst>
              <a:ext uri="{FF2B5EF4-FFF2-40B4-BE49-F238E27FC236}">
                <a16:creationId xmlns:a16="http://schemas.microsoft.com/office/drawing/2014/main" id="{96C2D65D-010E-406D-8691-4F7548A0B55D}"/>
              </a:ext>
            </a:extLst>
          </p:cNvPr>
          <p:cNvSpPr>
            <a:spLocks noGrp="1"/>
          </p:cNvSpPr>
          <p:nvPr>
            <p:ph type="body" sz="quarter" idx="18"/>
          </p:nvPr>
        </p:nvSpPr>
        <p:spPr/>
        <p:txBody>
          <a:bodyPr/>
          <a:lstStyle/>
          <a:p>
            <a:r>
              <a:rPr lang="en-GB" dirty="0">
                <a:solidFill>
                  <a:schemeClr val="accent3"/>
                </a:solidFill>
              </a:rPr>
              <a:t>MDENet Annual Symposium 2023</a:t>
            </a:r>
          </a:p>
          <a:p>
            <a:endParaRPr lang="en-GB" dirty="0"/>
          </a:p>
        </p:txBody>
      </p:sp>
      <p:sp>
        <p:nvSpPr>
          <p:cNvPr id="5" name="Text Placeholder 4">
            <a:extLst>
              <a:ext uri="{FF2B5EF4-FFF2-40B4-BE49-F238E27FC236}">
                <a16:creationId xmlns:a16="http://schemas.microsoft.com/office/drawing/2014/main" id="{54D61F5F-71C6-41FC-BBE5-77B68BAD0EED}"/>
              </a:ext>
            </a:extLst>
          </p:cNvPr>
          <p:cNvSpPr>
            <a:spLocks noGrp="1"/>
          </p:cNvSpPr>
          <p:nvPr>
            <p:ph type="body" sz="quarter" idx="14"/>
          </p:nvPr>
        </p:nvSpPr>
        <p:spPr>
          <a:xfrm>
            <a:off x="4468239" y="1758128"/>
            <a:ext cx="5463183" cy="336013"/>
          </a:xfrm>
        </p:spPr>
        <p:txBody>
          <a:bodyPr>
            <a:normAutofit/>
          </a:bodyPr>
          <a:lstStyle/>
          <a:p>
            <a:r>
              <a:rPr lang="en-GB" sz="1400" dirty="0"/>
              <a:t>Department of Engineering</a:t>
            </a:r>
          </a:p>
        </p:txBody>
      </p:sp>
      <p:sp>
        <p:nvSpPr>
          <p:cNvPr id="4" name="Text Placeholder 3">
            <a:extLst>
              <a:ext uri="{FF2B5EF4-FFF2-40B4-BE49-F238E27FC236}">
                <a16:creationId xmlns:a16="http://schemas.microsoft.com/office/drawing/2014/main" id="{F91F19DC-1CA7-4B2F-AB5D-9FB723229EB2}"/>
              </a:ext>
            </a:extLst>
          </p:cNvPr>
          <p:cNvSpPr>
            <a:spLocks noGrp="1"/>
          </p:cNvSpPr>
          <p:nvPr>
            <p:ph type="body" sz="quarter" idx="11"/>
          </p:nvPr>
        </p:nvSpPr>
        <p:spPr>
          <a:xfrm>
            <a:off x="4469220" y="1404991"/>
            <a:ext cx="5463182" cy="492332"/>
          </a:xfrm>
        </p:spPr>
        <p:txBody>
          <a:bodyPr>
            <a:normAutofit/>
          </a:bodyPr>
          <a:lstStyle/>
          <a:p>
            <a:r>
              <a:rPr lang="en-GB" sz="2000" dirty="0"/>
              <a:t>Dr Francesco Ciriello</a:t>
            </a:r>
          </a:p>
        </p:txBody>
      </p:sp>
      <p:sp>
        <p:nvSpPr>
          <p:cNvPr id="6" name="Text Placeholder 5">
            <a:extLst>
              <a:ext uri="{FF2B5EF4-FFF2-40B4-BE49-F238E27FC236}">
                <a16:creationId xmlns:a16="http://schemas.microsoft.com/office/drawing/2014/main" id="{AA428B89-C1D8-443D-9A36-8CD0A3647CAA}"/>
              </a:ext>
            </a:extLst>
          </p:cNvPr>
          <p:cNvSpPr>
            <a:spLocks noGrp="1"/>
          </p:cNvSpPr>
          <p:nvPr>
            <p:ph type="body" sz="quarter" idx="16"/>
          </p:nvPr>
        </p:nvSpPr>
        <p:spPr/>
        <p:txBody>
          <a:bodyPr/>
          <a:lstStyle/>
          <a:p>
            <a:r>
              <a:rPr lang="en-GB" dirty="0"/>
              <a:t>06/12/2023</a:t>
            </a:r>
          </a:p>
        </p:txBody>
      </p:sp>
      <p:sp>
        <p:nvSpPr>
          <p:cNvPr id="3" name="Text Placeholder 2">
            <a:extLst>
              <a:ext uri="{FF2B5EF4-FFF2-40B4-BE49-F238E27FC236}">
                <a16:creationId xmlns:a16="http://schemas.microsoft.com/office/drawing/2014/main" id="{2360E4B9-9600-4CDA-A9C6-B7BA27F25FB6}"/>
              </a:ext>
            </a:extLst>
          </p:cNvPr>
          <p:cNvSpPr>
            <a:spLocks noGrp="1"/>
          </p:cNvSpPr>
          <p:nvPr>
            <p:ph type="body" sz="quarter" idx="10"/>
          </p:nvPr>
        </p:nvSpPr>
        <p:spPr/>
        <p:txBody>
          <a:bodyPr>
            <a:normAutofit/>
          </a:bodyPr>
          <a:lstStyle/>
          <a:p>
            <a:r>
              <a:rPr lang="en-GB" dirty="0">
                <a:latin typeface="KingsBureauGrot FiveOne" panose="02000506040000020004" pitchFamily="2" charset="0"/>
              </a:rPr>
              <a:t>Natural, Mathematical &amp; Physical Sciences</a:t>
            </a:r>
          </a:p>
          <a:p>
            <a:endParaRPr lang="en-GB" dirty="0">
              <a:latin typeface="KingsBureauGrot FiveOne" panose="02000506040000020004" pitchFamily="2" charset="0"/>
            </a:endParaRPr>
          </a:p>
        </p:txBody>
      </p:sp>
      <p:pic>
        <p:nvPicPr>
          <p:cNvPr id="24" name="Picture Placeholder 2" descr="A person smiling for the camera&#10;&#10;Description automatically generated with medium confidence">
            <a:extLst>
              <a:ext uri="{FF2B5EF4-FFF2-40B4-BE49-F238E27FC236}">
                <a16:creationId xmlns:a16="http://schemas.microsoft.com/office/drawing/2014/main" id="{2327C801-BDDA-4796-B52B-0518FB4B8D71}"/>
              </a:ext>
            </a:extLst>
          </p:cNvPr>
          <p:cNvPicPr>
            <a:picLocks noChangeAspect="1"/>
          </p:cNvPicPr>
          <p:nvPr/>
        </p:nvPicPr>
        <p:blipFill rotWithShape="1">
          <a:blip r:embed="rId2">
            <a:extLst>
              <a:ext uri="{28A0092B-C50C-407E-A947-70E740481C1C}">
                <a14:useLocalDpi xmlns:a14="http://schemas.microsoft.com/office/drawing/2010/main" val="0"/>
              </a:ext>
            </a:extLst>
          </a:blip>
          <a:srcRect l="3311" t="-238" r="10359" b="238"/>
          <a:stretch/>
        </p:blipFill>
        <p:spPr>
          <a:xfrm>
            <a:off x="3493515" y="1355646"/>
            <a:ext cx="720000" cy="720000"/>
          </a:xfrm>
          <a:prstGeom prst="ellipse">
            <a:avLst/>
          </a:prstGeom>
          <a:ln w="28575">
            <a:solidFill>
              <a:schemeClr val="bg1"/>
            </a:solidFill>
          </a:ln>
        </p:spPr>
      </p:pic>
      <p:sp>
        <p:nvSpPr>
          <p:cNvPr id="11" name="Text Placeholder 4">
            <a:extLst>
              <a:ext uri="{FF2B5EF4-FFF2-40B4-BE49-F238E27FC236}">
                <a16:creationId xmlns:a16="http://schemas.microsoft.com/office/drawing/2014/main" id="{A1104998-A4CE-F8F7-A13A-0E0FD544C0A7}"/>
              </a:ext>
            </a:extLst>
          </p:cNvPr>
          <p:cNvSpPr txBox="1">
            <a:spLocks/>
          </p:cNvSpPr>
          <p:nvPr/>
        </p:nvSpPr>
        <p:spPr>
          <a:xfrm>
            <a:off x="4468239" y="2752983"/>
            <a:ext cx="5463183" cy="336013"/>
          </a:xfrm>
          <a:prstGeom prst="rect">
            <a:avLst/>
          </a:prstGeom>
        </p:spPr>
        <p:txBody>
          <a:bodyPr vert="horz" lIns="0" tIns="0" rIns="0" bIns="0" rtlCol="0">
            <a:normAutofit/>
          </a:bodyPr>
          <a:lstStyle>
            <a:lvl1pPr marL="0" indent="0" algn="l" defTabSz="457200" rtl="0" eaLnBrk="1" latinLnBrk="0" hangingPunct="1">
              <a:lnSpc>
                <a:spcPct val="100000"/>
              </a:lnSpc>
              <a:spcBef>
                <a:spcPts val="0"/>
              </a:spcBef>
              <a:buClr>
                <a:srgbClr val="0A2D50"/>
              </a:buClr>
              <a:buFont typeface="Arial"/>
              <a:buNone/>
              <a:defRPr sz="1600" b="0" i="0" kern="1200">
                <a:solidFill>
                  <a:schemeClr val="bg1"/>
                </a:solidFill>
                <a:latin typeface="KingsBureauGrot FiveOne" panose="02000506040000020004" pitchFamily="2" charset="0"/>
                <a:ea typeface="+mn-ea"/>
                <a:cs typeface="Calibri" panose="020F0502020204030204" pitchFamily="34" charset="0"/>
              </a:defRPr>
            </a:lvl1pPr>
            <a:lvl2pPr marL="539750"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2pPr>
            <a:lvl3pPr marL="809625"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3pPr>
            <a:lvl4pPr marL="1079500"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4pPr>
            <a:lvl5pPr marL="1341438" indent="-261938"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400"/>
              <a:t>Department of Engineering</a:t>
            </a:r>
            <a:endParaRPr lang="en-GB" sz="1400" dirty="0"/>
          </a:p>
        </p:txBody>
      </p:sp>
      <p:sp>
        <p:nvSpPr>
          <p:cNvPr id="13" name="Text Placeholder 3">
            <a:extLst>
              <a:ext uri="{FF2B5EF4-FFF2-40B4-BE49-F238E27FC236}">
                <a16:creationId xmlns:a16="http://schemas.microsoft.com/office/drawing/2014/main" id="{50FA21DE-5D9F-ED96-672D-FC1939BCFCDE}"/>
              </a:ext>
            </a:extLst>
          </p:cNvPr>
          <p:cNvSpPr txBox="1">
            <a:spLocks/>
          </p:cNvSpPr>
          <p:nvPr/>
        </p:nvSpPr>
        <p:spPr>
          <a:xfrm>
            <a:off x="4469220" y="2399846"/>
            <a:ext cx="5463182" cy="492332"/>
          </a:xfrm>
          <a:prstGeom prst="rect">
            <a:avLst/>
          </a:prstGeom>
        </p:spPr>
        <p:txBody>
          <a:bodyPr vert="horz" lIns="0" tIns="0" rIns="0" bIns="0" rtlCol="0" anchor="t">
            <a:normAutofit/>
          </a:bodyPr>
          <a:lstStyle>
            <a:lvl1pPr marL="0" indent="0" algn="l" defTabSz="457200" rtl="0" eaLnBrk="1" latinLnBrk="0" hangingPunct="1">
              <a:lnSpc>
                <a:spcPct val="100000"/>
              </a:lnSpc>
              <a:spcBef>
                <a:spcPts val="0"/>
              </a:spcBef>
              <a:buClr>
                <a:srgbClr val="0A2D50"/>
              </a:buClr>
              <a:buFont typeface="Arial"/>
              <a:buNone/>
              <a:defRPr sz="2500" b="1" i="0" kern="1200">
                <a:solidFill>
                  <a:schemeClr val="bg1"/>
                </a:solidFill>
                <a:latin typeface="KingsBureauGrot FiveOne" panose="02000506040000020004" pitchFamily="2" charset="0"/>
                <a:ea typeface="+mn-ea"/>
                <a:cs typeface="Calibri" panose="020F0502020204030204" pitchFamily="34" charset="0"/>
              </a:defRPr>
            </a:lvl1pPr>
            <a:lvl2pPr marL="539750"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2pPr>
            <a:lvl3pPr marL="809625"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3pPr>
            <a:lvl4pPr marL="1079500"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4pPr>
            <a:lvl5pPr marL="1341438" indent="-261938"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a:latin typeface="KingsBureauGrot FiveOne"/>
                <a:cs typeface="Calibri"/>
              </a:rPr>
              <a:t>Antoine El Adib</a:t>
            </a:r>
            <a:endParaRPr lang="en-GB" sz="2000" dirty="0"/>
          </a:p>
        </p:txBody>
      </p:sp>
      <p:pic>
        <p:nvPicPr>
          <p:cNvPr id="1026" name="Picture 2" descr="MDENet">
            <a:extLst>
              <a:ext uri="{FF2B5EF4-FFF2-40B4-BE49-F238E27FC236}">
                <a16:creationId xmlns:a16="http://schemas.microsoft.com/office/drawing/2014/main" id="{350F79F7-4CBE-BD60-39EB-8E650C0CEBFF}"/>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9274197" y="3028271"/>
            <a:ext cx="2574902" cy="706086"/>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c 13">
            <a:extLst>
              <a:ext uri="{FF2B5EF4-FFF2-40B4-BE49-F238E27FC236}">
                <a16:creationId xmlns:a16="http://schemas.microsoft.com/office/drawing/2014/main" id="{82F0182E-084F-74E3-0006-D079F4D725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29675" y="2998250"/>
            <a:ext cx="3228975" cy="1814684"/>
          </a:xfrm>
          <a:prstGeom prst="rect">
            <a:avLst/>
          </a:prstGeom>
        </p:spPr>
      </p:pic>
      <p:sp>
        <p:nvSpPr>
          <p:cNvPr id="16" name="TextBox 15">
            <a:extLst>
              <a:ext uri="{FF2B5EF4-FFF2-40B4-BE49-F238E27FC236}">
                <a16:creationId xmlns:a16="http://schemas.microsoft.com/office/drawing/2014/main" id="{1AE515AD-8901-7A1B-3335-A2BDD11F6258}"/>
              </a:ext>
            </a:extLst>
          </p:cNvPr>
          <p:cNvSpPr txBox="1"/>
          <p:nvPr/>
        </p:nvSpPr>
        <p:spPr>
          <a:xfrm>
            <a:off x="8630143" y="2596664"/>
            <a:ext cx="2895106" cy="369332"/>
          </a:xfrm>
          <a:prstGeom prst="rect">
            <a:avLst/>
          </a:prstGeom>
          <a:noFill/>
        </p:spPr>
        <p:txBody>
          <a:bodyPr wrap="square" rtlCol="0">
            <a:spAutoFit/>
          </a:bodyPr>
          <a:lstStyle/>
          <a:p>
            <a:r>
              <a:rPr lang="en-GB" dirty="0">
                <a:solidFill>
                  <a:schemeClr val="accent3"/>
                </a:solidFill>
                <a:latin typeface="KingsBureauGrot FiveOne" panose="02000506040000020004" pitchFamily="2" charset="0"/>
              </a:rPr>
              <a:t>This work was supported by</a:t>
            </a:r>
          </a:p>
        </p:txBody>
      </p:sp>
      <p:pic>
        <p:nvPicPr>
          <p:cNvPr id="7" name="Picture Placeholder 2">
            <a:extLst>
              <a:ext uri="{FF2B5EF4-FFF2-40B4-BE49-F238E27FC236}">
                <a16:creationId xmlns:a16="http://schemas.microsoft.com/office/drawing/2014/main" id="{28B6FB55-E46D-370D-35B2-BEF67ADC34EC}"/>
              </a:ext>
            </a:extLst>
          </p:cNvPr>
          <p:cNvPicPr>
            <a:picLocks noChangeAspect="1"/>
          </p:cNvPicPr>
          <p:nvPr/>
        </p:nvPicPr>
        <p:blipFill rotWithShape="1">
          <a:blip r:embed="rId6"/>
          <a:srcRect l="11602" t="9728" r="11230" b="18975"/>
          <a:stretch/>
        </p:blipFill>
        <p:spPr>
          <a:xfrm>
            <a:off x="3537236" y="2373727"/>
            <a:ext cx="720000" cy="720000"/>
          </a:xfrm>
          <a:prstGeom prst="ellipse">
            <a:avLst/>
          </a:prstGeom>
          <a:ln w="28575">
            <a:solidFill>
              <a:schemeClr val="bg1"/>
            </a:solidFill>
          </a:ln>
        </p:spPr>
      </p:pic>
    </p:spTree>
    <p:extLst>
      <p:ext uri="{BB962C8B-B14F-4D97-AF65-F5344CB8AC3E}">
        <p14:creationId xmlns:p14="http://schemas.microsoft.com/office/powerpoint/2010/main" val="397321303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8AB8D9E-CE57-8AFD-2E5A-11A78FB20A1F}"/>
              </a:ext>
            </a:extLst>
          </p:cNvPr>
          <p:cNvPicPr>
            <a:picLocks noChangeAspect="1"/>
          </p:cNvPicPr>
          <p:nvPr/>
        </p:nvPicPr>
        <p:blipFill>
          <a:blip r:embed="rId2"/>
          <a:stretch>
            <a:fillRect/>
          </a:stretch>
        </p:blipFill>
        <p:spPr>
          <a:xfrm>
            <a:off x="0" y="-1"/>
            <a:ext cx="11388220" cy="6858000"/>
          </a:xfrm>
          <a:prstGeom prst="rect">
            <a:avLst/>
          </a:prstGeom>
        </p:spPr>
      </p:pic>
      <p:sp>
        <p:nvSpPr>
          <p:cNvPr id="10" name="Rectangle 9">
            <a:extLst>
              <a:ext uri="{FF2B5EF4-FFF2-40B4-BE49-F238E27FC236}">
                <a16:creationId xmlns:a16="http://schemas.microsoft.com/office/drawing/2014/main" id="{E7C7AC9C-E7E0-6A7C-9E4D-CFAA61D9E62F}"/>
              </a:ext>
            </a:extLst>
          </p:cNvPr>
          <p:cNvSpPr/>
          <p:nvPr/>
        </p:nvSpPr>
        <p:spPr>
          <a:xfrm>
            <a:off x="0" y="0"/>
            <a:ext cx="12192000" cy="1092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GB" sz="1400" b="1" dirty="0">
              <a:solidFill>
                <a:schemeClr val="tx1"/>
              </a:solidFill>
              <a:cs typeface="Georgia"/>
            </a:endParaRPr>
          </a:p>
        </p:txBody>
      </p:sp>
      <p:sp>
        <p:nvSpPr>
          <p:cNvPr id="5" name="Title 4">
            <a:extLst>
              <a:ext uri="{FF2B5EF4-FFF2-40B4-BE49-F238E27FC236}">
                <a16:creationId xmlns:a16="http://schemas.microsoft.com/office/drawing/2014/main" id="{988230A8-A5DC-46F7-BD93-CF72D61064DC}"/>
              </a:ext>
            </a:extLst>
          </p:cNvPr>
          <p:cNvSpPr>
            <a:spLocks noGrp="1"/>
          </p:cNvSpPr>
          <p:nvPr>
            <p:ph type="title"/>
          </p:nvPr>
        </p:nvSpPr>
        <p:spPr/>
        <p:txBody>
          <a:bodyPr/>
          <a:lstStyle/>
          <a:p>
            <a:r>
              <a:rPr lang="en-GB" dirty="0"/>
              <a:t>Our Virtual Component Library</a:t>
            </a:r>
          </a:p>
        </p:txBody>
      </p:sp>
      <p:sp>
        <p:nvSpPr>
          <p:cNvPr id="4" name="Slide Number Placeholder 3">
            <a:extLst>
              <a:ext uri="{FF2B5EF4-FFF2-40B4-BE49-F238E27FC236}">
                <a16:creationId xmlns:a16="http://schemas.microsoft.com/office/drawing/2014/main" id="{C422A729-D4BB-4B54-B65A-3E270F1B144C}"/>
              </a:ext>
            </a:extLst>
          </p:cNvPr>
          <p:cNvSpPr>
            <a:spLocks noGrp="1"/>
          </p:cNvSpPr>
          <p:nvPr>
            <p:ph type="sldNum" sz="quarter" idx="4"/>
          </p:nvPr>
        </p:nvSpPr>
        <p:spPr/>
        <p:txBody>
          <a:body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10</a:t>
            </a:fld>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977147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8230A8-A5DC-46F7-BD93-CF72D61064DC}"/>
              </a:ext>
            </a:extLst>
          </p:cNvPr>
          <p:cNvSpPr>
            <a:spLocks noGrp="1"/>
          </p:cNvSpPr>
          <p:nvPr>
            <p:ph type="title"/>
          </p:nvPr>
        </p:nvSpPr>
        <p:spPr/>
        <p:txBody>
          <a:bodyPr/>
          <a:lstStyle/>
          <a:p>
            <a:r>
              <a:rPr lang="en-GB" dirty="0"/>
              <a:t>Our Virtual Component Library</a:t>
            </a:r>
          </a:p>
        </p:txBody>
      </p:sp>
      <p:sp>
        <p:nvSpPr>
          <p:cNvPr id="4" name="Slide Number Placeholder 3">
            <a:extLst>
              <a:ext uri="{FF2B5EF4-FFF2-40B4-BE49-F238E27FC236}">
                <a16:creationId xmlns:a16="http://schemas.microsoft.com/office/drawing/2014/main" id="{C422A729-D4BB-4B54-B65A-3E270F1B144C}"/>
              </a:ext>
            </a:extLst>
          </p:cNvPr>
          <p:cNvSpPr>
            <a:spLocks noGrp="1"/>
          </p:cNvSpPr>
          <p:nvPr>
            <p:ph type="sldNum" sz="quarter" idx="4"/>
          </p:nvPr>
        </p:nvSpPr>
        <p:spPr/>
        <p:txBody>
          <a:body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11</a:t>
            </a:fld>
            <a:endParaRPr lang="en-US"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C567BCFB-32B4-6FB7-22EC-0D7EE33A7F99}"/>
              </a:ext>
            </a:extLst>
          </p:cNvPr>
          <p:cNvPicPr>
            <a:picLocks noChangeAspect="1"/>
          </p:cNvPicPr>
          <p:nvPr/>
        </p:nvPicPr>
        <p:blipFill>
          <a:blip r:embed="rId2">
            <a:clrChange>
              <a:clrFrom>
                <a:srgbClr val="E7E7E7"/>
              </a:clrFrom>
              <a:clrTo>
                <a:srgbClr val="E7E7E7">
                  <a:alpha val="0"/>
                </a:srgbClr>
              </a:clrTo>
            </a:clrChange>
          </a:blip>
          <a:stretch>
            <a:fillRect/>
          </a:stretch>
        </p:blipFill>
        <p:spPr>
          <a:xfrm>
            <a:off x="179531" y="866481"/>
            <a:ext cx="2547481" cy="5546151"/>
          </a:xfrm>
          <a:prstGeom prst="rect">
            <a:avLst/>
          </a:prstGeom>
        </p:spPr>
      </p:pic>
      <p:pic>
        <p:nvPicPr>
          <p:cNvPr id="11" name="Picture 10">
            <a:extLst>
              <a:ext uri="{FF2B5EF4-FFF2-40B4-BE49-F238E27FC236}">
                <a16:creationId xmlns:a16="http://schemas.microsoft.com/office/drawing/2014/main" id="{B572CCB7-06FB-D877-82B4-1D26E0CCD3FB}"/>
              </a:ext>
            </a:extLst>
          </p:cNvPr>
          <p:cNvPicPr>
            <a:picLocks noChangeAspect="1"/>
          </p:cNvPicPr>
          <p:nvPr/>
        </p:nvPicPr>
        <p:blipFill>
          <a:blip r:embed="rId3">
            <a:clrChange>
              <a:clrFrom>
                <a:srgbClr val="E7E7E7"/>
              </a:clrFrom>
              <a:clrTo>
                <a:srgbClr val="E7E7E7">
                  <a:alpha val="0"/>
                </a:srgbClr>
              </a:clrTo>
            </a:clrChange>
          </a:blip>
          <a:stretch>
            <a:fillRect/>
          </a:stretch>
        </p:blipFill>
        <p:spPr>
          <a:xfrm>
            <a:off x="2977808" y="909216"/>
            <a:ext cx="2961538" cy="5546152"/>
          </a:xfrm>
          <a:prstGeom prst="rect">
            <a:avLst/>
          </a:prstGeom>
        </p:spPr>
      </p:pic>
      <p:pic>
        <p:nvPicPr>
          <p:cNvPr id="13" name="Picture 12">
            <a:extLst>
              <a:ext uri="{FF2B5EF4-FFF2-40B4-BE49-F238E27FC236}">
                <a16:creationId xmlns:a16="http://schemas.microsoft.com/office/drawing/2014/main" id="{C8B6A829-A2F5-64B3-4BCE-028EB9ECBD1F}"/>
              </a:ext>
            </a:extLst>
          </p:cNvPr>
          <p:cNvPicPr>
            <a:picLocks noChangeAspect="1"/>
          </p:cNvPicPr>
          <p:nvPr/>
        </p:nvPicPr>
        <p:blipFill>
          <a:blip r:embed="rId4">
            <a:clrChange>
              <a:clrFrom>
                <a:srgbClr val="E7E7E7"/>
              </a:clrFrom>
              <a:clrTo>
                <a:srgbClr val="E7E7E7">
                  <a:alpha val="0"/>
                </a:srgbClr>
              </a:clrTo>
            </a:clrChange>
          </a:blip>
          <a:stretch>
            <a:fillRect/>
          </a:stretch>
        </p:blipFill>
        <p:spPr>
          <a:xfrm>
            <a:off x="6096000" y="313454"/>
            <a:ext cx="2695185" cy="2407993"/>
          </a:xfrm>
          <a:prstGeom prst="rect">
            <a:avLst/>
          </a:prstGeom>
        </p:spPr>
      </p:pic>
      <p:pic>
        <p:nvPicPr>
          <p:cNvPr id="15" name="Picture 14">
            <a:extLst>
              <a:ext uri="{FF2B5EF4-FFF2-40B4-BE49-F238E27FC236}">
                <a16:creationId xmlns:a16="http://schemas.microsoft.com/office/drawing/2014/main" id="{5FA43222-B1F1-5FAC-AF91-009D0163C3B9}"/>
              </a:ext>
            </a:extLst>
          </p:cNvPr>
          <p:cNvPicPr>
            <a:picLocks noChangeAspect="1"/>
          </p:cNvPicPr>
          <p:nvPr/>
        </p:nvPicPr>
        <p:blipFill>
          <a:blip r:embed="rId5">
            <a:clrChange>
              <a:clrFrom>
                <a:srgbClr val="E7E7E7"/>
              </a:clrFrom>
              <a:clrTo>
                <a:srgbClr val="E7E7E7">
                  <a:alpha val="0"/>
                </a:srgbClr>
              </a:clrTo>
            </a:clrChange>
          </a:blip>
          <a:stretch>
            <a:fillRect/>
          </a:stretch>
        </p:blipFill>
        <p:spPr>
          <a:xfrm>
            <a:off x="6139544" y="2817234"/>
            <a:ext cx="2651642" cy="2315814"/>
          </a:xfrm>
          <a:prstGeom prst="rect">
            <a:avLst/>
          </a:prstGeom>
        </p:spPr>
      </p:pic>
      <p:pic>
        <p:nvPicPr>
          <p:cNvPr id="17" name="Picture 16">
            <a:extLst>
              <a:ext uri="{FF2B5EF4-FFF2-40B4-BE49-F238E27FC236}">
                <a16:creationId xmlns:a16="http://schemas.microsoft.com/office/drawing/2014/main" id="{43D75A2D-53BC-BEFA-532D-AED82AEB95A1}"/>
              </a:ext>
            </a:extLst>
          </p:cNvPr>
          <p:cNvPicPr>
            <a:picLocks noChangeAspect="1"/>
          </p:cNvPicPr>
          <p:nvPr/>
        </p:nvPicPr>
        <p:blipFill>
          <a:blip r:embed="rId6">
            <a:clrChange>
              <a:clrFrom>
                <a:srgbClr val="E7E7E7"/>
              </a:clrFrom>
              <a:clrTo>
                <a:srgbClr val="E7E7E7">
                  <a:alpha val="0"/>
                </a:srgbClr>
              </a:clrTo>
            </a:clrChange>
          </a:blip>
          <a:stretch>
            <a:fillRect/>
          </a:stretch>
        </p:blipFill>
        <p:spPr>
          <a:xfrm>
            <a:off x="8907300" y="339930"/>
            <a:ext cx="3097652" cy="2070536"/>
          </a:xfrm>
          <a:prstGeom prst="rect">
            <a:avLst/>
          </a:prstGeom>
        </p:spPr>
      </p:pic>
      <p:pic>
        <p:nvPicPr>
          <p:cNvPr id="19" name="Picture 18">
            <a:extLst>
              <a:ext uri="{FF2B5EF4-FFF2-40B4-BE49-F238E27FC236}">
                <a16:creationId xmlns:a16="http://schemas.microsoft.com/office/drawing/2014/main" id="{9D9DEC5F-93AE-04CE-2034-EC57E6C71620}"/>
              </a:ext>
            </a:extLst>
          </p:cNvPr>
          <p:cNvPicPr>
            <a:picLocks noChangeAspect="1"/>
          </p:cNvPicPr>
          <p:nvPr/>
        </p:nvPicPr>
        <p:blipFill>
          <a:blip r:embed="rId7">
            <a:clrChange>
              <a:clrFrom>
                <a:srgbClr val="E7E7E7"/>
              </a:clrFrom>
              <a:clrTo>
                <a:srgbClr val="E7E7E7">
                  <a:alpha val="0"/>
                </a:srgbClr>
              </a:clrTo>
            </a:clrChange>
          </a:blip>
          <a:stretch>
            <a:fillRect/>
          </a:stretch>
        </p:blipFill>
        <p:spPr>
          <a:xfrm>
            <a:off x="8907299" y="2495782"/>
            <a:ext cx="3097652" cy="2670678"/>
          </a:xfrm>
          <a:prstGeom prst="rect">
            <a:avLst/>
          </a:prstGeom>
        </p:spPr>
      </p:pic>
      <p:pic>
        <p:nvPicPr>
          <p:cNvPr id="21" name="Picture 20">
            <a:extLst>
              <a:ext uri="{FF2B5EF4-FFF2-40B4-BE49-F238E27FC236}">
                <a16:creationId xmlns:a16="http://schemas.microsoft.com/office/drawing/2014/main" id="{7312C137-1D94-FAF0-7C82-CC6B0460DB09}"/>
              </a:ext>
            </a:extLst>
          </p:cNvPr>
          <p:cNvPicPr>
            <a:picLocks noChangeAspect="1"/>
          </p:cNvPicPr>
          <p:nvPr/>
        </p:nvPicPr>
        <p:blipFill>
          <a:blip r:embed="rId8">
            <a:clrChange>
              <a:clrFrom>
                <a:srgbClr val="E7E7E7"/>
              </a:clrFrom>
              <a:clrTo>
                <a:srgbClr val="E7E7E7">
                  <a:alpha val="0"/>
                </a:srgbClr>
              </a:clrTo>
            </a:clrChange>
          </a:blip>
          <a:stretch>
            <a:fillRect/>
          </a:stretch>
        </p:blipFill>
        <p:spPr>
          <a:xfrm>
            <a:off x="6096000" y="5228835"/>
            <a:ext cx="2695185" cy="1183797"/>
          </a:xfrm>
          <a:prstGeom prst="rect">
            <a:avLst/>
          </a:prstGeom>
        </p:spPr>
      </p:pic>
      <p:pic>
        <p:nvPicPr>
          <p:cNvPr id="23" name="Picture 22">
            <a:extLst>
              <a:ext uri="{FF2B5EF4-FFF2-40B4-BE49-F238E27FC236}">
                <a16:creationId xmlns:a16="http://schemas.microsoft.com/office/drawing/2014/main" id="{95C00CBA-F39D-7928-E5A9-4797033F2A5E}"/>
              </a:ext>
            </a:extLst>
          </p:cNvPr>
          <p:cNvPicPr>
            <a:picLocks noChangeAspect="1"/>
          </p:cNvPicPr>
          <p:nvPr/>
        </p:nvPicPr>
        <p:blipFill>
          <a:blip r:embed="rId9">
            <a:clrChange>
              <a:clrFrom>
                <a:srgbClr val="E7E7E7"/>
              </a:clrFrom>
              <a:clrTo>
                <a:srgbClr val="E7E7E7">
                  <a:alpha val="0"/>
                </a:srgbClr>
              </a:clrTo>
            </a:clrChange>
          </a:blip>
          <a:stretch>
            <a:fillRect/>
          </a:stretch>
        </p:blipFill>
        <p:spPr>
          <a:xfrm>
            <a:off x="8907299" y="5259293"/>
            <a:ext cx="3097652" cy="1418708"/>
          </a:xfrm>
          <a:prstGeom prst="rect">
            <a:avLst/>
          </a:prstGeom>
        </p:spPr>
      </p:pic>
      <p:grpSp>
        <p:nvGrpSpPr>
          <p:cNvPr id="36" name="Group 35">
            <a:extLst>
              <a:ext uri="{FF2B5EF4-FFF2-40B4-BE49-F238E27FC236}">
                <a16:creationId xmlns:a16="http://schemas.microsoft.com/office/drawing/2014/main" id="{11176AB1-BBD4-338F-0703-87F585CCFC0C}"/>
              </a:ext>
            </a:extLst>
          </p:cNvPr>
          <p:cNvGrpSpPr/>
          <p:nvPr/>
        </p:nvGrpSpPr>
        <p:grpSpPr>
          <a:xfrm>
            <a:off x="179531" y="909216"/>
            <a:ext cx="5623517" cy="5768785"/>
            <a:chOff x="179531" y="909216"/>
            <a:chExt cx="5623517" cy="5768785"/>
          </a:xfrm>
        </p:grpSpPr>
        <p:sp>
          <p:nvSpPr>
            <p:cNvPr id="30" name="Rectangle 29">
              <a:extLst>
                <a:ext uri="{FF2B5EF4-FFF2-40B4-BE49-F238E27FC236}">
                  <a16:creationId xmlns:a16="http://schemas.microsoft.com/office/drawing/2014/main" id="{97AECE47-F22F-C6AF-95D7-5E4D2254EE77}"/>
                </a:ext>
              </a:extLst>
            </p:cNvPr>
            <p:cNvSpPr/>
            <p:nvPr/>
          </p:nvSpPr>
          <p:spPr>
            <a:xfrm>
              <a:off x="179531" y="909216"/>
              <a:ext cx="5623517" cy="576878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GB" sz="1400" b="1" dirty="0">
                <a:solidFill>
                  <a:schemeClr val="tx1"/>
                </a:solidFill>
                <a:cs typeface="Georgia"/>
              </a:endParaRPr>
            </a:p>
          </p:txBody>
        </p:sp>
        <p:sp>
          <p:nvSpPr>
            <p:cNvPr id="24" name="TextBox 23">
              <a:extLst>
                <a:ext uri="{FF2B5EF4-FFF2-40B4-BE49-F238E27FC236}">
                  <a16:creationId xmlns:a16="http://schemas.microsoft.com/office/drawing/2014/main" id="{9A0B09AD-3098-583C-FF62-B729A7BB7489}"/>
                </a:ext>
              </a:extLst>
            </p:cNvPr>
            <p:cNvSpPr txBox="1">
              <a:spLocks noChangeAspect="1"/>
            </p:cNvSpPr>
            <p:nvPr/>
          </p:nvSpPr>
          <p:spPr>
            <a:xfrm>
              <a:off x="1472714" y="1517450"/>
              <a:ext cx="3008802" cy="3008802"/>
            </a:xfrm>
            <a:prstGeom prst="ellipse">
              <a:avLst/>
            </a:prstGeom>
            <a:gradFill flip="none" rotWithShape="1">
              <a:gsLst>
                <a:gs pos="0">
                  <a:srgbClr val="3B94A3"/>
                </a:gs>
                <a:gs pos="64000">
                  <a:srgbClr val="3B94A3"/>
                </a:gs>
                <a:gs pos="100000">
                  <a:schemeClr val="bg1"/>
                </a:gs>
              </a:gsLst>
              <a:path path="circle">
                <a:fillToRect l="50000" t="50000" r="50000" b="50000"/>
              </a:path>
              <a:tileRect/>
            </a:gradFill>
          </p:spPr>
          <p:txBody>
            <a:bodyPr wrap="square" rtlCol="0" anchor="ctr">
              <a:noAutofit/>
            </a:bodyPr>
            <a:lstStyle/>
            <a:p>
              <a:pPr algn="ctr"/>
              <a:r>
                <a:rPr lang="en-GB" sz="2400" dirty="0">
                  <a:solidFill>
                    <a:schemeClr val="bg1"/>
                  </a:solidFill>
                  <a:latin typeface="KingsBureauGrot ThreeSeven" panose="02000506050000020004" pitchFamily="2" charset="0"/>
                </a:rPr>
                <a:t>couplings, shafts &amp; sockets</a:t>
              </a:r>
            </a:p>
          </p:txBody>
        </p:sp>
      </p:grpSp>
      <p:grpSp>
        <p:nvGrpSpPr>
          <p:cNvPr id="38" name="Group 37">
            <a:extLst>
              <a:ext uri="{FF2B5EF4-FFF2-40B4-BE49-F238E27FC236}">
                <a16:creationId xmlns:a16="http://schemas.microsoft.com/office/drawing/2014/main" id="{582EA7B6-3443-9FD9-1ABE-AE85B4D3130A}"/>
              </a:ext>
            </a:extLst>
          </p:cNvPr>
          <p:cNvGrpSpPr/>
          <p:nvPr/>
        </p:nvGrpSpPr>
        <p:grpSpPr>
          <a:xfrm>
            <a:off x="6053844" y="2635952"/>
            <a:ext cx="2784612" cy="2400518"/>
            <a:chOff x="6053844" y="2635952"/>
            <a:chExt cx="2784612" cy="2400518"/>
          </a:xfrm>
        </p:grpSpPr>
        <p:sp>
          <p:nvSpPr>
            <p:cNvPr id="32" name="Rectangle 31">
              <a:extLst>
                <a:ext uri="{FF2B5EF4-FFF2-40B4-BE49-F238E27FC236}">
                  <a16:creationId xmlns:a16="http://schemas.microsoft.com/office/drawing/2014/main" id="{338D2D48-0F9A-7C2B-1663-EE1CE5E8ACAB}"/>
                </a:ext>
              </a:extLst>
            </p:cNvPr>
            <p:cNvSpPr/>
            <p:nvPr/>
          </p:nvSpPr>
          <p:spPr>
            <a:xfrm>
              <a:off x="6053844" y="2635952"/>
              <a:ext cx="2784612" cy="2400518"/>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GB" sz="1400" b="1" dirty="0">
                <a:solidFill>
                  <a:schemeClr val="tx1"/>
                </a:solidFill>
                <a:cs typeface="Georgia"/>
              </a:endParaRPr>
            </a:p>
          </p:txBody>
        </p:sp>
        <p:sp>
          <p:nvSpPr>
            <p:cNvPr id="25" name="TextBox 24">
              <a:extLst>
                <a:ext uri="{FF2B5EF4-FFF2-40B4-BE49-F238E27FC236}">
                  <a16:creationId xmlns:a16="http://schemas.microsoft.com/office/drawing/2014/main" id="{DFFB8452-3C6A-F378-23D6-2C8B8F2042F7}"/>
                </a:ext>
              </a:extLst>
            </p:cNvPr>
            <p:cNvSpPr txBox="1">
              <a:spLocks noChangeAspect="1"/>
            </p:cNvSpPr>
            <p:nvPr/>
          </p:nvSpPr>
          <p:spPr>
            <a:xfrm>
              <a:off x="6515536" y="2791505"/>
              <a:ext cx="1809243" cy="1809243"/>
            </a:xfrm>
            <a:prstGeom prst="ellipse">
              <a:avLst/>
            </a:prstGeom>
            <a:gradFill flip="none" rotWithShape="1">
              <a:gsLst>
                <a:gs pos="0">
                  <a:schemeClr val="accent1">
                    <a:lumMod val="75000"/>
                  </a:schemeClr>
                </a:gs>
                <a:gs pos="64000">
                  <a:schemeClr val="accent1">
                    <a:lumMod val="75000"/>
                  </a:schemeClr>
                </a:gs>
                <a:gs pos="100000">
                  <a:schemeClr val="bg1"/>
                </a:gs>
              </a:gsLst>
              <a:path path="circle">
                <a:fillToRect l="50000" t="50000" r="50000" b="50000"/>
              </a:path>
              <a:tileRect/>
            </a:gradFill>
          </p:spPr>
          <p:txBody>
            <a:bodyPr wrap="square" rtlCol="0" anchor="ctr">
              <a:noAutofit/>
            </a:bodyPr>
            <a:lstStyle/>
            <a:p>
              <a:pPr algn="ctr"/>
              <a:r>
                <a:rPr lang="en-GB" sz="2400" dirty="0">
                  <a:solidFill>
                    <a:schemeClr val="bg1"/>
                  </a:solidFill>
                  <a:latin typeface="KingsBureauGrot ThreeSeven" panose="02000506050000020004" pitchFamily="2" charset="0"/>
                </a:rPr>
                <a:t>gears</a:t>
              </a:r>
            </a:p>
          </p:txBody>
        </p:sp>
      </p:grpSp>
      <p:grpSp>
        <p:nvGrpSpPr>
          <p:cNvPr id="40" name="Group 39">
            <a:extLst>
              <a:ext uri="{FF2B5EF4-FFF2-40B4-BE49-F238E27FC236}">
                <a16:creationId xmlns:a16="http://schemas.microsoft.com/office/drawing/2014/main" id="{BF7DA9AD-2988-2D0E-2071-8499A7C18EA6}"/>
              </a:ext>
            </a:extLst>
          </p:cNvPr>
          <p:cNvGrpSpPr/>
          <p:nvPr/>
        </p:nvGrpSpPr>
        <p:grpSpPr>
          <a:xfrm>
            <a:off x="9023411" y="2503299"/>
            <a:ext cx="3250406" cy="2502991"/>
            <a:chOff x="9023411" y="2503299"/>
            <a:chExt cx="3250406" cy="2502991"/>
          </a:xfrm>
        </p:grpSpPr>
        <p:sp>
          <p:nvSpPr>
            <p:cNvPr id="34" name="Rectangle 33">
              <a:extLst>
                <a:ext uri="{FF2B5EF4-FFF2-40B4-BE49-F238E27FC236}">
                  <a16:creationId xmlns:a16="http://schemas.microsoft.com/office/drawing/2014/main" id="{C0A3C52C-3476-2D98-B324-43CBFC53F83F}"/>
                </a:ext>
              </a:extLst>
            </p:cNvPr>
            <p:cNvSpPr/>
            <p:nvPr/>
          </p:nvSpPr>
          <p:spPr>
            <a:xfrm>
              <a:off x="9023411" y="2503299"/>
              <a:ext cx="3250406" cy="2502991"/>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GB" sz="1400" b="1" dirty="0">
                <a:solidFill>
                  <a:schemeClr val="tx1"/>
                </a:solidFill>
                <a:cs typeface="Georgia"/>
              </a:endParaRPr>
            </a:p>
          </p:txBody>
        </p:sp>
        <p:sp>
          <p:nvSpPr>
            <p:cNvPr id="27" name="TextBox 26">
              <a:extLst>
                <a:ext uri="{FF2B5EF4-FFF2-40B4-BE49-F238E27FC236}">
                  <a16:creationId xmlns:a16="http://schemas.microsoft.com/office/drawing/2014/main" id="{ACB19491-AF07-0866-65E0-B26EA4505BCB}"/>
                </a:ext>
              </a:extLst>
            </p:cNvPr>
            <p:cNvSpPr txBox="1">
              <a:spLocks noChangeAspect="1"/>
            </p:cNvSpPr>
            <p:nvPr/>
          </p:nvSpPr>
          <p:spPr>
            <a:xfrm>
              <a:off x="9526317" y="2849126"/>
              <a:ext cx="1809243" cy="1809243"/>
            </a:xfrm>
            <a:prstGeom prst="ellipse">
              <a:avLst/>
            </a:prstGeom>
            <a:gradFill flip="none" rotWithShape="1">
              <a:gsLst>
                <a:gs pos="0">
                  <a:schemeClr val="accent4">
                    <a:lumMod val="75000"/>
                  </a:schemeClr>
                </a:gs>
                <a:gs pos="64000">
                  <a:schemeClr val="accent4">
                    <a:lumMod val="75000"/>
                  </a:schemeClr>
                </a:gs>
                <a:gs pos="100000">
                  <a:schemeClr val="bg1"/>
                </a:gs>
              </a:gsLst>
              <a:path path="circle">
                <a:fillToRect l="50000" t="50000" r="50000" b="50000"/>
              </a:path>
              <a:tileRect/>
            </a:gradFill>
          </p:spPr>
          <p:txBody>
            <a:bodyPr wrap="square" rtlCol="0" anchor="ctr">
              <a:noAutofit/>
            </a:bodyPr>
            <a:lstStyle/>
            <a:p>
              <a:pPr algn="ctr"/>
              <a:r>
                <a:rPr lang="en-GB" sz="2000" dirty="0">
                  <a:solidFill>
                    <a:schemeClr val="bg1"/>
                  </a:solidFill>
                  <a:latin typeface="KingsBureauGrot ThreeSeven" panose="02000506050000020004" pitchFamily="2" charset="0"/>
                </a:rPr>
                <a:t>motors</a:t>
              </a:r>
            </a:p>
          </p:txBody>
        </p:sp>
      </p:grpSp>
      <p:grpSp>
        <p:nvGrpSpPr>
          <p:cNvPr id="39" name="Group 38">
            <a:extLst>
              <a:ext uri="{FF2B5EF4-FFF2-40B4-BE49-F238E27FC236}">
                <a16:creationId xmlns:a16="http://schemas.microsoft.com/office/drawing/2014/main" id="{1B42CC38-5045-FE66-CD42-AB8EADBAB15C}"/>
              </a:ext>
            </a:extLst>
          </p:cNvPr>
          <p:cNvGrpSpPr/>
          <p:nvPr/>
        </p:nvGrpSpPr>
        <p:grpSpPr>
          <a:xfrm>
            <a:off x="6052457" y="4702176"/>
            <a:ext cx="6089117" cy="2155824"/>
            <a:chOff x="6052457" y="4702176"/>
            <a:chExt cx="6089117" cy="2155824"/>
          </a:xfrm>
        </p:grpSpPr>
        <p:sp>
          <p:nvSpPr>
            <p:cNvPr id="33" name="Rectangle 32">
              <a:extLst>
                <a:ext uri="{FF2B5EF4-FFF2-40B4-BE49-F238E27FC236}">
                  <a16:creationId xmlns:a16="http://schemas.microsoft.com/office/drawing/2014/main" id="{5CFDADAD-CBD0-F2ED-8474-345163A2AED3}"/>
                </a:ext>
              </a:extLst>
            </p:cNvPr>
            <p:cNvSpPr/>
            <p:nvPr/>
          </p:nvSpPr>
          <p:spPr>
            <a:xfrm>
              <a:off x="6052457" y="4702176"/>
              <a:ext cx="6089117" cy="2155824"/>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GB" sz="1400" b="1" dirty="0">
                <a:solidFill>
                  <a:schemeClr val="tx1"/>
                </a:solidFill>
                <a:cs typeface="Georgia"/>
              </a:endParaRPr>
            </a:p>
          </p:txBody>
        </p:sp>
        <p:sp>
          <p:nvSpPr>
            <p:cNvPr id="26" name="TextBox 25">
              <a:extLst>
                <a:ext uri="{FF2B5EF4-FFF2-40B4-BE49-F238E27FC236}">
                  <a16:creationId xmlns:a16="http://schemas.microsoft.com/office/drawing/2014/main" id="{F92665CA-A23C-9273-0CDA-1F5161D507CB}"/>
                </a:ext>
              </a:extLst>
            </p:cNvPr>
            <p:cNvSpPr txBox="1">
              <a:spLocks noChangeAspect="1"/>
            </p:cNvSpPr>
            <p:nvPr/>
          </p:nvSpPr>
          <p:spPr>
            <a:xfrm>
              <a:off x="7886563" y="4795755"/>
              <a:ext cx="1809243" cy="1809243"/>
            </a:xfrm>
            <a:prstGeom prst="ellipse">
              <a:avLst/>
            </a:prstGeom>
            <a:gradFill flip="none" rotWithShape="1">
              <a:gsLst>
                <a:gs pos="0">
                  <a:schemeClr val="accent3">
                    <a:lumMod val="75000"/>
                  </a:schemeClr>
                </a:gs>
                <a:gs pos="64000">
                  <a:schemeClr val="accent3">
                    <a:lumMod val="75000"/>
                  </a:schemeClr>
                </a:gs>
                <a:gs pos="100000">
                  <a:schemeClr val="bg1"/>
                </a:gs>
              </a:gsLst>
              <a:path path="circle">
                <a:fillToRect l="50000" t="50000" r="50000" b="50000"/>
              </a:path>
              <a:tileRect/>
            </a:gradFill>
          </p:spPr>
          <p:txBody>
            <a:bodyPr wrap="square" rtlCol="0" anchor="ctr">
              <a:noAutofit/>
            </a:bodyPr>
            <a:lstStyle/>
            <a:p>
              <a:pPr algn="ctr"/>
              <a:r>
                <a:rPr lang="en-GB" sz="2000" dirty="0">
                  <a:solidFill>
                    <a:schemeClr val="bg1"/>
                  </a:solidFill>
                  <a:latin typeface="KingsBureauGrot ThreeSeven" panose="02000506050000020004" pitchFamily="2" charset="0"/>
                </a:rPr>
                <a:t>stock materials</a:t>
              </a:r>
            </a:p>
          </p:txBody>
        </p:sp>
      </p:grpSp>
      <p:grpSp>
        <p:nvGrpSpPr>
          <p:cNvPr id="37" name="Group 36">
            <a:extLst>
              <a:ext uri="{FF2B5EF4-FFF2-40B4-BE49-F238E27FC236}">
                <a16:creationId xmlns:a16="http://schemas.microsoft.com/office/drawing/2014/main" id="{AC315A4B-7751-85B8-BD76-DF12D0F1F8EA}"/>
              </a:ext>
            </a:extLst>
          </p:cNvPr>
          <p:cNvGrpSpPr/>
          <p:nvPr/>
        </p:nvGrpSpPr>
        <p:grpSpPr>
          <a:xfrm>
            <a:off x="6122686" y="144440"/>
            <a:ext cx="2784612" cy="2599791"/>
            <a:chOff x="6122686" y="144440"/>
            <a:chExt cx="2784612" cy="2599791"/>
          </a:xfrm>
        </p:grpSpPr>
        <p:sp>
          <p:nvSpPr>
            <p:cNvPr id="31" name="Rectangle 30">
              <a:extLst>
                <a:ext uri="{FF2B5EF4-FFF2-40B4-BE49-F238E27FC236}">
                  <a16:creationId xmlns:a16="http://schemas.microsoft.com/office/drawing/2014/main" id="{5E43E100-9326-16A7-C7E8-CD8B965A8A6F}"/>
                </a:ext>
              </a:extLst>
            </p:cNvPr>
            <p:cNvSpPr/>
            <p:nvPr/>
          </p:nvSpPr>
          <p:spPr>
            <a:xfrm>
              <a:off x="6122686" y="144440"/>
              <a:ext cx="2784612" cy="2599791"/>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GB" sz="1400" b="1" dirty="0">
                <a:solidFill>
                  <a:schemeClr val="tx1"/>
                </a:solidFill>
                <a:cs typeface="Georgia"/>
              </a:endParaRPr>
            </a:p>
          </p:txBody>
        </p:sp>
        <p:sp>
          <p:nvSpPr>
            <p:cNvPr id="28" name="TextBox 27">
              <a:extLst>
                <a:ext uri="{FF2B5EF4-FFF2-40B4-BE49-F238E27FC236}">
                  <a16:creationId xmlns:a16="http://schemas.microsoft.com/office/drawing/2014/main" id="{95CFC085-D024-D603-6353-60ECB0B1C8D5}"/>
                </a:ext>
              </a:extLst>
            </p:cNvPr>
            <p:cNvSpPr txBox="1">
              <a:spLocks noChangeAspect="1"/>
            </p:cNvSpPr>
            <p:nvPr/>
          </p:nvSpPr>
          <p:spPr>
            <a:xfrm>
              <a:off x="6515537" y="440662"/>
              <a:ext cx="1809243" cy="1809243"/>
            </a:xfrm>
            <a:prstGeom prst="ellipse">
              <a:avLst/>
            </a:prstGeom>
            <a:gradFill flip="none" rotWithShape="1">
              <a:gsLst>
                <a:gs pos="0">
                  <a:schemeClr val="accent6"/>
                </a:gs>
                <a:gs pos="64000">
                  <a:schemeClr val="accent6"/>
                </a:gs>
                <a:gs pos="100000">
                  <a:schemeClr val="bg1"/>
                </a:gs>
              </a:gsLst>
              <a:path path="circle">
                <a:fillToRect l="50000" t="50000" r="50000" b="50000"/>
              </a:path>
              <a:tileRect/>
            </a:gradFill>
          </p:spPr>
          <p:txBody>
            <a:bodyPr wrap="square" rtlCol="0" anchor="ctr">
              <a:noAutofit/>
            </a:bodyPr>
            <a:lstStyle/>
            <a:p>
              <a:pPr algn="ctr"/>
              <a:r>
                <a:rPr lang="en-GB" sz="2000" dirty="0">
                  <a:solidFill>
                    <a:schemeClr val="bg1"/>
                  </a:solidFill>
                  <a:latin typeface="KingsBureauGrot ThreeSeven" panose="02000506050000020004" pitchFamily="2" charset="0"/>
                </a:rPr>
                <a:t>electrical</a:t>
              </a:r>
            </a:p>
          </p:txBody>
        </p:sp>
      </p:grpSp>
      <p:grpSp>
        <p:nvGrpSpPr>
          <p:cNvPr id="41" name="Group 40">
            <a:extLst>
              <a:ext uri="{FF2B5EF4-FFF2-40B4-BE49-F238E27FC236}">
                <a16:creationId xmlns:a16="http://schemas.microsoft.com/office/drawing/2014/main" id="{7937C893-8C4C-6024-A347-826083BFC9E6}"/>
              </a:ext>
            </a:extLst>
          </p:cNvPr>
          <p:cNvGrpSpPr/>
          <p:nvPr/>
        </p:nvGrpSpPr>
        <p:grpSpPr>
          <a:xfrm>
            <a:off x="9137715" y="93132"/>
            <a:ext cx="3054285" cy="2502991"/>
            <a:chOff x="9137715" y="93132"/>
            <a:chExt cx="3054285" cy="2502991"/>
          </a:xfrm>
        </p:grpSpPr>
        <p:sp>
          <p:nvSpPr>
            <p:cNvPr id="35" name="Rectangle 34">
              <a:extLst>
                <a:ext uri="{FF2B5EF4-FFF2-40B4-BE49-F238E27FC236}">
                  <a16:creationId xmlns:a16="http://schemas.microsoft.com/office/drawing/2014/main" id="{0E0B43ED-6F08-081D-EA3F-AD3E2CF8212F}"/>
                </a:ext>
              </a:extLst>
            </p:cNvPr>
            <p:cNvSpPr/>
            <p:nvPr/>
          </p:nvSpPr>
          <p:spPr>
            <a:xfrm>
              <a:off x="9137715" y="93132"/>
              <a:ext cx="3054285" cy="2502991"/>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GB" sz="1400" b="1" dirty="0">
                <a:solidFill>
                  <a:schemeClr val="tx1"/>
                </a:solidFill>
                <a:cs typeface="Georgia"/>
              </a:endParaRPr>
            </a:p>
          </p:txBody>
        </p:sp>
        <p:sp>
          <p:nvSpPr>
            <p:cNvPr id="29" name="TextBox 28">
              <a:extLst>
                <a:ext uri="{FF2B5EF4-FFF2-40B4-BE49-F238E27FC236}">
                  <a16:creationId xmlns:a16="http://schemas.microsoft.com/office/drawing/2014/main" id="{0C894DAB-E879-E4C5-F303-38923DCCD30F}"/>
                </a:ext>
              </a:extLst>
            </p:cNvPr>
            <p:cNvSpPr txBox="1">
              <a:spLocks noChangeAspect="1"/>
            </p:cNvSpPr>
            <p:nvPr/>
          </p:nvSpPr>
          <p:spPr>
            <a:xfrm>
              <a:off x="9551503" y="477908"/>
              <a:ext cx="1809243" cy="1809243"/>
            </a:xfrm>
            <a:prstGeom prst="ellipse">
              <a:avLst/>
            </a:prstGeom>
            <a:gradFill flip="none" rotWithShape="1">
              <a:gsLst>
                <a:gs pos="0">
                  <a:schemeClr val="accent2"/>
                </a:gs>
                <a:gs pos="64000">
                  <a:schemeClr val="accent2"/>
                </a:gs>
                <a:gs pos="100000">
                  <a:schemeClr val="bg1"/>
                </a:gs>
              </a:gsLst>
              <a:path path="circle">
                <a:fillToRect l="50000" t="50000" r="50000" b="50000"/>
              </a:path>
              <a:tileRect/>
            </a:gradFill>
          </p:spPr>
          <p:txBody>
            <a:bodyPr wrap="square" rtlCol="0" anchor="ctr">
              <a:noAutofit/>
            </a:bodyPr>
            <a:lstStyle/>
            <a:p>
              <a:pPr algn="ctr"/>
              <a:r>
                <a:rPr lang="en-GB" sz="2000" dirty="0">
                  <a:solidFill>
                    <a:schemeClr val="bg1"/>
                  </a:solidFill>
                  <a:latin typeface="KingsBureauGrot ThreeSeven" panose="02000506050000020004" pitchFamily="2" charset="0"/>
                </a:rPr>
                <a:t>propellers</a:t>
              </a:r>
            </a:p>
          </p:txBody>
        </p:sp>
      </p:grpSp>
      <p:sp>
        <p:nvSpPr>
          <p:cNvPr id="2" name="TextBox 1">
            <a:extLst>
              <a:ext uri="{FF2B5EF4-FFF2-40B4-BE49-F238E27FC236}">
                <a16:creationId xmlns:a16="http://schemas.microsoft.com/office/drawing/2014/main" id="{22C39643-0CC0-81FC-674A-B0D28085760E}"/>
              </a:ext>
            </a:extLst>
          </p:cNvPr>
          <p:cNvSpPr txBox="1"/>
          <p:nvPr/>
        </p:nvSpPr>
        <p:spPr>
          <a:xfrm>
            <a:off x="412944" y="5113739"/>
            <a:ext cx="6937281" cy="1200329"/>
          </a:xfrm>
          <a:prstGeom prst="rect">
            <a:avLst/>
          </a:prstGeom>
          <a:solidFill>
            <a:schemeClr val="bg1"/>
          </a:solidFill>
        </p:spPr>
        <p:txBody>
          <a:bodyPr wrap="square" rtlCol="0">
            <a:spAutoFit/>
          </a:bodyPr>
          <a:lstStyle/>
          <a:p>
            <a:r>
              <a:rPr lang="en-GB" sz="2400" dirty="0">
                <a:solidFill>
                  <a:schemeClr val="tx2"/>
                </a:solidFill>
              </a:rPr>
              <a:t>How can we automatically retrieve information from</a:t>
            </a:r>
          </a:p>
          <a:p>
            <a:pPr marL="800100" lvl="1" indent="-342900">
              <a:buAutoNum type="arabicPeriod"/>
            </a:pPr>
            <a:r>
              <a:rPr lang="en-GB" sz="2400" dirty="0">
                <a:solidFill>
                  <a:schemeClr val="accent6"/>
                </a:solidFill>
              </a:rPr>
              <a:t>our virtual library?</a:t>
            </a:r>
          </a:p>
          <a:p>
            <a:pPr marL="800100" lvl="1" indent="-342900">
              <a:buAutoNum type="arabicPeriod"/>
            </a:pPr>
            <a:r>
              <a:rPr lang="en-GB" sz="2400" dirty="0">
                <a:solidFill>
                  <a:schemeClr val="accent1"/>
                </a:solidFill>
              </a:rPr>
              <a:t>a new design assembled from its components?</a:t>
            </a:r>
          </a:p>
        </p:txBody>
      </p:sp>
    </p:spTree>
    <p:extLst>
      <p:ext uri="{BB962C8B-B14F-4D97-AF65-F5344CB8AC3E}">
        <p14:creationId xmlns:p14="http://schemas.microsoft.com/office/powerpoint/2010/main" val="806229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50E94-F54E-3089-D31C-25D7331A22C4}"/>
              </a:ext>
            </a:extLst>
          </p:cNvPr>
          <p:cNvSpPr>
            <a:spLocks noGrp="1"/>
          </p:cNvSpPr>
          <p:nvPr>
            <p:ph type="title"/>
          </p:nvPr>
        </p:nvSpPr>
        <p:spPr/>
        <p:txBody>
          <a:bodyPr/>
          <a:lstStyle/>
          <a:p>
            <a:r>
              <a:rPr lang="en-GB" dirty="0" err="1"/>
              <a:t>GraphQL</a:t>
            </a:r>
            <a:r>
              <a:rPr lang="en-GB" dirty="0"/>
              <a:t> Schema of a Fusion 360 CAD Model</a:t>
            </a:r>
          </a:p>
        </p:txBody>
      </p:sp>
      <p:sp>
        <p:nvSpPr>
          <p:cNvPr id="4" name="Slide Number Placeholder 3">
            <a:extLst>
              <a:ext uri="{FF2B5EF4-FFF2-40B4-BE49-F238E27FC236}">
                <a16:creationId xmlns:a16="http://schemas.microsoft.com/office/drawing/2014/main" id="{2455BC10-03E6-6859-D082-A6AF8637D4CC}"/>
              </a:ext>
            </a:extLst>
          </p:cNvPr>
          <p:cNvSpPr>
            <a:spLocks noGrp="1"/>
          </p:cNvSpPr>
          <p:nvPr>
            <p:ph type="sldNum" sz="quarter" idx="4"/>
          </p:nvPr>
        </p:nvSpPr>
        <p:spPr/>
        <p:txBody>
          <a:body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12</a:t>
            </a:fld>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37FC428-2AB7-27C9-33AF-39D428F0330A}"/>
              </a:ext>
            </a:extLst>
          </p:cNvPr>
          <p:cNvPicPr>
            <a:picLocks noChangeAspect="1"/>
          </p:cNvPicPr>
          <p:nvPr/>
        </p:nvPicPr>
        <p:blipFill>
          <a:blip r:embed="rId2"/>
          <a:stretch>
            <a:fillRect/>
          </a:stretch>
        </p:blipFill>
        <p:spPr>
          <a:xfrm>
            <a:off x="0" y="909216"/>
            <a:ext cx="12192000" cy="6080117"/>
          </a:xfrm>
          <a:prstGeom prst="rect">
            <a:avLst/>
          </a:prstGeom>
        </p:spPr>
      </p:pic>
      <p:sp>
        <p:nvSpPr>
          <p:cNvPr id="6" name="TextBox 5">
            <a:extLst>
              <a:ext uri="{FF2B5EF4-FFF2-40B4-BE49-F238E27FC236}">
                <a16:creationId xmlns:a16="http://schemas.microsoft.com/office/drawing/2014/main" id="{422C6A95-1CB3-9567-C50D-8611FFB164B1}"/>
              </a:ext>
            </a:extLst>
          </p:cNvPr>
          <p:cNvSpPr txBox="1"/>
          <p:nvPr/>
        </p:nvSpPr>
        <p:spPr>
          <a:xfrm>
            <a:off x="6094096" y="6488667"/>
            <a:ext cx="6097904" cy="369332"/>
          </a:xfrm>
          <a:prstGeom prst="rect">
            <a:avLst/>
          </a:prstGeom>
          <a:noFill/>
        </p:spPr>
        <p:txBody>
          <a:bodyPr wrap="square">
            <a:spAutoFit/>
          </a:bodyPr>
          <a:lstStyle/>
          <a:p>
            <a:r>
              <a:rPr lang="en-GB" dirty="0">
                <a:hlinkClick r:id="rId3"/>
              </a:rPr>
              <a:t>https://mfgdatamodel-explorer.autodesk.io/voyager</a:t>
            </a:r>
            <a:r>
              <a:rPr lang="en-GB" dirty="0"/>
              <a:t> </a:t>
            </a:r>
          </a:p>
        </p:txBody>
      </p:sp>
    </p:spTree>
    <p:extLst>
      <p:ext uri="{BB962C8B-B14F-4D97-AF65-F5344CB8AC3E}">
        <p14:creationId xmlns:p14="http://schemas.microsoft.com/office/powerpoint/2010/main" val="250435310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7F7731C1-5BDB-6AB1-E324-0C1B2A126625}"/>
              </a:ext>
            </a:extLst>
          </p:cNvPr>
          <p:cNvPicPr>
            <a:picLocks noChangeAspect="1"/>
          </p:cNvPicPr>
          <p:nvPr/>
        </p:nvPicPr>
        <p:blipFill>
          <a:blip r:embed="rId2"/>
          <a:stretch>
            <a:fillRect/>
          </a:stretch>
        </p:blipFill>
        <p:spPr>
          <a:xfrm>
            <a:off x="0" y="909216"/>
            <a:ext cx="12192000" cy="6080117"/>
          </a:xfrm>
          <a:prstGeom prst="rect">
            <a:avLst/>
          </a:prstGeom>
        </p:spPr>
      </p:pic>
      <p:sp>
        <p:nvSpPr>
          <p:cNvPr id="45" name="Rectangle 44">
            <a:extLst>
              <a:ext uri="{FF2B5EF4-FFF2-40B4-BE49-F238E27FC236}">
                <a16:creationId xmlns:a16="http://schemas.microsoft.com/office/drawing/2014/main" id="{CB327786-D957-A495-3376-8BE814CB36D8}"/>
              </a:ext>
            </a:extLst>
          </p:cNvPr>
          <p:cNvSpPr/>
          <p:nvPr/>
        </p:nvSpPr>
        <p:spPr>
          <a:xfrm>
            <a:off x="0" y="909216"/>
            <a:ext cx="12192000" cy="6080117"/>
          </a:xfrm>
          <a:prstGeom prst="rect">
            <a:avLst/>
          </a:prstGeom>
          <a:solidFill>
            <a:schemeClr val="bg1">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GB" sz="1400" b="1" dirty="0">
              <a:solidFill>
                <a:schemeClr val="tx1"/>
              </a:solidFill>
              <a:cs typeface="Georgia"/>
            </a:endParaRPr>
          </a:p>
        </p:txBody>
      </p:sp>
      <p:sp>
        <p:nvSpPr>
          <p:cNvPr id="43" name="TextBox 42">
            <a:extLst>
              <a:ext uri="{FF2B5EF4-FFF2-40B4-BE49-F238E27FC236}">
                <a16:creationId xmlns:a16="http://schemas.microsoft.com/office/drawing/2014/main" id="{FC0B0A39-A0BA-9CD1-223B-010A7C95AE93}"/>
              </a:ext>
            </a:extLst>
          </p:cNvPr>
          <p:cNvSpPr txBox="1"/>
          <p:nvPr/>
        </p:nvSpPr>
        <p:spPr>
          <a:xfrm>
            <a:off x="6094096" y="6488667"/>
            <a:ext cx="6097904" cy="369332"/>
          </a:xfrm>
          <a:prstGeom prst="rect">
            <a:avLst/>
          </a:prstGeom>
          <a:noFill/>
        </p:spPr>
        <p:txBody>
          <a:bodyPr wrap="square">
            <a:spAutoFit/>
          </a:bodyPr>
          <a:lstStyle/>
          <a:p>
            <a:r>
              <a:rPr lang="en-GB" dirty="0">
                <a:hlinkClick r:id="rId3"/>
              </a:rPr>
              <a:t>https://mfgdatamodel-explorer.autodesk.io/voyager</a:t>
            </a:r>
            <a:r>
              <a:rPr lang="en-GB" dirty="0"/>
              <a:t> </a:t>
            </a:r>
          </a:p>
        </p:txBody>
      </p:sp>
      <p:sp>
        <p:nvSpPr>
          <p:cNvPr id="2" name="Title 1">
            <a:extLst>
              <a:ext uri="{FF2B5EF4-FFF2-40B4-BE49-F238E27FC236}">
                <a16:creationId xmlns:a16="http://schemas.microsoft.com/office/drawing/2014/main" id="{41650E94-F54E-3089-D31C-25D7331A22C4}"/>
              </a:ext>
            </a:extLst>
          </p:cNvPr>
          <p:cNvSpPr>
            <a:spLocks noGrp="1"/>
          </p:cNvSpPr>
          <p:nvPr>
            <p:ph type="title"/>
          </p:nvPr>
        </p:nvSpPr>
        <p:spPr/>
        <p:txBody>
          <a:bodyPr/>
          <a:lstStyle/>
          <a:p>
            <a:r>
              <a:rPr lang="en-GB" dirty="0" err="1"/>
              <a:t>GraphQL</a:t>
            </a:r>
            <a:r>
              <a:rPr lang="en-GB" dirty="0"/>
              <a:t> Schema of a Fusion 360 CAD Model</a:t>
            </a:r>
          </a:p>
        </p:txBody>
      </p:sp>
      <p:sp>
        <p:nvSpPr>
          <p:cNvPr id="4" name="Slide Number Placeholder 3">
            <a:extLst>
              <a:ext uri="{FF2B5EF4-FFF2-40B4-BE49-F238E27FC236}">
                <a16:creationId xmlns:a16="http://schemas.microsoft.com/office/drawing/2014/main" id="{2455BC10-03E6-6859-D082-A6AF8637D4CC}"/>
              </a:ext>
            </a:extLst>
          </p:cNvPr>
          <p:cNvSpPr>
            <a:spLocks noGrp="1"/>
          </p:cNvSpPr>
          <p:nvPr>
            <p:ph type="sldNum" sz="quarter" idx="4"/>
          </p:nvPr>
        </p:nvSpPr>
        <p:spPr/>
        <p:txBody>
          <a:body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13</a:t>
            </a:fld>
            <a:endParaRPr lang="en-US"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D334EAAF-6C9A-B80B-19C6-9E2A1D8B8A36}"/>
              </a:ext>
            </a:extLst>
          </p:cNvPr>
          <p:cNvPicPr>
            <a:picLocks noChangeAspect="1"/>
          </p:cNvPicPr>
          <p:nvPr/>
        </p:nvPicPr>
        <p:blipFill>
          <a:blip r:embed="rId4"/>
          <a:stretch>
            <a:fillRect/>
          </a:stretch>
        </p:blipFill>
        <p:spPr>
          <a:xfrm>
            <a:off x="378216" y="1145716"/>
            <a:ext cx="1810003" cy="2029108"/>
          </a:xfrm>
          <a:prstGeom prst="rect">
            <a:avLst/>
          </a:prstGeom>
        </p:spPr>
      </p:pic>
      <p:grpSp>
        <p:nvGrpSpPr>
          <p:cNvPr id="37" name="Group 36">
            <a:extLst>
              <a:ext uri="{FF2B5EF4-FFF2-40B4-BE49-F238E27FC236}">
                <a16:creationId xmlns:a16="http://schemas.microsoft.com/office/drawing/2014/main" id="{DBDCACA4-D04F-1D2E-DF84-1ABDC5D287E7}"/>
              </a:ext>
            </a:extLst>
          </p:cNvPr>
          <p:cNvGrpSpPr/>
          <p:nvPr/>
        </p:nvGrpSpPr>
        <p:grpSpPr>
          <a:xfrm>
            <a:off x="2209993" y="1145716"/>
            <a:ext cx="2263671" cy="2509887"/>
            <a:chOff x="2209993" y="1145716"/>
            <a:chExt cx="2263671" cy="2509887"/>
          </a:xfrm>
        </p:grpSpPr>
        <p:pic>
          <p:nvPicPr>
            <p:cNvPr id="12" name="Picture 11">
              <a:extLst>
                <a:ext uri="{FF2B5EF4-FFF2-40B4-BE49-F238E27FC236}">
                  <a16:creationId xmlns:a16="http://schemas.microsoft.com/office/drawing/2014/main" id="{04B78428-004B-BFFA-48D0-FF352AB4A7FC}"/>
                </a:ext>
              </a:extLst>
            </p:cNvPr>
            <p:cNvPicPr>
              <a:picLocks noChangeAspect="1"/>
            </p:cNvPicPr>
            <p:nvPr/>
          </p:nvPicPr>
          <p:blipFill>
            <a:blip r:embed="rId5"/>
            <a:stretch>
              <a:fillRect/>
            </a:stretch>
          </p:blipFill>
          <p:spPr>
            <a:xfrm>
              <a:off x="2561877" y="1145716"/>
              <a:ext cx="1911787" cy="2509887"/>
            </a:xfrm>
            <a:prstGeom prst="rect">
              <a:avLst/>
            </a:prstGeom>
          </p:spPr>
        </p:pic>
        <p:cxnSp>
          <p:nvCxnSpPr>
            <p:cNvPr id="29" name="Straight Arrow Connector 28">
              <a:extLst>
                <a:ext uri="{FF2B5EF4-FFF2-40B4-BE49-F238E27FC236}">
                  <a16:creationId xmlns:a16="http://schemas.microsoft.com/office/drawing/2014/main" id="{77321B8A-14DB-DC0A-CA3C-AA374BF0DF22}"/>
                </a:ext>
              </a:extLst>
            </p:cNvPr>
            <p:cNvCxnSpPr/>
            <p:nvPr/>
          </p:nvCxnSpPr>
          <p:spPr>
            <a:xfrm>
              <a:off x="2209993" y="1383030"/>
              <a:ext cx="30163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38" name="Group 37">
            <a:extLst>
              <a:ext uri="{FF2B5EF4-FFF2-40B4-BE49-F238E27FC236}">
                <a16:creationId xmlns:a16="http://schemas.microsoft.com/office/drawing/2014/main" id="{F84FF728-7300-49D5-5E43-6E269D708EC2}"/>
              </a:ext>
            </a:extLst>
          </p:cNvPr>
          <p:cNvGrpSpPr/>
          <p:nvPr/>
        </p:nvGrpSpPr>
        <p:grpSpPr>
          <a:xfrm>
            <a:off x="4503420" y="323281"/>
            <a:ext cx="4106624" cy="4195552"/>
            <a:chOff x="4503420" y="323281"/>
            <a:chExt cx="4106624" cy="4195552"/>
          </a:xfrm>
        </p:grpSpPr>
        <p:grpSp>
          <p:nvGrpSpPr>
            <p:cNvPr id="31" name="Group 30">
              <a:extLst>
                <a:ext uri="{FF2B5EF4-FFF2-40B4-BE49-F238E27FC236}">
                  <a16:creationId xmlns:a16="http://schemas.microsoft.com/office/drawing/2014/main" id="{E49E44FA-B2E8-899D-6361-6ED7F7562C47}"/>
                </a:ext>
              </a:extLst>
            </p:cNvPr>
            <p:cNvGrpSpPr/>
            <p:nvPr/>
          </p:nvGrpSpPr>
          <p:grpSpPr>
            <a:xfrm>
              <a:off x="4847322" y="323281"/>
              <a:ext cx="3762722" cy="4195552"/>
              <a:chOff x="4805050" y="323281"/>
              <a:chExt cx="3762722" cy="4195552"/>
            </a:xfrm>
          </p:grpSpPr>
          <p:pic>
            <p:nvPicPr>
              <p:cNvPr id="14" name="Picture 13">
                <a:extLst>
                  <a:ext uri="{FF2B5EF4-FFF2-40B4-BE49-F238E27FC236}">
                    <a16:creationId xmlns:a16="http://schemas.microsoft.com/office/drawing/2014/main" id="{1CDBFF35-E382-8EAD-F8D8-B8E541A7CB1A}"/>
                  </a:ext>
                </a:extLst>
              </p:cNvPr>
              <p:cNvPicPr>
                <a:picLocks noChangeAspect="1"/>
              </p:cNvPicPr>
              <p:nvPr/>
            </p:nvPicPr>
            <p:blipFill rotWithShape="1">
              <a:blip r:embed="rId6"/>
              <a:srcRect t="-7235" b="90221"/>
              <a:stretch/>
            </p:blipFill>
            <p:spPr>
              <a:xfrm>
                <a:off x="4805050" y="323281"/>
                <a:ext cx="3762722" cy="1955099"/>
              </a:xfrm>
              <a:prstGeom prst="rect">
                <a:avLst/>
              </a:prstGeom>
            </p:spPr>
          </p:pic>
          <p:pic>
            <p:nvPicPr>
              <p:cNvPr id="15" name="Picture 14">
                <a:extLst>
                  <a:ext uri="{FF2B5EF4-FFF2-40B4-BE49-F238E27FC236}">
                    <a16:creationId xmlns:a16="http://schemas.microsoft.com/office/drawing/2014/main" id="{08D4EA8D-19C9-51E1-ED1C-B7E4F781A8A0}"/>
                  </a:ext>
                </a:extLst>
              </p:cNvPr>
              <p:cNvPicPr>
                <a:picLocks noChangeAspect="1"/>
              </p:cNvPicPr>
              <p:nvPr/>
            </p:nvPicPr>
            <p:blipFill rotWithShape="1">
              <a:blip r:embed="rId6"/>
              <a:srcRect t="95689"/>
              <a:stretch/>
            </p:blipFill>
            <p:spPr>
              <a:xfrm>
                <a:off x="4805050" y="4023360"/>
                <a:ext cx="3762722" cy="495473"/>
              </a:xfrm>
              <a:prstGeom prst="rect">
                <a:avLst/>
              </a:prstGeom>
            </p:spPr>
          </p:pic>
          <p:cxnSp>
            <p:nvCxnSpPr>
              <p:cNvPr id="17" name="Straight Connector 16">
                <a:extLst>
                  <a:ext uri="{FF2B5EF4-FFF2-40B4-BE49-F238E27FC236}">
                    <a16:creationId xmlns:a16="http://schemas.microsoft.com/office/drawing/2014/main" id="{506C3F9D-3B2A-CBC0-E4B4-18ABDB108736}"/>
                  </a:ext>
                </a:extLst>
              </p:cNvPr>
              <p:cNvCxnSpPr>
                <a:cxnSpLocks/>
              </p:cNvCxnSpPr>
              <p:nvPr/>
            </p:nvCxnSpPr>
            <p:spPr>
              <a:xfrm>
                <a:off x="4805050" y="2278380"/>
                <a:ext cx="19688" cy="1722120"/>
              </a:xfrm>
              <a:prstGeom prst="line">
                <a:avLst/>
              </a:prstGeom>
              <a:ln>
                <a:solidFill>
                  <a:srgbClr val="3B94A3"/>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BE6B3F8-FD72-FE70-A805-E0438E9B11C2}"/>
                  </a:ext>
                </a:extLst>
              </p:cNvPr>
              <p:cNvCxnSpPr>
                <a:cxnSpLocks/>
              </p:cNvCxnSpPr>
              <p:nvPr/>
            </p:nvCxnSpPr>
            <p:spPr>
              <a:xfrm>
                <a:off x="8529672" y="2278380"/>
                <a:ext cx="0" cy="1744980"/>
              </a:xfrm>
              <a:prstGeom prst="line">
                <a:avLst/>
              </a:prstGeom>
              <a:ln>
                <a:solidFill>
                  <a:srgbClr val="3B94A3"/>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30" name="Straight Arrow Connector 29">
              <a:extLst>
                <a:ext uri="{FF2B5EF4-FFF2-40B4-BE49-F238E27FC236}">
                  <a16:creationId xmlns:a16="http://schemas.microsoft.com/office/drawing/2014/main" id="{34BBE2FF-82DF-A060-BCFE-24D78E80F7D4}"/>
                </a:ext>
              </a:extLst>
            </p:cNvPr>
            <p:cNvCxnSpPr/>
            <p:nvPr/>
          </p:nvCxnSpPr>
          <p:spPr>
            <a:xfrm>
              <a:off x="4503420" y="1383030"/>
              <a:ext cx="30163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39" name="Group 38">
            <a:extLst>
              <a:ext uri="{FF2B5EF4-FFF2-40B4-BE49-F238E27FC236}">
                <a16:creationId xmlns:a16="http://schemas.microsoft.com/office/drawing/2014/main" id="{0DDA8A4B-732D-3B39-DDB0-65E0F05F1F9D}"/>
              </a:ext>
            </a:extLst>
          </p:cNvPr>
          <p:cNvGrpSpPr/>
          <p:nvPr/>
        </p:nvGrpSpPr>
        <p:grpSpPr>
          <a:xfrm>
            <a:off x="8636352" y="1145716"/>
            <a:ext cx="3327903" cy="4251259"/>
            <a:chOff x="8636352" y="1145716"/>
            <a:chExt cx="3327903" cy="4251259"/>
          </a:xfrm>
        </p:grpSpPr>
        <p:grpSp>
          <p:nvGrpSpPr>
            <p:cNvPr id="35" name="Group 34">
              <a:extLst>
                <a:ext uri="{FF2B5EF4-FFF2-40B4-BE49-F238E27FC236}">
                  <a16:creationId xmlns:a16="http://schemas.microsoft.com/office/drawing/2014/main" id="{6CA98F45-A2B8-3515-8719-37BC2EE7F910}"/>
                </a:ext>
              </a:extLst>
            </p:cNvPr>
            <p:cNvGrpSpPr/>
            <p:nvPr/>
          </p:nvGrpSpPr>
          <p:grpSpPr>
            <a:xfrm>
              <a:off x="8983702" y="1145716"/>
              <a:ext cx="2980553" cy="4251259"/>
              <a:chOff x="8983702" y="1145716"/>
              <a:chExt cx="2980553" cy="4251259"/>
            </a:xfrm>
          </p:grpSpPr>
          <p:pic>
            <p:nvPicPr>
              <p:cNvPr id="25" name="Picture 24">
                <a:extLst>
                  <a:ext uri="{FF2B5EF4-FFF2-40B4-BE49-F238E27FC236}">
                    <a16:creationId xmlns:a16="http://schemas.microsoft.com/office/drawing/2014/main" id="{60A55EA7-0F67-B991-CA82-8EA8A18A59D1}"/>
                  </a:ext>
                </a:extLst>
              </p:cNvPr>
              <p:cNvPicPr>
                <a:picLocks noChangeAspect="1"/>
              </p:cNvPicPr>
              <p:nvPr/>
            </p:nvPicPr>
            <p:blipFill>
              <a:blip r:embed="rId7"/>
              <a:stretch>
                <a:fillRect/>
              </a:stretch>
            </p:blipFill>
            <p:spPr>
              <a:xfrm>
                <a:off x="8983702" y="1145716"/>
                <a:ext cx="2905998" cy="2283284"/>
              </a:xfrm>
              <a:prstGeom prst="rect">
                <a:avLst/>
              </a:prstGeom>
            </p:spPr>
          </p:pic>
          <p:pic>
            <p:nvPicPr>
              <p:cNvPr id="27" name="Picture 26">
                <a:extLst>
                  <a:ext uri="{FF2B5EF4-FFF2-40B4-BE49-F238E27FC236}">
                    <a16:creationId xmlns:a16="http://schemas.microsoft.com/office/drawing/2014/main" id="{1DE6401A-9071-772D-9BB2-B1FF5528E6C3}"/>
                  </a:ext>
                </a:extLst>
              </p:cNvPr>
              <p:cNvPicPr>
                <a:picLocks noChangeAspect="1"/>
              </p:cNvPicPr>
              <p:nvPr/>
            </p:nvPicPr>
            <p:blipFill>
              <a:blip r:embed="rId8"/>
              <a:stretch>
                <a:fillRect/>
              </a:stretch>
            </p:blipFill>
            <p:spPr>
              <a:xfrm>
                <a:off x="8995132" y="4047374"/>
                <a:ext cx="2969123" cy="1349601"/>
              </a:xfrm>
              <a:prstGeom prst="rect">
                <a:avLst/>
              </a:prstGeom>
            </p:spPr>
          </p:pic>
        </p:grpSp>
        <p:cxnSp>
          <p:nvCxnSpPr>
            <p:cNvPr id="32" name="Straight Arrow Connector 31">
              <a:extLst>
                <a:ext uri="{FF2B5EF4-FFF2-40B4-BE49-F238E27FC236}">
                  <a16:creationId xmlns:a16="http://schemas.microsoft.com/office/drawing/2014/main" id="{7029C476-650E-5E11-83EC-2AA73D7A1BB8}"/>
                </a:ext>
              </a:extLst>
            </p:cNvPr>
            <p:cNvCxnSpPr/>
            <p:nvPr/>
          </p:nvCxnSpPr>
          <p:spPr>
            <a:xfrm>
              <a:off x="8636352" y="1383030"/>
              <a:ext cx="30163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A191C974-C404-0E5E-91A6-3284C35AA074}"/>
                </a:ext>
              </a:extLst>
            </p:cNvPr>
            <p:cNvCxnSpPr>
              <a:cxnSpLocks/>
            </p:cNvCxnSpPr>
            <p:nvPr/>
          </p:nvCxnSpPr>
          <p:spPr>
            <a:xfrm>
              <a:off x="10436701" y="3655603"/>
              <a:ext cx="0" cy="2344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36" name="Picture 35">
            <a:extLst>
              <a:ext uri="{FF2B5EF4-FFF2-40B4-BE49-F238E27FC236}">
                <a16:creationId xmlns:a16="http://schemas.microsoft.com/office/drawing/2014/main" id="{66A9D1F8-E6AC-D8FB-56DA-824041F307E1}"/>
              </a:ext>
            </a:extLst>
          </p:cNvPr>
          <p:cNvPicPr>
            <a:picLocks noChangeAspect="1"/>
          </p:cNvPicPr>
          <p:nvPr/>
        </p:nvPicPr>
        <p:blipFill rotWithShape="1">
          <a:blip r:embed="rId6"/>
          <a:srcRect l="-768" t="54272" r="768" b="42252"/>
          <a:stretch/>
        </p:blipFill>
        <p:spPr>
          <a:xfrm>
            <a:off x="4828272" y="2891703"/>
            <a:ext cx="3762722" cy="399505"/>
          </a:xfrm>
          <a:prstGeom prst="rect">
            <a:avLst/>
          </a:prstGeom>
        </p:spPr>
      </p:pic>
    </p:spTree>
    <p:extLst>
      <p:ext uri="{BB962C8B-B14F-4D97-AF65-F5344CB8AC3E}">
        <p14:creationId xmlns:p14="http://schemas.microsoft.com/office/powerpoint/2010/main" val="2229519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50E94-F54E-3089-D31C-25D7331A22C4}"/>
              </a:ext>
            </a:extLst>
          </p:cNvPr>
          <p:cNvSpPr>
            <a:spLocks noGrp="1"/>
          </p:cNvSpPr>
          <p:nvPr>
            <p:ph type="title"/>
          </p:nvPr>
        </p:nvSpPr>
        <p:spPr/>
        <p:txBody>
          <a:bodyPr/>
          <a:lstStyle/>
          <a:p>
            <a:r>
              <a:rPr lang="en-GB" dirty="0" err="1"/>
              <a:t>GraphQL</a:t>
            </a:r>
            <a:r>
              <a:rPr lang="en-GB" dirty="0"/>
              <a:t> Query</a:t>
            </a:r>
          </a:p>
        </p:txBody>
      </p:sp>
      <p:sp>
        <p:nvSpPr>
          <p:cNvPr id="4" name="Slide Number Placeholder 3">
            <a:extLst>
              <a:ext uri="{FF2B5EF4-FFF2-40B4-BE49-F238E27FC236}">
                <a16:creationId xmlns:a16="http://schemas.microsoft.com/office/drawing/2014/main" id="{2455BC10-03E6-6859-D082-A6AF8637D4CC}"/>
              </a:ext>
            </a:extLst>
          </p:cNvPr>
          <p:cNvSpPr>
            <a:spLocks noGrp="1"/>
          </p:cNvSpPr>
          <p:nvPr>
            <p:ph type="sldNum" sz="quarter" idx="4"/>
          </p:nvPr>
        </p:nvSpPr>
        <p:spPr/>
        <p:txBody>
          <a:body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14</a:t>
            </a:fld>
            <a:endParaRPr lang="en-US" dirty="0">
              <a:latin typeface="Calibri" panose="020F0502020204030204" pitchFamily="34" charset="0"/>
              <a:cs typeface="Calibri" panose="020F0502020204030204" pitchFamily="34" charset="0"/>
            </a:endParaRPr>
          </a:p>
        </p:txBody>
      </p:sp>
      <p:pic>
        <p:nvPicPr>
          <p:cNvPr id="3" name="Screen Recording 2">
            <a:hlinkClick r:id="" action="ppaction://media"/>
            <a:extLst>
              <a:ext uri="{FF2B5EF4-FFF2-40B4-BE49-F238E27FC236}">
                <a16:creationId xmlns:a16="http://schemas.microsoft.com/office/drawing/2014/main" id="{950D60AC-AD2E-2F4F-B90F-A4243F5CF6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09216"/>
            <a:ext cx="12192000" cy="5903913"/>
          </a:xfrm>
          <a:prstGeom prst="rect">
            <a:avLst/>
          </a:prstGeom>
        </p:spPr>
      </p:pic>
      <p:sp>
        <p:nvSpPr>
          <p:cNvPr id="7" name="TextBox 6">
            <a:extLst>
              <a:ext uri="{FF2B5EF4-FFF2-40B4-BE49-F238E27FC236}">
                <a16:creationId xmlns:a16="http://schemas.microsoft.com/office/drawing/2014/main" id="{DAB36CB2-ED65-658D-71AF-799788944678}"/>
              </a:ext>
            </a:extLst>
          </p:cNvPr>
          <p:cNvSpPr txBox="1"/>
          <p:nvPr/>
        </p:nvSpPr>
        <p:spPr>
          <a:xfrm>
            <a:off x="6725190" y="1701172"/>
            <a:ext cx="4320000" cy="4320000"/>
          </a:xfrm>
          <a:prstGeom prst="ellipse">
            <a:avLst/>
          </a:prstGeom>
          <a:gradFill flip="none" rotWithShape="1">
            <a:gsLst>
              <a:gs pos="0">
                <a:srgbClr val="3B94A3"/>
              </a:gs>
              <a:gs pos="64000">
                <a:srgbClr val="3B94A3"/>
              </a:gs>
              <a:gs pos="100000">
                <a:schemeClr val="bg1"/>
              </a:gs>
            </a:gsLst>
            <a:path path="circle">
              <a:fillToRect l="50000" t="50000" r="50000" b="50000"/>
            </a:path>
            <a:tileRect/>
          </a:gradFill>
        </p:spPr>
        <p:txBody>
          <a:bodyPr wrap="square" rtlCol="0" anchor="ctr">
            <a:spAutoFit/>
          </a:bodyPr>
          <a:lstStyle/>
          <a:p>
            <a:pPr algn="ctr"/>
            <a:r>
              <a:rPr lang="en-GB" sz="2400" dirty="0">
                <a:solidFill>
                  <a:schemeClr val="bg1"/>
                </a:solidFill>
                <a:latin typeface="KingsBureauGrot ThreeSeven" panose="02000506050000020004" pitchFamily="2" charset="0"/>
              </a:rPr>
              <a:t>.</a:t>
            </a:r>
            <a:r>
              <a:rPr lang="en-GB" sz="2400" dirty="0" err="1">
                <a:solidFill>
                  <a:schemeClr val="bg1"/>
                </a:solidFill>
                <a:latin typeface="KingsBureauGrot ThreeSeven" panose="02000506050000020004" pitchFamily="2" charset="0"/>
              </a:rPr>
              <a:t>json</a:t>
            </a:r>
            <a:r>
              <a:rPr lang="en-GB" sz="2400" dirty="0">
                <a:solidFill>
                  <a:schemeClr val="bg1"/>
                </a:solidFill>
                <a:latin typeface="KingsBureauGrot ThreeSeven" panose="02000506050000020004" pitchFamily="2" charset="0"/>
              </a:rPr>
              <a:t> file with material and mass data from a Fusion project / folder / assembly</a:t>
            </a:r>
          </a:p>
        </p:txBody>
      </p:sp>
    </p:spTree>
    <p:extLst>
      <p:ext uri="{BB962C8B-B14F-4D97-AF65-F5344CB8AC3E}">
        <p14:creationId xmlns:p14="http://schemas.microsoft.com/office/powerpoint/2010/main" val="4058815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7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66589-FA2C-8301-8430-5C4F72205CCF}"/>
              </a:ext>
            </a:extLst>
          </p:cNvPr>
          <p:cNvSpPr>
            <a:spLocks noGrp="1"/>
          </p:cNvSpPr>
          <p:nvPr>
            <p:ph type="title"/>
          </p:nvPr>
        </p:nvSpPr>
        <p:spPr/>
        <p:txBody>
          <a:bodyPr/>
          <a:lstStyle/>
          <a:p>
            <a:r>
              <a:rPr lang="en-GB" dirty="0"/>
              <a:t>Power Query Import</a:t>
            </a:r>
          </a:p>
        </p:txBody>
      </p:sp>
      <p:sp>
        <p:nvSpPr>
          <p:cNvPr id="4" name="Slide Number Placeholder 3">
            <a:extLst>
              <a:ext uri="{FF2B5EF4-FFF2-40B4-BE49-F238E27FC236}">
                <a16:creationId xmlns:a16="http://schemas.microsoft.com/office/drawing/2014/main" id="{45903E10-A7A2-45F7-3B0F-F9EA3343AC43}"/>
              </a:ext>
            </a:extLst>
          </p:cNvPr>
          <p:cNvSpPr>
            <a:spLocks noGrp="1"/>
          </p:cNvSpPr>
          <p:nvPr>
            <p:ph type="sldNum" sz="quarter" idx="4"/>
          </p:nvPr>
        </p:nvSpPr>
        <p:spPr/>
        <p:txBody>
          <a:body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15</a:t>
            </a:fld>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7872080-ACEF-D07B-93D3-F6C001988B37}"/>
              </a:ext>
            </a:extLst>
          </p:cNvPr>
          <p:cNvPicPr>
            <a:picLocks noChangeAspect="1"/>
          </p:cNvPicPr>
          <p:nvPr/>
        </p:nvPicPr>
        <p:blipFill>
          <a:blip r:embed="rId2"/>
          <a:stretch>
            <a:fillRect/>
          </a:stretch>
        </p:blipFill>
        <p:spPr>
          <a:xfrm>
            <a:off x="360018" y="1172787"/>
            <a:ext cx="4344022" cy="5130800"/>
          </a:xfrm>
          <a:prstGeom prst="rect">
            <a:avLst/>
          </a:prstGeom>
        </p:spPr>
      </p:pic>
      <p:pic>
        <p:nvPicPr>
          <p:cNvPr id="10" name="Picture 9">
            <a:extLst>
              <a:ext uri="{FF2B5EF4-FFF2-40B4-BE49-F238E27FC236}">
                <a16:creationId xmlns:a16="http://schemas.microsoft.com/office/drawing/2014/main" id="{237FAA46-291C-564F-C595-F9BC97CF6A79}"/>
              </a:ext>
            </a:extLst>
          </p:cNvPr>
          <p:cNvPicPr>
            <a:picLocks noChangeAspect="1"/>
          </p:cNvPicPr>
          <p:nvPr/>
        </p:nvPicPr>
        <p:blipFill>
          <a:blip r:embed="rId3"/>
          <a:stretch>
            <a:fillRect/>
          </a:stretch>
        </p:blipFill>
        <p:spPr>
          <a:xfrm>
            <a:off x="1429625" y="971192"/>
            <a:ext cx="9695575" cy="5783009"/>
          </a:xfrm>
          <a:prstGeom prst="rect">
            <a:avLst/>
          </a:prstGeom>
        </p:spPr>
      </p:pic>
    </p:spTree>
    <p:extLst>
      <p:ext uri="{BB962C8B-B14F-4D97-AF65-F5344CB8AC3E}">
        <p14:creationId xmlns:p14="http://schemas.microsoft.com/office/powerpoint/2010/main" val="1990931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33291-76E1-04BF-0F28-A15FFA39925B}"/>
              </a:ext>
            </a:extLst>
          </p:cNvPr>
          <p:cNvSpPr>
            <a:spLocks noGrp="1"/>
          </p:cNvSpPr>
          <p:nvPr>
            <p:ph type="title"/>
          </p:nvPr>
        </p:nvSpPr>
        <p:spPr/>
        <p:txBody>
          <a:bodyPr/>
          <a:lstStyle/>
          <a:p>
            <a:r>
              <a:rPr lang="en-GB" dirty="0"/>
              <a:t>Dig into a model hierarchy</a:t>
            </a:r>
          </a:p>
        </p:txBody>
      </p:sp>
      <p:sp>
        <p:nvSpPr>
          <p:cNvPr id="4" name="Slide Number Placeholder 3">
            <a:extLst>
              <a:ext uri="{FF2B5EF4-FFF2-40B4-BE49-F238E27FC236}">
                <a16:creationId xmlns:a16="http://schemas.microsoft.com/office/drawing/2014/main" id="{53C912D4-C469-02D6-6580-1D536D7978F0}"/>
              </a:ext>
            </a:extLst>
          </p:cNvPr>
          <p:cNvSpPr>
            <a:spLocks noGrp="1"/>
          </p:cNvSpPr>
          <p:nvPr>
            <p:ph type="sldNum" sz="quarter" idx="4"/>
          </p:nvPr>
        </p:nvSpPr>
        <p:spPr/>
        <p:txBody>
          <a:body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16</a:t>
            </a:fld>
            <a:endParaRPr lang="en-US"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FF3D724-708C-38BF-C7A6-EDB66945FF65}"/>
              </a:ext>
            </a:extLst>
          </p:cNvPr>
          <p:cNvSpPr txBox="1"/>
          <p:nvPr/>
        </p:nvSpPr>
        <p:spPr>
          <a:xfrm>
            <a:off x="-4309025" y="972535"/>
            <a:ext cx="8618049" cy="5909310"/>
          </a:xfrm>
          <a:prstGeom prst="rect">
            <a:avLst/>
          </a:prstGeom>
          <a:noFill/>
        </p:spPr>
        <p:txBody>
          <a:bodyPr wrap="square">
            <a:spAutoFit/>
          </a:bodyPr>
          <a:lstStyle/>
          <a:p>
            <a:r>
              <a:rPr lang="en-GB" sz="900" dirty="0"/>
              <a:t>query </a:t>
            </a:r>
            <a:r>
              <a:rPr lang="en-GB" sz="900" dirty="0" err="1"/>
              <a:t>getAllModelOccurrences</a:t>
            </a:r>
            <a:r>
              <a:rPr lang="en-GB" sz="900" dirty="0"/>
              <a:t>($</a:t>
            </a:r>
            <a:r>
              <a:rPr lang="en-GB" sz="900" dirty="0" err="1"/>
              <a:t>componentVersionId</a:t>
            </a:r>
            <a:r>
              <a:rPr lang="en-GB" sz="900" dirty="0"/>
              <a:t>: String!) {</a:t>
            </a:r>
          </a:p>
          <a:p>
            <a:r>
              <a:rPr lang="en-GB" sz="900" dirty="0"/>
              <a:t>  </a:t>
            </a:r>
            <a:r>
              <a:rPr lang="en-GB" sz="900" dirty="0" err="1"/>
              <a:t>componentVersion</a:t>
            </a:r>
            <a:r>
              <a:rPr lang="en-GB" sz="900" dirty="0"/>
              <a:t>(</a:t>
            </a:r>
            <a:r>
              <a:rPr lang="en-GB" sz="900" dirty="0" err="1"/>
              <a:t>componentVersionId</a:t>
            </a:r>
            <a:r>
              <a:rPr lang="en-GB" sz="900" dirty="0"/>
              <a:t>: $</a:t>
            </a:r>
            <a:r>
              <a:rPr lang="en-GB" sz="900" dirty="0" err="1"/>
              <a:t>componentVersionId</a:t>
            </a:r>
            <a:r>
              <a:rPr lang="en-GB" sz="900" dirty="0"/>
              <a:t>) {</a:t>
            </a:r>
          </a:p>
          <a:p>
            <a:r>
              <a:rPr lang="en-GB" sz="900" dirty="0"/>
              <a:t>    id</a:t>
            </a:r>
          </a:p>
          <a:p>
            <a:r>
              <a:rPr lang="en-GB" sz="900" dirty="0"/>
              <a:t>    name</a:t>
            </a:r>
          </a:p>
          <a:p>
            <a:r>
              <a:rPr lang="en-GB" sz="900" dirty="0"/>
              <a:t>    </a:t>
            </a:r>
            <a:r>
              <a:rPr lang="en-GB" sz="900" dirty="0" err="1"/>
              <a:t>allModelOccurrences</a:t>
            </a:r>
            <a:r>
              <a:rPr lang="en-GB" sz="900" dirty="0"/>
              <a:t> {</a:t>
            </a:r>
          </a:p>
          <a:p>
            <a:r>
              <a:rPr lang="en-GB" sz="900" dirty="0"/>
              <a:t>      results {</a:t>
            </a:r>
          </a:p>
          <a:p>
            <a:r>
              <a:rPr lang="en-GB" sz="900" dirty="0"/>
              <a:t>        </a:t>
            </a:r>
            <a:r>
              <a:rPr lang="en-GB" sz="900" dirty="0" err="1"/>
              <a:t>parentComponentVersion</a:t>
            </a:r>
            <a:r>
              <a:rPr lang="en-GB" sz="900" dirty="0"/>
              <a:t> {</a:t>
            </a:r>
          </a:p>
          <a:p>
            <a:r>
              <a:rPr lang="en-GB" sz="900" dirty="0"/>
              <a:t>          id</a:t>
            </a:r>
          </a:p>
          <a:p>
            <a:r>
              <a:rPr lang="en-GB" sz="900" dirty="0"/>
              <a:t>          name</a:t>
            </a:r>
          </a:p>
          <a:p>
            <a:r>
              <a:rPr lang="en-GB" sz="900" dirty="0"/>
              <a:t>        }</a:t>
            </a:r>
          </a:p>
          <a:p>
            <a:r>
              <a:rPr lang="en-GB" sz="900" dirty="0"/>
              <a:t>        </a:t>
            </a:r>
            <a:r>
              <a:rPr lang="en-GB" sz="900" dirty="0" err="1"/>
              <a:t>componentVersion</a:t>
            </a:r>
            <a:r>
              <a:rPr lang="en-GB" sz="900" dirty="0"/>
              <a:t> {</a:t>
            </a:r>
          </a:p>
          <a:p>
            <a:r>
              <a:rPr lang="en-GB" sz="900" dirty="0"/>
              <a:t>          id</a:t>
            </a:r>
          </a:p>
          <a:p>
            <a:r>
              <a:rPr lang="en-GB" sz="900" dirty="0"/>
              <a:t>          name</a:t>
            </a:r>
          </a:p>
          <a:p>
            <a:r>
              <a:rPr lang="en-GB" sz="900" dirty="0"/>
              <a:t>          </a:t>
            </a:r>
            <a:r>
              <a:rPr lang="en-GB" sz="900" dirty="0" err="1"/>
              <a:t>materialName</a:t>
            </a:r>
            <a:endParaRPr lang="en-GB" sz="900" dirty="0"/>
          </a:p>
          <a:p>
            <a:r>
              <a:rPr lang="en-GB" sz="900" dirty="0"/>
              <a:t>          </a:t>
            </a:r>
            <a:r>
              <a:rPr lang="en-GB" sz="900" dirty="0" err="1"/>
              <a:t>physicalProperties</a:t>
            </a:r>
            <a:r>
              <a:rPr lang="en-GB" sz="900" dirty="0"/>
              <a:t> {</a:t>
            </a:r>
          </a:p>
          <a:p>
            <a:r>
              <a:rPr lang="en-GB" sz="900" dirty="0"/>
              <a:t>            mass {</a:t>
            </a:r>
          </a:p>
          <a:p>
            <a:r>
              <a:rPr lang="en-GB" sz="900" dirty="0"/>
              <a:t>              value</a:t>
            </a:r>
          </a:p>
          <a:p>
            <a:r>
              <a:rPr lang="en-GB" sz="900" dirty="0"/>
              <a:t>            }</a:t>
            </a:r>
          </a:p>
          <a:p>
            <a:r>
              <a:rPr lang="en-GB" sz="900" dirty="0"/>
              <a:t>          }</a:t>
            </a:r>
          </a:p>
          <a:p>
            <a:r>
              <a:rPr lang="en-GB" sz="900" dirty="0"/>
              <a:t>          </a:t>
            </a:r>
            <a:r>
              <a:rPr lang="en-GB" sz="900" dirty="0" err="1"/>
              <a:t>allModelOccurrences</a:t>
            </a:r>
            <a:r>
              <a:rPr lang="en-GB" sz="900" dirty="0"/>
              <a:t> {</a:t>
            </a:r>
          </a:p>
          <a:p>
            <a:r>
              <a:rPr lang="en-GB" sz="900" dirty="0"/>
              <a:t>            results {</a:t>
            </a:r>
          </a:p>
          <a:p>
            <a:r>
              <a:rPr lang="en-GB" sz="900" dirty="0"/>
              <a:t>              </a:t>
            </a:r>
            <a:r>
              <a:rPr lang="en-GB" sz="900" dirty="0" err="1"/>
              <a:t>parentComponentVersion</a:t>
            </a:r>
            <a:r>
              <a:rPr lang="en-GB" sz="900" dirty="0"/>
              <a:t> {</a:t>
            </a:r>
          </a:p>
          <a:p>
            <a:r>
              <a:rPr lang="en-GB" sz="900" dirty="0"/>
              <a:t>                id</a:t>
            </a:r>
          </a:p>
          <a:p>
            <a:r>
              <a:rPr lang="en-GB" sz="900" dirty="0"/>
              <a:t>                name</a:t>
            </a:r>
          </a:p>
          <a:p>
            <a:r>
              <a:rPr lang="en-GB" sz="900" dirty="0"/>
              <a:t>              }</a:t>
            </a:r>
          </a:p>
          <a:p>
            <a:r>
              <a:rPr lang="en-GB" sz="900" dirty="0"/>
              <a:t>              </a:t>
            </a:r>
            <a:r>
              <a:rPr lang="en-GB" sz="900" dirty="0" err="1"/>
              <a:t>componentVersion</a:t>
            </a:r>
            <a:r>
              <a:rPr lang="en-GB" sz="900" dirty="0"/>
              <a:t> {</a:t>
            </a:r>
          </a:p>
          <a:p>
            <a:r>
              <a:rPr lang="en-GB" sz="900" dirty="0"/>
              <a:t>                id</a:t>
            </a:r>
          </a:p>
          <a:p>
            <a:r>
              <a:rPr lang="en-GB" sz="900" dirty="0"/>
              <a:t>                name</a:t>
            </a:r>
          </a:p>
          <a:p>
            <a:r>
              <a:rPr lang="en-GB" sz="900" dirty="0"/>
              <a:t>                </a:t>
            </a:r>
            <a:r>
              <a:rPr lang="en-GB" sz="900" dirty="0" err="1"/>
              <a:t>materialName</a:t>
            </a:r>
            <a:endParaRPr lang="en-GB" sz="900" dirty="0"/>
          </a:p>
          <a:p>
            <a:r>
              <a:rPr lang="en-GB" sz="900" dirty="0"/>
              <a:t>                </a:t>
            </a:r>
            <a:r>
              <a:rPr lang="en-GB" sz="900" dirty="0" err="1"/>
              <a:t>physicalProperties</a:t>
            </a:r>
            <a:r>
              <a:rPr lang="en-GB" sz="900" dirty="0"/>
              <a:t> {</a:t>
            </a:r>
          </a:p>
          <a:p>
            <a:r>
              <a:rPr lang="en-GB" sz="900" dirty="0"/>
              <a:t>                  mass {</a:t>
            </a:r>
          </a:p>
          <a:p>
            <a:r>
              <a:rPr lang="en-GB" sz="900" dirty="0"/>
              <a:t>                    value</a:t>
            </a:r>
          </a:p>
          <a:p>
            <a:r>
              <a:rPr lang="en-GB" sz="900" dirty="0"/>
              <a:t>                  }</a:t>
            </a:r>
          </a:p>
          <a:p>
            <a:r>
              <a:rPr lang="en-GB" sz="900" dirty="0"/>
              <a:t>                }</a:t>
            </a:r>
          </a:p>
          <a:p>
            <a:r>
              <a:rPr lang="en-GB" sz="900" dirty="0"/>
              <a:t>              }</a:t>
            </a:r>
          </a:p>
          <a:p>
            <a:r>
              <a:rPr lang="en-GB" sz="900" dirty="0"/>
              <a:t>            }</a:t>
            </a:r>
          </a:p>
          <a:p>
            <a:r>
              <a:rPr lang="en-GB" sz="900" dirty="0"/>
              <a:t>          }</a:t>
            </a:r>
          </a:p>
          <a:p>
            <a:r>
              <a:rPr lang="en-GB" sz="900" dirty="0"/>
              <a:t>        }</a:t>
            </a:r>
          </a:p>
          <a:p>
            <a:r>
              <a:rPr lang="en-GB" sz="900" dirty="0"/>
              <a:t>      }</a:t>
            </a:r>
          </a:p>
          <a:p>
            <a:r>
              <a:rPr lang="en-GB" sz="900" dirty="0"/>
              <a:t>    }</a:t>
            </a:r>
          </a:p>
          <a:p>
            <a:r>
              <a:rPr lang="en-GB" sz="900" dirty="0"/>
              <a:t>  }</a:t>
            </a:r>
          </a:p>
          <a:p>
            <a:r>
              <a:rPr lang="en-GB" sz="900" dirty="0"/>
              <a:t>}</a:t>
            </a:r>
          </a:p>
        </p:txBody>
      </p:sp>
      <p:pic>
        <p:nvPicPr>
          <p:cNvPr id="8" name="Picture 7">
            <a:extLst>
              <a:ext uri="{FF2B5EF4-FFF2-40B4-BE49-F238E27FC236}">
                <a16:creationId xmlns:a16="http://schemas.microsoft.com/office/drawing/2014/main" id="{7A257D24-DA3A-CB7E-54EE-99C233B124AE}"/>
              </a:ext>
            </a:extLst>
          </p:cNvPr>
          <p:cNvPicPr>
            <a:picLocks noChangeAspect="1"/>
          </p:cNvPicPr>
          <p:nvPr/>
        </p:nvPicPr>
        <p:blipFill>
          <a:blip r:embed="rId2"/>
          <a:stretch>
            <a:fillRect/>
          </a:stretch>
        </p:blipFill>
        <p:spPr>
          <a:xfrm>
            <a:off x="429675" y="972535"/>
            <a:ext cx="4917233" cy="6858000"/>
          </a:xfrm>
          <a:prstGeom prst="rect">
            <a:avLst/>
          </a:prstGeom>
        </p:spPr>
      </p:pic>
      <p:pic>
        <p:nvPicPr>
          <p:cNvPr id="10" name="Picture 9">
            <a:extLst>
              <a:ext uri="{FF2B5EF4-FFF2-40B4-BE49-F238E27FC236}">
                <a16:creationId xmlns:a16="http://schemas.microsoft.com/office/drawing/2014/main" id="{CC2800F7-0732-EE2A-57EF-09A1DC19C336}"/>
              </a:ext>
            </a:extLst>
          </p:cNvPr>
          <p:cNvPicPr>
            <a:picLocks noChangeAspect="1"/>
          </p:cNvPicPr>
          <p:nvPr/>
        </p:nvPicPr>
        <p:blipFill rotWithShape="1">
          <a:blip r:embed="rId3"/>
          <a:srcRect l="-86" b="38370"/>
          <a:stretch/>
        </p:blipFill>
        <p:spPr>
          <a:xfrm>
            <a:off x="3279620" y="1667908"/>
            <a:ext cx="8835630" cy="3272391"/>
          </a:xfrm>
          <a:prstGeom prst="rect">
            <a:avLst/>
          </a:prstGeom>
        </p:spPr>
      </p:pic>
      <p:grpSp>
        <p:nvGrpSpPr>
          <p:cNvPr id="27" name="Group 26">
            <a:extLst>
              <a:ext uri="{FF2B5EF4-FFF2-40B4-BE49-F238E27FC236}">
                <a16:creationId xmlns:a16="http://schemas.microsoft.com/office/drawing/2014/main" id="{54265BB5-C6D2-79C7-940B-C34C768F2573}"/>
              </a:ext>
            </a:extLst>
          </p:cNvPr>
          <p:cNvGrpSpPr/>
          <p:nvPr/>
        </p:nvGrpSpPr>
        <p:grpSpPr>
          <a:xfrm>
            <a:off x="3448740" y="1895345"/>
            <a:ext cx="3920579" cy="3056131"/>
            <a:chOff x="3448740" y="1895345"/>
            <a:chExt cx="3920579" cy="3056131"/>
          </a:xfrm>
        </p:grpSpPr>
        <p:sp>
          <p:nvSpPr>
            <p:cNvPr id="13" name="TextBox 12">
              <a:extLst>
                <a:ext uri="{FF2B5EF4-FFF2-40B4-BE49-F238E27FC236}">
                  <a16:creationId xmlns:a16="http://schemas.microsoft.com/office/drawing/2014/main" id="{34346BC2-6ABB-652F-5228-3B184A741712}"/>
                </a:ext>
              </a:extLst>
            </p:cNvPr>
            <p:cNvSpPr txBox="1"/>
            <p:nvPr/>
          </p:nvSpPr>
          <p:spPr>
            <a:xfrm rot="16200000">
              <a:off x="2233893" y="3110193"/>
              <a:ext cx="3044953" cy="615260"/>
            </a:xfrm>
            <a:prstGeom prst="rect">
              <a:avLst/>
            </a:prstGeom>
            <a:solidFill>
              <a:schemeClr val="bg1">
                <a:alpha val="95000"/>
              </a:schemeClr>
            </a:solidFill>
            <a:ln w="38100">
              <a:solidFill>
                <a:schemeClr val="tx2"/>
              </a:solidFill>
            </a:ln>
          </p:spPr>
          <p:txBody>
            <a:bodyPr wrap="square" rtlCol="0" anchor="ctr">
              <a:noAutofit/>
            </a:bodyPr>
            <a:lstStyle/>
            <a:p>
              <a:pPr algn="ctr"/>
              <a:r>
                <a:rPr lang="en-GB" dirty="0"/>
                <a:t>Model</a:t>
              </a:r>
            </a:p>
          </p:txBody>
        </p:sp>
        <p:sp>
          <p:nvSpPr>
            <p:cNvPr id="14" name="TextBox 13">
              <a:extLst>
                <a:ext uri="{FF2B5EF4-FFF2-40B4-BE49-F238E27FC236}">
                  <a16:creationId xmlns:a16="http://schemas.microsoft.com/office/drawing/2014/main" id="{655E3868-F411-2E96-7353-269EAD0E243D}"/>
                </a:ext>
              </a:extLst>
            </p:cNvPr>
            <p:cNvSpPr txBox="1"/>
            <p:nvPr/>
          </p:nvSpPr>
          <p:spPr>
            <a:xfrm rot="16200000">
              <a:off x="3870333" y="2827406"/>
              <a:ext cx="3044953" cy="1203187"/>
            </a:xfrm>
            <a:prstGeom prst="rect">
              <a:avLst/>
            </a:prstGeom>
            <a:solidFill>
              <a:schemeClr val="bg1">
                <a:alpha val="95000"/>
              </a:schemeClr>
            </a:solidFill>
            <a:ln w="38100">
              <a:solidFill>
                <a:schemeClr val="accent2"/>
              </a:solidFill>
            </a:ln>
          </p:spPr>
          <p:txBody>
            <a:bodyPr wrap="square" rtlCol="0" anchor="ctr">
              <a:noAutofit/>
            </a:bodyPr>
            <a:lstStyle/>
            <a:p>
              <a:pPr algn="ctr"/>
              <a:r>
                <a:rPr lang="en-GB" dirty="0"/>
                <a:t>Level 1 Components</a:t>
              </a:r>
            </a:p>
          </p:txBody>
        </p:sp>
        <p:sp>
          <p:nvSpPr>
            <p:cNvPr id="16" name="TextBox 15">
              <a:extLst>
                <a:ext uri="{FF2B5EF4-FFF2-40B4-BE49-F238E27FC236}">
                  <a16:creationId xmlns:a16="http://schemas.microsoft.com/office/drawing/2014/main" id="{C394DCE2-A361-B7C9-77CC-B4BD859BD56C}"/>
                </a:ext>
              </a:extLst>
            </p:cNvPr>
            <p:cNvSpPr txBox="1"/>
            <p:nvPr/>
          </p:nvSpPr>
          <p:spPr>
            <a:xfrm rot="16200000">
              <a:off x="5549148" y="3120127"/>
              <a:ext cx="3033777" cy="606565"/>
            </a:xfrm>
            <a:prstGeom prst="rect">
              <a:avLst/>
            </a:prstGeom>
            <a:solidFill>
              <a:schemeClr val="bg1">
                <a:alpha val="95000"/>
              </a:schemeClr>
            </a:solidFill>
            <a:ln w="38100">
              <a:solidFill>
                <a:schemeClr val="accent2"/>
              </a:solidFill>
            </a:ln>
          </p:spPr>
          <p:txBody>
            <a:bodyPr wrap="square" rtlCol="0" anchor="ctr">
              <a:noAutofit/>
            </a:bodyPr>
            <a:lstStyle/>
            <a:p>
              <a:pPr algn="ctr"/>
              <a:r>
                <a:rPr lang="en-GB" sz="1600" dirty="0"/>
                <a:t>Aggregate Level 1 Value</a:t>
              </a:r>
            </a:p>
          </p:txBody>
        </p:sp>
        <p:sp>
          <p:nvSpPr>
            <p:cNvPr id="18" name="TextBox 17">
              <a:extLst>
                <a:ext uri="{FF2B5EF4-FFF2-40B4-BE49-F238E27FC236}">
                  <a16:creationId xmlns:a16="http://schemas.microsoft.com/office/drawing/2014/main" id="{C0809588-77D4-78C6-642C-940C04D7675D}"/>
                </a:ext>
              </a:extLst>
            </p:cNvPr>
            <p:cNvSpPr txBox="1"/>
            <p:nvPr/>
          </p:nvSpPr>
          <p:spPr>
            <a:xfrm rot="16200000">
              <a:off x="2903624" y="3093822"/>
              <a:ext cx="3044953" cy="648000"/>
            </a:xfrm>
            <a:prstGeom prst="rect">
              <a:avLst/>
            </a:prstGeom>
            <a:solidFill>
              <a:schemeClr val="bg1">
                <a:alpha val="95000"/>
              </a:schemeClr>
            </a:solidFill>
            <a:ln w="38100">
              <a:solidFill>
                <a:schemeClr val="accent6"/>
              </a:solidFill>
            </a:ln>
          </p:spPr>
          <p:txBody>
            <a:bodyPr wrap="square" rtlCol="0" anchor="ctr">
              <a:noAutofit/>
            </a:bodyPr>
            <a:lstStyle/>
            <a:p>
              <a:pPr algn="ctr"/>
              <a:r>
                <a:rPr lang="en-GB" dirty="0"/>
                <a:t>Level 1 Parent</a:t>
              </a:r>
            </a:p>
          </p:txBody>
        </p:sp>
      </p:grpSp>
      <p:grpSp>
        <p:nvGrpSpPr>
          <p:cNvPr id="28" name="Group 27">
            <a:extLst>
              <a:ext uri="{FF2B5EF4-FFF2-40B4-BE49-F238E27FC236}">
                <a16:creationId xmlns:a16="http://schemas.microsoft.com/office/drawing/2014/main" id="{72275901-2708-1A5C-418B-3C3CE8539900}"/>
              </a:ext>
            </a:extLst>
          </p:cNvPr>
          <p:cNvGrpSpPr/>
          <p:nvPr/>
        </p:nvGrpSpPr>
        <p:grpSpPr>
          <a:xfrm>
            <a:off x="7393698" y="2511401"/>
            <a:ext cx="4721554" cy="2291847"/>
            <a:chOff x="7393698" y="2511401"/>
            <a:chExt cx="4721554" cy="2291847"/>
          </a:xfrm>
        </p:grpSpPr>
        <p:sp>
          <p:nvSpPr>
            <p:cNvPr id="15" name="TextBox 14">
              <a:extLst>
                <a:ext uri="{FF2B5EF4-FFF2-40B4-BE49-F238E27FC236}">
                  <a16:creationId xmlns:a16="http://schemas.microsoft.com/office/drawing/2014/main" id="{A921D2C4-ABA2-9B4D-255C-9212CA7AE003}"/>
                </a:ext>
              </a:extLst>
            </p:cNvPr>
            <p:cNvSpPr txBox="1"/>
            <p:nvPr/>
          </p:nvSpPr>
          <p:spPr>
            <a:xfrm rot="16200000">
              <a:off x="8538675" y="2623124"/>
              <a:ext cx="2291847" cy="2068402"/>
            </a:xfrm>
            <a:prstGeom prst="rect">
              <a:avLst/>
            </a:prstGeom>
            <a:solidFill>
              <a:schemeClr val="bg1">
                <a:alpha val="95000"/>
              </a:schemeClr>
            </a:solidFill>
            <a:ln w="38100">
              <a:solidFill>
                <a:schemeClr val="accent5"/>
              </a:solidFill>
            </a:ln>
          </p:spPr>
          <p:txBody>
            <a:bodyPr wrap="square" rtlCol="0" anchor="ctr">
              <a:noAutofit/>
            </a:bodyPr>
            <a:lstStyle/>
            <a:p>
              <a:pPr algn="ctr"/>
              <a:r>
                <a:rPr lang="en-GB" dirty="0"/>
                <a:t>Level 2 Components</a:t>
              </a:r>
            </a:p>
          </p:txBody>
        </p:sp>
        <p:sp>
          <p:nvSpPr>
            <p:cNvPr id="17" name="TextBox 16">
              <a:extLst>
                <a:ext uri="{FF2B5EF4-FFF2-40B4-BE49-F238E27FC236}">
                  <a16:creationId xmlns:a16="http://schemas.microsoft.com/office/drawing/2014/main" id="{35BAB4CC-55E9-8A71-400D-C994EB8F2677}"/>
                </a:ext>
              </a:extLst>
            </p:cNvPr>
            <p:cNvSpPr txBox="1"/>
            <p:nvPr/>
          </p:nvSpPr>
          <p:spPr>
            <a:xfrm rot="16200000">
              <a:off x="10653862" y="3341855"/>
              <a:ext cx="2291844" cy="630937"/>
            </a:xfrm>
            <a:prstGeom prst="rect">
              <a:avLst/>
            </a:prstGeom>
            <a:solidFill>
              <a:schemeClr val="bg1">
                <a:alpha val="95000"/>
              </a:schemeClr>
            </a:solidFill>
            <a:ln w="38100">
              <a:solidFill>
                <a:schemeClr val="accent5"/>
              </a:solidFill>
            </a:ln>
          </p:spPr>
          <p:txBody>
            <a:bodyPr wrap="square" rtlCol="0" anchor="ctr">
              <a:noAutofit/>
            </a:bodyPr>
            <a:lstStyle/>
            <a:p>
              <a:pPr algn="ctr"/>
              <a:r>
                <a:rPr lang="en-GB" sz="1600" dirty="0"/>
                <a:t>Aggregate Level 2 Value</a:t>
              </a:r>
            </a:p>
          </p:txBody>
        </p:sp>
        <p:sp>
          <p:nvSpPr>
            <p:cNvPr id="19" name="TextBox 18">
              <a:extLst>
                <a:ext uri="{FF2B5EF4-FFF2-40B4-BE49-F238E27FC236}">
                  <a16:creationId xmlns:a16="http://schemas.microsoft.com/office/drawing/2014/main" id="{5B6B23D8-9137-8D61-E84F-530D76B207D5}"/>
                </a:ext>
              </a:extLst>
            </p:cNvPr>
            <p:cNvSpPr txBox="1"/>
            <p:nvPr/>
          </p:nvSpPr>
          <p:spPr>
            <a:xfrm rot="16200000">
              <a:off x="6859774" y="3045325"/>
              <a:ext cx="2291847" cy="1224000"/>
            </a:xfrm>
            <a:prstGeom prst="rect">
              <a:avLst/>
            </a:prstGeom>
            <a:solidFill>
              <a:schemeClr val="bg1">
                <a:alpha val="95000"/>
              </a:schemeClr>
            </a:solidFill>
            <a:ln w="38100">
              <a:solidFill>
                <a:schemeClr val="accent6"/>
              </a:solidFill>
            </a:ln>
          </p:spPr>
          <p:txBody>
            <a:bodyPr wrap="square" rtlCol="0" anchor="ctr">
              <a:noAutofit/>
            </a:bodyPr>
            <a:lstStyle/>
            <a:p>
              <a:pPr algn="ctr"/>
              <a:r>
                <a:rPr lang="en-GB" dirty="0"/>
                <a:t>Level 2 Parent</a:t>
              </a:r>
            </a:p>
          </p:txBody>
        </p:sp>
      </p:grpSp>
      <p:grpSp>
        <p:nvGrpSpPr>
          <p:cNvPr id="26" name="Group 25">
            <a:extLst>
              <a:ext uri="{FF2B5EF4-FFF2-40B4-BE49-F238E27FC236}">
                <a16:creationId xmlns:a16="http://schemas.microsoft.com/office/drawing/2014/main" id="{4A028CFB-EC2F-C1D9-6295-6FDAFCEDD13C}"/>
              </a:ext>
            </a:extLst>
          </p:cNvPr>
          <p:cNvGrpSpPr/>
          <p:nvPr/>
        </p:nvGrpSpPr>
        <p:grpSpPr>
          <a:xfrm>
            <a:off x="952500" y="1597367"/>
            <a:ext cx="6441194" cy="3354109"/>
            <a:chOff x="952500" y="1597367"/>
            <a:chExt cx="6441194" cy="3354109"/>
          </a:xfrm>
        </p:grpSpPr>
        <p:sp>
          <p:nvSpPr>
            <p:cNvPr id="11" name="Rectangle 10">
              <a:extLst>
                <a:ext uri="{FF2B5EF4-FFF2-40B4-BE49-F238E27FC236}">
                  <a16:creationId xmlns:a16="http://schemas.microsoft.com/office/drawing/2014/main" id="{80D97D98-3BA5-99DA-FB9C-3DD1B14E216C}"/>
                </a:ext>
              </a:extLst>
            </p:cNvPr>
            <p:cNvSpPr/>
            <p:nvPr/>
          </p:nvSpPr>
          <p:spPr>
            <a:xfrm>
              <a:off x="952500" y="1701800"/>
              <a:ext cx="1854200" cy="2413001"/>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GB" sz="1400" b="1" dirty="0">
                <a:solidFill>
                  <a:schemeClr val="tx1"/>
                </a:solidFill>
                <a:cs typeface="Georgia"/>
              </a:endParaRPr>
            </a:p>
          </p:txBody>
        </p:sp>
        <p:sp>
          <p:nvSpPr>
            <p:cNvPr id="20" name="Rectangle 19">
              <a:extLst>
                <a:ext uri="{FF2B5EF4-FFF2-40B4-BE49-F238E27FC236}">
                  <a16:creationId xmlns:a16="http://schemas.microsoft.com/office/drawing/2014/main" id="{3B5FE7DF-100F-B174-C20B-C413AE5AE3AF}"/>
                </a:ext>
              </a:extLst>
            </p:cNvPr>
            <p:cNvSpPr/>
            <p:nvPr/>
          </p:nvSpPr>
          <p:spPr>
            <a:xfrm>
              <a:off x="3279620" y="1667908"/>
              <a:ext cx="4114074" cy="3283568"/>
            </a:xfrm>
            <a:prstGeom prst="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GB" sz="1400" b="1" dirty="0">
                <a:solidFill>
                  <a:schemeClr val="tx1"/>
                </a:solidFill>
                <a:cs typeface="Georgia"/>
              </a:endParaRPr>
            </a:p>
          </p:txBody>
        </p:sp>
        <p:sp>
          <p:nvSpPr>
            <p:cNvPr id="22" name="Arc 21">
              <a:extLst>
                <a:ext uri="{FF2B5EF4-FFF2-40B4-BE49-F238E27FC236}">
                  <a16:creationId xmlns:a16="http://schemas.microsoft.com/office/drawing/2014/main" id="{181CB99A-4A72-F0DF-9FFB-52F04988A71D}"/>
                </a:ext>
              </a:extLst>
            </p:cNvPr>
            <p:cNvSpPr/>
            <p:nvPr/>
          </p:nvSpPr>
          <p:spPr>
            <a:xfrm>
              <a:off x="2657475" y="1597367"/>
              <a:ext cx="598919" cy="104433"/>
            </a:xfrm>
            <a:prstGeom prst="arc">
              <a:avLst>
                <a:gd name="adj1" fmla="val 10895387"/>
                <a:gd name="adj2" fmla="val 0"/>
              </a:avLst>
            </a:prstGeom>
            <a:ln>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grpSp>
        <p:nvGrpSpPr>
          <p:cNvPr id="25" name="Group 24">
            <a:extLst>
              <a:ext uri="{FF2B5EF4-FFF2-40B4-BE49-F238E27FC236}">
                <a16:creationId xmlns:a16="http://schemas.microsoft.com/office/drawing/2014/main" id="{2767A4C6-9806-1E63-3D67-80F7AAF5F392}"/>
              </a:ext>
            </a:extLst>
          </p:cNvPr>
          <p:cNvGrpSpPr/>
          <p:nvPr/>
        </p:nvGrpSpPr>
        <p:grpSpPr>
          <a:xfrm>
            <a:off x="1306286" y="2491741"/>
            <a:ext cx="10808963" cy="4251779"/>
            <a:chOff x="1306286" y="2491741"/>
            <a:chExt cx="10808963" cy="4251779"/>
          </a:xfrm>
        </p:grpSpPr>
        <p:sp>
          <p:nvSpPr>
            <p:cNvPr id="12" name="Rectangle 11">
              <a:extLst>
                <a:ext uri="{FF2B5EF4-FFF2-40B4-BE49-F238E27FC236}">
                  <a16:creationId xmlns:a16="http://schemas.microsoft.com/office/drawing/2014/main" id="{740DFE32-85D6-41F3-4BD9-EFD5D3F1BE4B}"/>
                </a:ext>
              </a:extLst>
            </p:cNvPr>
            <p:cNvSpPr/>
            <p:nvPr/>
          </p:nvSpPr>
          <p:spPr>
            <a:xfrm>
              <a:off x="1306286" y="4178120"/>
              <a:ext cx="1854200" cy="2565400"/>
            </a:xfrm>
            <a:prstGeom prst="rect">
              <a:avLst/>
            </a:prstGeom>
            <a:no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GB" sz="1400" b="1" dirty="0">
                <a:solidFill>
                  <a:schemeClr val="tx1"/>
                </a:solidFill>
                <a:cs typeface="Georgia"/>
              </a:endParaRPr>
            </a:p>
          </p:txBody>
        </p:sp>
        <p:sp>
          <p:nvSpPr>
            <p:cNvPr id="21" name="Rectangle 20">
              <a:extLst>
                <a:ext uri="{FF2B5EF4-FFF2-40B4-BE49-F238E27FC236}">
                  <a16:creationId xmlns:a16="http://schemas.microsoft.com/office/drawing/2014/main" id="{A35E0B13-5843-02B1-4D2E-A8D289E81327}"/>
                </a:ext>
              </a:extLst>
            </p:cNvPr>
            <p:cNvSpPr/>
            <p:nvPr/>
          </p:nvSpPr>
          <p:spPr>
            <a:xfrm>
              <a:off x="7416920" y="2491741"/>
              <a:ext cx="4698329" cy="2340000"/>
            </a:xfrm>
            <a:prstGeom prst="rect">
              <a:avLst/>
            </a:prstGeom>
            <a:no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GB" sz="1400" b="1" dirty="0">
                <a:solidFill>
                  <a:schemeClr val="tx1"/>
                </a:solidFill>
                <a:cs typeface="Georgia"/>
              </a:endParaRPr>
            </a:p>
          </p:txBody>
        </p:sp>
        <p:sp>
          <p:nvSpPr>
            <p:cNvPr id="23" name="Arc 22">
              <a:extLst>
                <a:ext uri="{FF2B5EF4-FFF2-40B4-BE49-F238E27FC236}">
                  <a16:creationId xmlns:a16="http://schemas.microsoft.com/office/drawing/2014/main" id="{8CB558AB-1590-3886-0E73-D7CF1089DA9A}"/>
                </a:ext>
              </a:extLst>
            </p:cNvPr>
            <p:cNvSpPr/>
            <p:nvPr/>
          </p:nvSpPr>
          <p:spPr>
            <a:xfrm flipV="1">
              <a:off x="1990726" y="3876675"/>
              <a:ext cx="6093156" cy="1918293"/>
            </a:xfrm>
            <a:prstGeom prst="arc">
              <a:avLst>
                <a:gd name="adj1" fmla="val 12109592"/>
                <a:gd name="adj2" fmla="val 0"/>
              </a:avLst>
            </a:prstGeom>
            <a:ln>
              <a:solidFill>
                <a:schemeClr val="accent3"/>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sp>
        <p:nvSpPr>
          <p:cNvPr id="29" name="TextBox 28">
            <a:extLst>
              <a:ext uri="{FF2B5EF4-FFF2-40B4-BE49-F238E27FC236}">
                <a16:creationId xmlns:a16="http://schemas.microsoft.com/office/drawing/2014/main" id="{E7D9E1FF-D944-829E-D6F0-6539C7A3764B}"/>
              </a:ext>
            </a:extLst>
          </p:cNvPr>
          <p:cNvSpPr txBox="1"/>
          <p:nvPr/>
        </p:nvSpPr>
        <p:spPr>
          <a:xfrm rot="16200000">
            <a:off x="4862836" y="3051557"/>
            <a:ext cx="3033777" cy="766059"/>
          </a:xfrm>
          <a:prstGeom prst="rect">
            <a:avLst/>
          </a:prstGeom>
          <a:solidFill>
            <a:schemeClr val="bg1">
              <a:alpha val="95000"/>
            </a:schemeClr>
          </a:solidFill>
          <a:ln w="38100">
            <a:solidFill>
              <a:schemeClr val="accent2"/>
            </a:solidFill>
          </a:ln>
        </p:spPr>
        <p:txBody>
          <a:bodyPr wrap="square" rtlCol="0" anchor="ctr">
            <a:noAutofit/>
          </a:bodyPr>
          <a:lstStyle/>
          <a:p>
            <a:pPr algn="ctr"/>
            <a:r>
              <a:rPr lang="en-GB" sz="1600" dirty="0"/>
              <a:t>Nominal Material</a:t>
            </a:r>
          </a:p>
        </p:txBody>
      </p:sp>
      <p:sp>
        <p:nvSpPr>
          <p:cNvPr id="30" name="TextBox 29">
            <a:extLst>
              <a:ext uri="{FF2B5EF4-FFF2-40B4-BE49-F238E27FC236}">
                <a16:creationId xmlns:a16="http://schemas.microsoft.com/office/drawing/2014/main" id="{9027C976-A99E-219E-442C-846E7C33ACF0}"/>
              </a:ext>
            </a:extLst>
          </p:cNvPr>
          <p:cNvSpPr txBox="1"/>
          <p:nvPr/>
        </p:nvSpPr>
        <p:spPr>
          <a:xfrm rot="16200000">
            <a:off x="9973333" y="3292263"/>
            <a:ext cx="2279674" cy="742292"/>
          </a:xfrm>
          <a:prstGeom prst="rect">
            <a:avLst/>
          </a:prstGeom>
          <a:solidFill>
            <a:schemeClr val="bg1">
              <a:alpha val="95000"/>
            </a:schemeClr>
          </a:solidFill>
          <a:ln w="38100">
            <a:solidFill>
              <a:schemeClr val="accent5"/>
            </a:solidFill>
          </a:ln>
        </p:spPr>
        <p:txBody>
          <a:bodyPr wrap="square" rtlCol="0" anchor="ctr">
            <a:noAutofit/>
          </a:bodyPr>
          <a:lstStyle/>
          <a:p>
            <a:pPr algn="ctr"/>
            <a:r>
              <a:rPr lang="en-GB" sz="1600" dirty="0"/>
              <a:t>Nominal Material</a:t>
            </a:r>
          </a:p>
        </p:txBody>
      </p:sp>
    </p:spTree>
    <p:extLst>
      <p:ext uri="{BB962C8B-B14F-4D97-AF65-F5344CB8AC3E}">
        <p14:creationId xmlns:p14="http://schemas.microsoft.com/office/powerpoint/2010/main" val="4196298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8230A8-A5DC-46F7-BD93-CF72D61064DC}"/>
              </a:ext>
            </a:extLst>
          </p:cNvPr>
          <p:cNvSpPr>
            <a:spLocks noGrp="1"/>
          </p:cNvSpPr>
          <p:nvPr>
            <p:ph type="title"/>
          </p:nvPr>
        </p:nvSpPr>
        <p:spPr/>
        <p:txBody>
          <a:bodyPr/>
          <a:lstStyle/>
          <a:p>
            <a:r>
              <a:rPr lang="en-GB" dirty="0"/>
              <a:t>Life Cycle Assessments of Prototypes</a:t>
            </a:r>
          </a:p>
        </p:txBody>
      </p:sp>
      <p:sp>
        <p:nvSpPr>
          <p:cNvPr id="4" name="Slide Number Placeholder 3">
            <a:extLst>
              <a:ext uri="{FF2B5EF4-FFF2-40B4-BE49-F238E27FC236}">
                <a16:creationId xmlns:a16="http://schemas.microsoft.com/office/drawing/2014/main" id="{C422A729-D4BB-4B54-B65A-3E270F1B144C}"/>
              </a:ext>
            </a:extLst>
          </p:cNvPr>
          <p:cNvSpPr>
            <a:spLocks noGrp="1"/>
          </p:cNvSpPr>
          <p:nvPr>
            <p:ph type="sldNum" sz="quarter" idx="4"/>
          </p:nvPr>
        </p:nvSpPr>
        <p:spPr/>
        <p:txBody>
          <a:body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17</a:t>
            </a:fld>
            <a:endParaRPr 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8CCD0D9-5600-C377-7CC3-AADAC2D402B4}"/>
              </a:ext>
            </a:extLst>
          </p:cNvPr>
          <p:cNvPicPr>
            <a:picLocks noChangeAspect="1"/>
          </p:cNvPicPr>
          <p:nvPr/>
        </p:nvPicPr>
        <p:blipFill>
          <a:blip r:embed="rId2"/>
          <a:stretch>
            <a:fillRect/>
          </a:stretch>
        </p:blipFill>
        <p:spPr>
          <a:xfrm>
            <a:off x="2080132" y="1126653"/>
            <a:ext cx="8929990" cy="5440505"/>
          </a:xfrm>
          <a:prstGeom prst="rect">
            <a:avLst/>
          </a:prstGeom>
        </p:spPr>
      </p:pic>
      <p:sp>
        <p:nvSpPr>
          <p:cNvPr id="6" name="TextBox 5">
            <a:extLst>
              <a:ext uri="{FF2B5EF4-FFF2-40B4-BE49-F238E27FC236}">
                <a16:creationId xmlns:a16="http://schemas.microsoft.com/office/drawing/2014/main" id="{EB6F5F97-9B22-26B8-11BB-125C6E30169F}"/>
              </a:ext>
            </a:extLst>
          </p:cNvPr>
          <p:cNvSpPr txBox="1"/>
          <p:nvPr/>
        </p:nvSpPr>
        <p:spPr>
          <a:xfrm>
            <a:off x="480000" y="1241500"/>
            <a:ext cx="2878646" cy="1631216"/>
          </a:xfrm>
          <a:prstGeom prst="rect">
            <a:avLst/>
          </a:prstGeom>
          <a:noFill/>
        </p:spPr>
        <p:txBody>
          <a:bodyPr wrap="square">
            <a:spAutoFit/>
          </a:bodyPr>
          <a:lstStyle/>
          <a:p>
            <a:r>
              <a:rPr lang="en-GB" sz="2000" b="1" dirty="0">
                <a:solidFill>
                  <a:schemeClr val="tx2"/>
                </a:solidFill>
                <a:latin typeface="+mj-lt"/>
              </a:rPr>
              <a:t>Cut &amp; print materials</a:t>
            </a:r>
          </a:p>
          <a:p>
            <a:pPr marL="342900" indent="-342900">
              <a:buFont typeface="+mj-lt"/>
              <a:buAutoNum type="arabicPeriod"/>
            </a:pPr>
            <a:r>
              <a:rPr lang="en-GB" sz="1600" dirty="0">
                <a:solidFill>
                  <a:schemeClr val="tx2"/>
                </a:solidFill>
              </a:rPr>
              <a:t>Plywood</a:t>
            </a:r>
          </a:p>
          <a:p>
            <a:pPr marL="342900" indent="-342900">
              <a:buFont typeface="+mj-lt"/>
              <a:buAutoNum type="arabicPeriod"/>
            </a:pPr>
            <a:r>
              <a:rPr lang="en-GB" sz="1600" dirty="0">
                <a:solidFill>
                  <a:schemeClr val="tx2"/>
                </a:solidFill>
              </a:rPr>
              <a:t>Acrylic</a:t>
            </a:r>
          </a:p>
          <a:p>
            <a:pPr marL="342900" indent="-342900">
              <a:buFont typeface="+mj-lt"/>
              <a:buAutoNum type="arabicPeriod"/>
            </a:pPr>
            <a:r>
              <a:rPr lang="en-GB" sz="1600" dirty="0">
                <a:solidFill>
                  <a:schemeClr val="tx2"/>
                </a:solidFill>
              </a:rPr>
              <a:t>PLA</a:t>
            </a:r>
          </a:p>
          <a:p>
            <a:pPr marL="342900" indent="-342900">
              <a:buFont typeface="+mj-lt"/>
              <a:buAutoNum type="arabicPeriod"/>
            </a:pPr>
            <a:r>
              <a:rPr lang="en-GB" sz="1600" dirty="0">
                <a:solidFill>
                  <a:schemeClr val="tx2"/>
                </a:solidFill>
              </a:rPr>
              <a:t>PETG</a:t>
            </a:r>
          </a:p>
          <a:p>
            <a:pPr marL="342900" indent="-342900">
              <a:buFont typeface="+mj-lt"/>
              <a:buAutoNum type="arabicPeriod"/>
            </a:pPr>
            <a:r>
              <a:rPr lang="en-GB" sz="1600" dirty="0">
                <a:solidFill>
                  <a:schemeClr val="tx2"/>
                </a:solidFill>
              </a:rPr>
              <a:t>Styrofoam (polystyrene)</a:t>
            </a:r>
          </a:p>
        </p:txBody>
      </p:sp>
      <p:cxnSp>
        <p:nvCxnSpPr>
          <p:cNvPr id="7" name="Straight Connector 6">
            <a:extLst>
              <a:ext uri="{FF2B5EF4-FFF2-40B4-BE49-F238E27FC236}">
                <a16:creationId xmlns:a16="http://schemas.microsoft.com/office/drawing/2014/main" id="{C816265A-3632-5CA9-63E3-DE13B877F8F2}"/>
              </a:ext>
            </a:extLst>
          </p:cNvPr>
          <p:cNvCxnSpPr>
            <a:cxnSpLocks/>
          </p:cNvCxnSpPr>
          <p:nvPr/>
        </p:nvCxnSpPr>
        <p:spPr>
          <a:xfrm>
            <a:off x="2569464" y="2872716"/>
            <a:ext cx="565621" cy="209334"/>
          </a:xfrm>
          <a:prstGeom prst="line">
            <a:avLst/>
          </a:prstGeom>
          <a:ln>
            <a:tailEnd type="oval" w="lg" len="lg"/>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70EB4968-6639-A59E-9D65-BF59815E65B6}"/>
              </a:ext>
            </a:extLst>
          </p:cNvPr>
          <p:cNvCxnSpPr>
            <a:cxnSpLocks/>
          </p:cNvCxnSpPr>
          <p:nvPr/>
        </p:nvCxnSpPr>
        <p:spPr>
          <a:xfrm flipH="1">
            <a:off x="8541491" y="2365713"/>
            <a:ext cx="657373" cy="1014222"/>
          </a:xfrm>
          <a:prstGeom prst="line">
            <a:avLst/>
          </a:prstGeom>
          <a:ln>
            <a:tailEnd type="oval" w="lg" len="lg"/>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3051FC27-8B42-7F8F-6997-2D9E66332228}"/>
              </a:ext>
            </a:extLst>
          </p:cNvPr>
          <p:cNvSpPr txBox="1"/>
          <p:nvPr/>
        </p:nvSpPr>
        <p:spPr>
          <a:xfrm>
            <a:off x="9168384" y="1053686"/>
            <a:ext cx="2878646" cy="1384995"/>
          </a:xfrm>
          <a:prstGeom prst="rect">
            <a:avLst/>
          </a:prstGeom>
          <a:noFill/>
        </p:spPr>
        <p:txBody>
          <a:bodyPr wrap="square">
            <a:spAutoFit/>
          </a:bodyPr>
          <a:lstStyle/>
          <a:p>
            <a:r>
              <a:rPr lang="en-GB" sz="2000" b="1" dirty="0">
                <a:solidFill>
                  <a:schemeClr val="accent5">
                    <a:lumMod val="75000"/>
                  </a:schemeClr>
                </a:solidFill>
                <a:latin typeface="+mj-lt"/>
              </a:rPr>
              <a:t>Electromechanical </a:t>
            </a:r>
          </a:p>
          <a:p>
            <a:pPr marL="342900" indent="-342900">
              <a:buFont typeface="+mj-lt"/>
              <a:buAutoNum type="arabicPeriod"/>
            </a:pPr>
            <a:r>
              <a:rPr lang="en-GB" sz="1600" dirty="0">
                <a:solidFill>
                  <a:schemeClr val="accent5">
                    <a:lumMod val="75000"/>
                  </a:schemeClr>
                </a:solidFill>
              </a:rPr>
              <a:t>Arduino Nano 33 IoT</a:t>
            </a:r>
          </a:p>
          <a:p>
            <a:pPr marL="342900" indent="-342900">
              <a:buFont typeface="+mj-lt"/>
              <a:buAutoNum type="arabicPeriod"/>
            </a:pPr>
            <a:r>
              <a:rPr lang="en-GB" sz="1600" dirty="0">
                <a:solidFill>
                  <a:schemeClr val="accent5">
                    <a:lumMod val="75000"/>
                  </a:schemeClr>
                </a:solidFill>
              </a:rPr>
              <a:t>Li-Ion &amp; </a:t>
            </a:r>
            <a:r>
              <a:rPr lang="en-GB" sz="1600" dirty="0" err="1">
                <a:solidFill>
                  <a:schemeClr val="accent5">
                    <a:lumMod val="75000"/>
                  </a:schemeClr>
                </a:solidFill>
              </a:rPr>
              <a:t>NiMh</a:t>
            </a:r>
            <a:r>
              <a:rPr lang="en-GB" sz="1600" dirty="0">
                <a:solidFill>
                  <a:schemeClr val="accent5">
                    <a:lumMod val="75000"/>
                  </a:schemeClr>
                </a:solidFill>
              </a:rPr>
              <a:t> batteries</a:t>
            </a:r>
          </a:p>
          <a:p>
            <a:pPr marL="342900" indent="-342900">
              <a:buFont typeface="+mj-lt"/>
              <a:buAutoNum type="arabicPeriod"/>
            </a:pPr>
            <a:r>
              <a:rPr lang="en-GB" sz="1600" dirty="0">
                <a:solidFill>
                  <a:schemeClr val="accent5">
                    <a:lumMod val="75000"/>
                  </a:schemeClr>
                </a:solidFill>
              </a:rPr>
              <a:t>Servomotors</a:t>
            </a:r>
          </a:p>
          <a:p>
            <a:pPr marL="342900" indent="-342900">
              <a:buFont typeface="+mj-lt"/>
              <a:buAutoNum type="arabicPeriod"/>
            </a:pPr>
            <a:r>
              <a:rPr lang="en-GB" sz="1600" dirty="0">
                <a:solidFill>
                  <a:schemeClr val="accent5">
                    <a:lumMod val="75000"/>
                  </a:schemeClr>
                </a:solidFill>
              </a:rPr>
              <a:t>Brushed DC motors</a:t>
            </a:r>
          </a:p>
        </p:txBody>
      </p:sp>
      <p:sp>
        <p:nvSpPr>
          <p:cNvPr id="10" name="TextBox 9">
            <a:extLst>
              <a:ext uri="{FF2B5EF4-FFF2-40B4-BE49-F238E27FC236}">
                <a16:creationId xmlns:a16="http://schemas.microsoft.com/office/drawing/2014/main" id="{07B7A00B-B163-BD46-C7F4-DD1E63A712AD}"/>
              </a:ext>
            </a:extLst>
          </p:cNvPr>
          <p:cNvSpPr txBox="1"/>
          <p:nvPr/>
        </p:nvSpPr>
        <p:spPr>
          <a:xfrm>
            <a:off x="2484012" y="4592574"/>
            <a:ext cx="2878646" cy="1384995"/>
          </a:xfrm>
          <a:prstGeom prst="rect">
            <a:avLst/>
          </a:prstGeom>
          <a:noFill/>
        </p:spPr>
        <p:txBody>
          <a:bodyPr wrap="square">
            <a:spAutoFit/>
          </a:bodyPr>
          <a:lstStyle/>
          <a:p>
            <a:r>
              <a:rPr lang="en-GB" sz="2000" b="1" dirty="0">
                <a:solidFill>
                  <a:schemeClr val="tx2">
                    <a:lumMod val="75000"/>
                    <a:lumOff val="25000"/>
                  </a:schemeClr>
                </a:solidFill>
                <a:latin typeface="+mj-lt"/>
              </a:rPr>
              <a:t>Mechanical</a:t>
            </a:r>
          </a:p>
          <a:p>
            <a:pPr marL="342900" indent="-342900">
              <a:buFont typeface="+mj-lt"/>
              <a:buAutoNum type="arabicPeriod"/>
            </a:pPr>
            <a:r>
              <a:rPr lang="en-GB" sz="1600" dirty="0">
                <a:solidFill>
                  <a:schemeClr val="tx2">
                    <a:lumMod val="75000"/>
                    <a:lumOff val="25000"/>
                  </a:schemeClr>
                </a:solidFill>
              </a:rPr>
              <a:t>Socket Couplings</a:t>
            </a:r>
          </a:p>
          <a:p>
            <a:pPr marL="342900" indent="-342900">
              <a:buFont typeface="+mj-lt"/>
              <a:buAutoNum type="arabicPeriod"/>
            </a:pPr>
            <a:r>
              <a:rPr lang="en-GB" sz="1600" dirty="0">
                <a:solidFill>
                  <a:schemeClr val="tx2">
                    <a:lumMod val="75000"/>
                    <a:lumOff val="25000"/>
                  </a:schemeClr>
                </a:solidFill>
              </a:rPr>
              <a:t>Fasteners</a:t>
            </a:r>
          </a:p>
          <a:p>
            <a:pPr marL="342900" indent="-342900">
              <a:buFont typeface="+mj-lt"/>
              <a:buAutoNum type="arabicPeriod"/>
            </a:pPr>
            <a:r>
              <a:rPr lang="en-GB" sz="1600" dirty="0">
                <a:solidFill>
                  <a:schemeClr val="tx2">
                    <a:lumMod val="75000"/>
                    <a:lumOff val="25000"/>
                  </a:schemeClr>
                </a:solidFill>
              </a:rPr>
              <a:t>Universal Joints</a:t>
            </a:r>
          </a:p>
          <a:p>
            <a:pPr marL="342900" indent="-342900">
              <a:buFont typeface="+mj-lt"/>
              <a:buAutoNum type="arabicPeriod"/>
            </a:pPr>
            <a:r>
              <a:rPr lang="en-GB" sz="1600" dirty="0">
                <a:solidFill>
                  <a:schemeClr val="tx2">
                    <a:lumMod val="75000"/>
                    <a:lumOff val="25000"/>
                  </a:schemeClr>
                </a:solidFill>
              </a:rPr>
              <a:t>Propellers</a:t>
            </a:r>
          </a:p>
        </p:txBody>
      </p:sp>
      <p:cxnSp>
        <p:nvCxnSpPr>
          <p:cNvPr id="11" name="Straight Connector 10">
            <a:extLst>
              <a:ext uri="{FF2B5EF4-FFF2-40B4-BE49-F238E27FC236}">
                <a16:creationId xmlns:a16="http://schemas.microsoft.com/office/drawing/2014/main" id="{9EE42076-0196-4F1D-A30A-B3E2985D52E3}"/>
              </a:ext>
            </a:extLst>
          </p:cNvPr>
          <p:cNvCxnSpPr>
            <a:cxnSpLocks/>
          </p:cNvCxnSpPr>
          <p:nvPr/>
        </p:nvCxnSpPr>
        <p:spPr>
          <a:xfrm flipV="1">
            <a:off x="4581144" y="4837176"/>
            <a:ext cx="2381646" cy="246888"/>
          </a:xfrm>
          <a:prstGeom prst="line">
            <a:avLst/>
          </a:prstGeom>
          <a:ln>
            <a:tailEnd type="oval" w="lg" len="lg"/>
          </a:ln>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id="{83C11647-CC2C-44AD-D2A5-9E7C96CA2ACF}"/>
              </a:ext>
            </a:extLst>
          </p:cNvPr>
          <p:cNvGrpSpPr/>
          <p:nvPr/>
        </p:nvGrpSpPr>
        <p:grpSpPr>
          <a:xfrm>
            <a:off x="0" y="909216"/>
            <a:ext cx="12192000" cy="5948784"/>
            <a:chOff x="0" y="909216"/>
            <a:chExt cx="12192000" cy="5948784"/>
          </a:xfrm>
        </p:grpSpPr>
        <p:sp>
          <p:nvSpPr>
            <p:cNvPr id="15" name="Rectangle 14">
              <a:extLst>
                <a:ext uri="{FF2B5EF4-FFF2-40B4-BE49-F238E27FC236}">
                  <a16:creationId xmlns:a16="http://schemas.microsoft.com/office/drawing/2014/main" id="{930F18DA-E495-4021-0F19-130386C6C98C}"/>
                </a:ext>
              </a:extLst>
            </p:cNvPr>
            <p:cNvSpPr/>
            <p:nvPr/>
          </p:nvSpPr>
          <p:spPr>
            <a:xfrm>
              <a:off x="0" y="909216"/>
              <a:ext cx="12192000" cy="5948784"/>
            </a:xfrm>
            <a:prstGeom prst="rect">
              <a:avLst/>
            </a:prstGeom>
            <a:solidFill>
              <a:schemeClr val="bg1">
                <a:alpha val="6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GB" sz="1400" b="1" dirty="0">
                <a:solidFill>
                  <a:schemeClr val="tx1"/>
                </a:solidFill>
                <a:cs typeface="Georgia"/>
              </a:endParaRPr>
            </a:p>
          </p:txBody>
        </p:sp>
        <p:sp>
          <p:nvSpPr>
            <p:cNvPr id="14" name="TextBox 13">
              <a:extLst>
                <a:ext uri="{FF2B5EF4-FFF2-40B4-BE49-F238E27FC236}">
                  <a16:creationId xmlns:a16="http://schemas.microsoft.com/office/drawing/2014/main" id="{0559F23F-1F2F-416D-E9A4-EE97BEC5766B}"/>
                </a:ext>
              </a:extLst>
            </p:cNvPr>
            <p:cNvSpPr txBox="1">
              <a:spLocks noChangeAspect="1"/>
            </p:cNvSpPr>
            <p:nvPr/>
          </p:nvSpPr>
          <p:spPr>
            <a:xfrm>
              <a:off x="3936000" y="1534545"/>
              <a:ext cx="4320000" cy="4320000"/>
            </a:xfrm>
            <a:prstGeom prst="ellipse">
              <a:avLst/>
            </a:prstGeom>
            <a:gradFill flip="none" rotWithShape="1">
              <a:gsLst>
                <a:gs pos="0">
                  <a:srgbClr val="3B94A3"/>
                </a:gs>
                <a:gs pos="64000">
                  <a:srgbClr val="3B94A3"/>
                </a:gs>
                <a:gs pos="100000">
                  <a:schemeClr val="bg1"/>
                </a:gs>
              </a:gsLst>
              <a:path path="circle">
                <a:fillToRect l="50000" t="50000" r="50000" b="50000"/>
              </a:path>
              <a:tileRect/>
            </a:gradFill>
          </p:spPr>
          <p:txBody>
            <a:bodyPr wrap="square" rtlCol="0" anchor="ctr">
              <a:noAutofit/>
            </a:bodyPr>
            <a:lstStyle/>
            <a:p>
              <a:pPr algn="ctr"/>
              <a:r>
                <a:rPr lang="en-GB" sz="2400" dirty="0">
                  <a:solidFill>
                    <a:schemeClr val="bg1"/>
                  </a:solidFill>
                  <a:latin typeface="KingsBureauGrot ThreeSeven" panose="02000506050000020004" pitchFamily="2" charset="0"/>
                </a:rPr>
                <a:t>How can we enrich this dataset to improve our decision making in design?</a:t>
              </a:r>
            </a:p>
          </p:txBody>
        </p:sp>
      </p:grpSp>
    </p:spTree>
    <p:extLst>
      <p:ext uri="{BB962C8B-B14F-4D97-AF65-F5344CB8AC3E}">
        <p14:creationId xmlns:p14="http://schemas.microsoft.com/office/powerpoint/2010/main" val="151306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23F4C-101A-FB79-965A-5F411D5BE2F7}"/>
              </a:ext>
            </a:extLst>
          </p:cNvPr>
          <p:cNvSpPr>
            <a:spLocks noGrp="1"/>
          </p:cNvSpPr>
          <p:nvPr>
            <p:ph type="title"/>
          </p:nvPr>
        </p:nvSpPr>
        <p:spPr/>
        <p:txBody>
          <a:bodyPr/>
          <a:lstStyle/>
          <a:p>
            <a:r>
              <a:rPr lang="en-GB" dirty="0"/>
              <a:t>Modelling requirements for LCA from CAD</a:t>
            </a:r>
          </a:p>
        </p:txBody>
      </p:sp>
      <p:sp>
        <p:nvSpPr>
          <p:cNvPr id="3" name="Content Placeholder 2">
            <a:extLst>
              <a:ext uri="{FF2B5EF4-FFF2-40B4-BE49-F238E27FC236}">
                <a16:creationId xmlns:a16="http://schemas.microsoft.com/office/drawing/2014/main" id="{1125FB42-D688-649D-727E-AE48944F3FA3}"/>
              </a:ext>
            </a:extLst>
          </p:cNvPr>
          <p:cNvSpPr>
            <a:spLocks noGrp="1"/>
          </p:cNvSpPr>
          <p:nvPr>
            <p:ph idx="1"/>
          </p:nvPr>
        </p:nvSpPr>
        <p:spPr>
          <a:xfrm>
            <a:off x="544008" y="1126880"/>
            <a:ext cx="5454456" cy="5311580"/>
          </a:xfrm>
        </p:spPr>
        <p:txBody>
          <a:bodyPr vert="horz" lIns="0" tIns="0" rIns="0" bIns="0" rtlCol="0" anchor="t">
            <a:normAutofit/>
          </a:bodyPr>
          <a:lstStyle/>
          <a:p>
            <a:r>
              <a:rPr lang="en-GB" dirty="0">
                <a:latin typeface="+mj-lt"/>
              </a:rPr>
              <a:t>Inputs</a:t>
            </a:r>
          </a:p>
          <a:p>
            <a:endParaRPr lang="en-GB" sz="1400" dirty="0">
              <a:latin typeface="+mj-lt"/>
            </a:endParaRPr>
          </a:p>
          <a:p>
            <a:pPr marL="457200" indent="-457200">
              <a:buAutoNum type="arabicPeriod"/>
            </a:pPr>
            <a:r>
              <a:rPr lang="en-GB" sz="2000" dirty="0">
                <a:latin typeface="+mn-lt"/>
              </a:rPr>
              <a:t>Material properties</a:t>
            </a:r>
          </a:p>
          <a:p>
            <a:pPr marL="800100" lvl="1" indent="-457200">
              <a:buFont typeface="+mj-lt"/>
              <a:buAutoNum type="alphaLcParenR"/>
            </a:pPr>
            <a:r>
              <a:rPr lang="en-GB" sz="1600" dirty="0">
                <a:solidFill>
                  <a:schemeClr val="tx2"/>
                </a:solidFill>
                <a:latin typeface="+mn-lt"/>
              </a:rPr>
              <a:t>Name / ID </a:t>
            </a:r>
          </a:p>
          <a:p>
            <a:pPr marL="800100" lvl="1" indent="-457200">
              <a:buFont typeface="+mj-lt"/>
              <a:buAutoNum type="alphaLcParenR"/>
            </a:pPr>
            <a:r>
              <a:rPr lang="en-GB" sz="1600" dirty="0">
                <a:solidFill>
                  <a:schemeClr val="tx2"/>
                </a:solidFill>
                <a:latin typeface="+mn-lt"/>
              </a:rPr>
              <a:t>Density, g/cm</a:t>
            </a:r>
            <a:r>
              <a:rPr lang="en-GB" sz="1600" baseline="30000" dirty="0">
                <a:solidFill>
                  <a:schemeClr val="tx2"/>
                </a:solidFill>
                <a:latin typeface="+mn-lt"/>
              </a:rPr>
              <a:t>3</a:t>
            </a:r>
            <a:endParaRPr lang="en-GB" sz="1600" dirty="0">
              <a:solidFill>
                <a:schemeClr val="tx2"/>
              </a:solidFill>
              <a:latin typeface="+mn-lt"/>
            </a:endParaRPr>
          </a:p>
          <a:p>
            <a:pPr marL="800100" lvl="1" indent="-457200">
              <a:buFont typeface="+mj-lt"/>
              <a:buAutoNum type="alphaLcParenR"/>
            </a:pPr>
            <a:r>
              <a:rPr lang="en-GB" sz="1600" dirty="0">
                <a:solidFill>
                  <a:schemeClr val="tx2"/>
                </a:solidFill>
                <a:latin typeface="+mn-lt"/>
              </a:rPr>
              <a:t>Carbon contribution per unit / volume, g or g/cm</a:t>
            </a:r>
            <a:r>
              <a:rPr lang="en-GB" sz="1600" baseline="30000" dirty="0">
                <a:solidFill>
                  <a:schemeClr val="tx2"/>
                </a:solidFill>
                <a:latin typeface="+mn-lt"/>
              </a:rPr>
              <a:t>3</a:t>
            </a:r>
            <a:endParaRPr lang="en-GB" sz="1600" dirty="0">
              <a:solidFill>
                <a:schemeClr val="tx2"/>
              </a:solidFill>
              <a:latin typeface="+mn-lt"/>
            </a:endParaRPr>
          </a:p>
          <a:p>
            <a:pPr marL="800100" lvl="1" indent="-457200">
              <a:buFont typeface="+mj-lt"/>
              <a:buAutoNum type="alphaLcParenR"/>
            </a:pPr>
            <a:endParaRPr lang="en-GB" dirty="0">
              <a:solidFill>
                <a:schemeClr val="tx2"/>
              </a:solidFill>
              <a:latin typeface="+mn-lt"/>
            </a:endParaRPr>
          </a:p>
          <a:p>
            <a:pPr marL="457200" indent="-457200">
              <a:buAutoNum type="arabicPeriod"/>
            </a:pPr>
            <a:r>
              <a:rPr lang="en-GB" sz="2000" dirty="0">
                <a:latin typeface="+mn-lt"/>
              </a:rPr>
              <a:t>Supplier properties</a:t>
            </a:r>
          </a:p>
          <a:p>
            <a:pPr marL="800100" lvl="1" indent="-457200">
              <a:buFont typeface="+mj-lt"/>
              <a:buAutoNum type="alphaLcParenR"/>
            </a:pPr>
            <a:r>
              <a:rPr lang="en-GB" sz="1600" dirty="0">
                <a:solidFill>
                  <a:schemeClr val="tx2"/>
                </a:solidFill>
                <a:latin typeface="+mn-lt"/>
              </a:rPr>
              <a:t>Manufacturer ID</a:t>
            </a:r>
          </a:p>
          <a:p>
            <a:pPr marL="800100" lvl="1" indent="-457200">
              <a:buFont typeface="+mj-lt"/>
              <a:buAutoNum type="alphaLcParenR"/>
            </a:pPr>
            <a:r>
              <a:rPr lang="en-GB" sz="1600" dirty="0">
                <a:solidFill>
                  <a:schemeClr val="tx2"/>
                </a:solidFill>
                <a:latin typeface="+mn-lt"/>
              </a:rPr>
              <a:t>Cost per volume / unit ($)</a:t>
            </a:r>
          </a:p>
          <a:p>
            <a:pPr marL="800100" lvl="1" indent="-457200">
              <a:buFont typeface="+mj-lt"/>
              <a:buAutoNum type="alphaLcParenR"/>
            </a:pPr>
            <a:r>
              <a:rPr lang="en-GB" sz="1600" dirty="0">
                <a:solidFill>
                  <a:schemeClr val="tx2"/>
                </a:solidFill>
                <a:latin typeface="+mn-lt"/>
              </a:rPr>
              <a:t>Carbon contribution per unit / volume, g or g/cm</a:t>
            </a:r>
            <a:r>
              <a:rPr lang="en-GB" sz="1600" baseline="30000" dirty="0">
                <a:solidFill>
                  <a:schemeClr val="tx2"/>
                </a:solidFill>
                <a:latin typeface="+mn-lt"/>
              </a:rPr>
              <a:t>3</a:t>
            </a:r>
            <a:endParaRPr lang="en-GB" sz="1600" dirty="0">
              <a:solidFill>
                <a:schemeClr val="tx2"/>
              </a:solidFill>
              <a:latin typeface="+mn-lt"/>
            </a:endParaRPr>
          </a:p>
          <a:p>
            <a:pPr marL="457200" indent="-457200">
              <a:buAutoNum type="arabicPeriod"/>
            </a:pPr>
            <a:endParaRPr lang="en-GB" dirty="0">
              <a:latin typeface="+mn-lt"/>
            </a:endParaRPr>
          </a:p>
          <a:p>
            <a:pPr marL="457200" indent="-457200">
              <a:buAutoNum type="arabicPeriod"/>
            </a:pPr>
            <a:r>
              <a:rPr lang="en-GB" sz="2000" dirty="0">
                <a:latin typeface="+mn-lt"/>
              </a:rPr>
              <a:t>Component properties</a:t>
            </a:r>
          </a:p>
          <a:p>
            <a:pPr marL="800100" lvl="1" indent="-457200">
              <a:buFont typeface="+mj-lt"/>
              <a:buAutoNum type="alphaLcParenR"/>
            </a:pPr>
            <a:r>
              <a:rPr lang="en-GB" sz="1600" dirty="0">
                <a:solidFill>
                  <a:schemeClr val="tx2"/>
                </a:solidFill>
                <a:latin typeface="+mn-lt"/>
              </a:rPr>
              <a:t>Volume, cm</a:t>
            </a:r>
            <a:r>
              <a:rPr lang="en-GB" sz="1600" baseline="30000" dirty="0">
                <a:solidFill>
                  <a:schemeClr val="tx2"/>
                </a:solidFill>
                <a:latin typeface="+mn-lt"/>
              </a:rPr>
              <a:t>3</a:t>
            </a:r>
          </a:p>
          <a:p>
            <a:pPr marL="800100" lvl="1" indent="-457200">
              <a:buAutoNum type="alphaLcParenR"/>
            </a:pPr>
            <a:r>
              <a:rPr lang="en-GB" sz="1600" dirty="0">
                <a:solidFill>
                  <a:schemeClr val="tx2"/>
                </a:solidFill>
                <a:latin typeface="+mn-lt"/>
              </a:rPr>
              <a:t>Stock Volume from bounding box in </a:t>
            </a:r>
            <a:r>
              <a:rPr lang="en-GB" sz="1600" dirty="0">
                <a:solidFill>
                  <a:schemeClr val="tx2"/>
                </a:solidFill>
                <a:latin typeface="KingsBureauGrot FiveOne"/>
              </a:rPr>
              <a:t>cm</a:t>
            </a:r>
            <a:r>
              <a:rPr lang="en-GB" sz="1600" baseline="30000" dirty="0">
                <a:solidFill>
                  <a:schemeClr val="tx2"/>
                </a:solidFill>
                <a:latin typeface="KingsBureauGrot FiveOne"/>
              </a:rPr>
              <a:t>3</a:t>
            </a:r>
          </a:p>
          <a:p>
            <a:pPr marL="800100" lvl="1" indent="-457200">
              <a:buAutoNum type="alphaLcParenR"/>
            </a:pPr>
            <a:endParaRPr lang="en-GB" sz="1600" baseline="30000" dirty="0">
              <a:solidFill>
                <a:schemeClr val="tx2"/>
              </a:solidFill>
              <a:latin typeface="KingsBureauGrot FiveOne"/>
            </a:endParaRPr>
          </a:p>
        </p:txBody>
      </p:sp>
      <p:sp>
        <p:nvSpPr>
          <p:cNvPr id="5" name="Content Placeholder 2">
            <a:extLst>
              <a:ext uri="{FF2B5EF4-FFF2-40B4-BE49-F238E27FC236}">
                <a16:creationId xmlns:a16="http://schemas.microsoft.com/office/drawing/2014/main" id="{AB1CDABA-CB16-86D7-D565-EF93E78B146D}"/>
              </a:ext>
            </a:extLst>
          </p:cNvPr>
          <p:cNvSpPr txBox="1">
            <a:spLocks/>
          </p:cNvSpPr>
          <p:nvPr/>
        </p:nvSpPr>
        <p:spPr>
          <a:xfrm>
            <a:off x="6307869" y="1126880"/>
            <a:ext cx="5454456" cy="5311580"/>
          </a:xfrm>
          <a:prstGeom prst="rect">
            <a:avLst/>
          </a:prstGeom>
        </p:spPr>
        <p:txBody>
          <a:bodyPr vert="horz" lIns="0" tIns="0" rIns="0" bIns="0" rtlCol="0">
            <a:normAutofit/>
          </a:bodyPr>
          <a:lstStyle>
            <a:lvl1pPr marL="0" marR="0" indent="0" algn="l" defTabSz="457200" rtl="0" eaLnBrk="1" fontAlgn="auto" latinLnBrk="0" hangingPunct="1">
              <a:lnSpc>
                <a:spcPct val="100000"/>
              </a:lnSpc>
              <a:spcBef>
                <a:spcPts val="0"/>
              </a:spcBef>
              <a:spcAft>
                <a:spcPts val="0"/>
              </a:spcAft>
              <a:buClr>
                <a:srgbClr val="0B2D4F"/>
              </a:buClr>
              <a:buSzTx/>
              <a:buFont typeface="Arial" panose="020B0604020202020204" pitchFamily="34" charset="0"/>
              <a:buNone/>
              <a:tabLst/>
              <a:defRPr lang="en-US" sz="2500" b="0" i="0" kern="1200">
                <a:solidFill>
                  <a:srgbClr val="0A2E4F"/>
                </a:solidFill>
                <a:latin typeface="KingsBureauGrot FiveOne" panose="02000506040000020004" pitchFamily="2" charset="0"/>
                <a:ea typeface="+mn-ea"/>
                <a:cs typeface="Calibri" panose="020F0502020204030204" pitchFamily="34" charset="0"/>
              </a:defRPr>
            </a:lvl1pPr>
            <a:lvl2pPr marL="342900" indent="-342900" algn="l" defTabSz="457200" rtl="0" eaLnBrk="1" latinLnBrk="0" hangingPunct="1">
              <a:lnSpc>
                <a:spcPct val="120000"/>
              </a:lnSpc>
              <a:spcBef>
                <a:spcPts val="0"/>
              </a:spcBef>
              <a:buClr>
                <a:srgbClr val="0A2D50"/>
              </a:buClr>
              <a:buFont typeface="Arial"/>
              <a:buChar char="•"/>
              <a:defRPr lang="en-US" sz="2000" b="0" i="0" kern="1200" dirty="0" smtClean="0">
                <a:solidFill>
                  <a:schemeClr val="bg1"/>
                </a:solidFill>
                <a:latin typeface="Georgia"/>
                <a:ea typeface="+mn-ea"/>
                <a:cs typeface="Georgia"/>
              </a:defRPr>
            </a:lvl2pPr>
            <a:lvl3pPr marL="268715" indent="-268715" algn="l" defTabSz="457200" rtl="0" eaLnBrk="1" latinLnBrk="0" hangingPunct="1">
              <a:lnSpc>
                <a:spcPct val="120000"/>
              </a:lnSpc>
              <a:spcBef>
                <a:spcPts val="0"/>
              </a:spcBef>
              <a:buClr>
                <a:srgbClr val="0A2D50"/>
              </a:buClr>
              <a:buFont typeface="Arial"/>
              <a:buChar char="•"/>
              <a:defRPr lang="en-US" sz="2000" b="0" i="0" kern="1200" dirty="0" smtClean="0">
                <a:solidFill>
                  <a:schemeClr val="tx1"/>
                </a:solidFill>
                <a:latin typeface="Georgia"/>
                <a:ea typeface="+mn-ea"/>
                <a:cs typeface="Georgia"/>
              </a:defRPr>
            </a:lvl3pPr>
            <a:lvl4pPr marL="537429" indent="-268715" algn="l" defTabSz="457200" rtl="0" eaLnBrk="1" latinLnBrk="0" hangingPunct="1">
              <a:lnSpc>
                <a:spcPct val="120000"/>
              </a:lnSpc>
              <a:spcBef>
                <a:spcPts val="0"/>
              </a:spcBef>
              <a:buClr>
                <a:srgbClr val="0A2D50"/>
              </a:buClr>
              <a:buFont typeface="Arial"/>
              <a:buChar char="•"/>
              <a:defRPr lang="en-US" sz="2000" b="0" i="0" kern="1200" dirty="0" smtClean="0">
                <a:solidFill>
                  <a:schemeClr val="bg1"/>
                </a:solidFill>
                <a:latin typeface="Georgia"/>
                <a:ea typeface="+mn-ea"/>
                <a:cs typeface="Georgia"/>
              </a:defRPr>
            </a:lvl4pPr>
            <a:lvl5pPr marL="806144" indent="-268715" algn="l" defTabSz="457200" rtl="0" eaLnBrk="1" latinLnBrk="0" hangingPunct="1">
              <a:lnSpc>
                <a:spcPct val="120000"/>
              </a:lnSpc>
              <a:spcBef>
                <a:spcPts val="0"/>
              </a:spcBef>
              <a:buClr>
                <a:srgbClr val="0A2D50"/>
              </a:buClr>
              <a:buFont typeface="Arial"/>
              <a:buChar char="•"/>
              <a:defRPr lang="en-US" sz="2000" b="0" i="0" kern="1200" dirty="0" smtClean="0">
                <a:solidFill>
                  <a:schemeClr val="bg1"/>
                </a:solidFill>
                <a:latin typeface="Georgia"/>
                <a:ea typeface="+mn-ea"/>
                <a:cs typeface="Georgia"/>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
                <a:srgbClr val="0B2D4F"/>
              </a:buClr>
              <a:buSzTx/>
              <a:buFont typeface="Arial" panose="020B0604020202020204" pitchFamily="34" charset="0"/>
              <a:buNone/>
              <a:tabLst/>
              <a:defRPr/>
            </a:pPr>
            <a:r>
              <a:rPr kumimoji="0" lang="en-GB" sz="2500" b="0" i="0" u="none" strike="noStrike" kern="1200" cap="none" spc="0" normalizeH="0" baseline="0" noProof="0" dirty="0">
                <a:ln>
                  <a:noFill/>
                </a:ln>
                <a:solidFill>
                  <a:srgbClr val="0A2E4F"/>
                </a:solidFill>
                <a:effectLst/>
                <a:uLnTx/>
                <a:uFillTx/>
                <a:latin typeface="KingsBureauGrot ThreeSeven"/>
                <a:ea typeface="+mn-ea"/>
                <a:cs typeface="Calibri" panose="020F0502020204030204" pitchFamily="34" charset="0"/>
              </a:rPr>
              <a:t>Outputs</a:t>
            </a:r>
          </a:p>
          <a:p>
            <a:pPr marL="0" marR="0" lvl="0" indent="0" algn="l" defTabSz="457200" rtl="0" eaLnBrk="1" fontAlgn="auto" latinLnBrk="0" hangingPunct="1">
              <a:lnSpc>
                <a:spcPct val="100000"/>
              </a:lnSpc>
              <a:spcBef>
                <a:spcPts val="0"/>
              </a:spcBef>
              <a:spcAft>
                <a:spcPts val="0"/>
              </a:spcAft>
              <a:buClr>
                <a:srgbClr val="0B2D4F"/>
              </a:buClr>
              <a:buSzTx/>
              <a:buFont typeface="Arial" panose="020B0604020202020204" pitchFamily="34" charset="0"/>
              <a:buNone/>
              <a:tabLst/>
              <a:defRPr/>
            </a:pPr>
            <a:endParaRPr kumimoji="0" lang="en-GB" sz="1400" b="0" i="0" u="none" strike="noStrike" kern="1200" cap="none" spc="0" normalizeH="0" baseline="0" noProof="0" dirty="0">
              <a:ln>
                <a:noFill/>
              </a:ln>
              <a:solidFill>
                <a:srgbClr val="0A2E4F"/>
              </a:solidFill>
              <a:effectLst/>
              <a:uLnTx/>
              <a:uFillTx/>
              <a:latin typeface="KingsBureauGrot ThreeSeven"/>
              <a:ea typeface="+mn-ea"/>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
                <a:srgbClr val="0B2D4F"/>
              </a:buClr>
              <a:buSzTx/>
              <a:buFont typeface="Arial" panose="020B0604020202020204" pitchFamily="34" charset="0"/>
              <a:buAutoNum type="arabicPeriod"/>
              <a:tabLst/>
              <a:defRPr/>
            </a:pPr>
            <a:r>
              <a:rPr kumimoji="0" lang="en-GB" sz="2000" b="0" i="0" u="none" strike="noStrike" kern="1200" cap="none" spc="0" normalizeH="0" baseline="0" noProof="0" dirty="0">
                <a:ln>
                  <a:noFill/>
                </a:ln>
                <a:solidFill>
                  <a:srgbClr val="0A2E4F"/>
                </a:solidFill>
                <a:effectLst/>
                <a:uLnTx/>
                <a:uFillTx/>
                <a:latin typeface="KingsBureauGrot FiveOne"/>
                <a:ea typeface="+mn-ea"/>
                <a:cs typeface="Calibri" panose="020F0502020204030204" pitchFamily="34" charset="0"/>
              </a:rPr>
              <a:t>Cost per component, £</a:t>
            </a:r>
          </a:p>
          <a:p>
            <a:pPr marL="457200" marR="0" lvl="0" indent="-457200" algn="l" defTabSz="457200" rtl="0" eaLnBrk="1" fontAlgn="auto" latinLnBrk="0" hangingPunct="1">
              <a:lnSpc>
                <a:spcPct val="100000"/>
              </a:lnSpc>
              <a:spcBef>
                <a:spcPts val="0"/>
              </a:spcBef>
              <a:spcAft>
                <a:spcPts val="0"/>
              </a:spcAft>
              <a:buClr>
                <a:srgbClr val="0B2D4F"/>
              </a:buClr>
              <a:buSzTx/>
              <a:buFont typeface="Arial" panose="020B0604020202020204" pitchFamily="34" charset="0"/>
              <a:buAutoNum type="arabicPeriod"/>
              <a:tabLst/>
              <a:defRPr/>
            </a:pPr>
            <a:endParaRPr kumimoji="0" lang="en-GB" sz="2000" b="0" i="0" u="none" strike="noStrike" kern="1200" cap="none" spc="0" normalizeH="0" baseline="0" noProof="0" dirty="0">
              <a:ln>
                <a:noFill/>
              </a:ln>
              <a:solidFill>
                <a:srgbClr val="0A2E4F"/>
              </a:solidFill>
              <a:effectLst/>
              <a:uLnTx/>
              <a:uFillTx/>
              <a:latin typeface="KingsBureauGrot FiveOne"/>
              <a:ea typeface="+mn-ea"/>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
                <a:srgbClr val="0B2D4F"/>
              </a:buClr>
              <a:buSzTx/>
              <a:buFont typeface="Arial" panose="020B0604020202020204" pitchFamily="34" charset="0"/>
              <a:buAutoNum type="arabicPeriod"/>
              <a:tabLst/>
              <a:defRPr/>
            </a:pPr>
            <a:r>
              <a:rPr kumimoji="0" lang="en-GB" sz="2000" b="0" i="0" u="none" strike="noStrike" kern="1200" cap="none" spc="0" normalizeH="0" baseline="0" noProof="0" dirty="0">
                <a:ln>
                  <a:noFill/>
                </a:ln>
                <a:solidFill>
                  <a:srgbClr val="0A2E4F"/>
                </a:solidFill>
                <a:effectLst/>
                <a:uLnTx/>
                <a:uFillTx/>
                <a:latin typeface="KingsBureauGrot FiveOne"/>
                <a:ea typeface="+mn-ea"/>
                <a:cs typeface="Calibri" panose="020F0502020204030204" pitchFamily="34" charset="0"/>
              </a:rPr>
              <a:t>Mass, g</a:t>
            </a:r>
          </a:p>
          <a:p>
            <a:pPr marL="457200" marR="0" lvl="0" indent="-457200" algn="l" defTabSz="457200" rtl="0" eaLnBrk="1" fontAlgn="auto" latinLnBrk="0" hangingPunct="1">
              <a:lnSpc>
                <a:spcPct val="100000"/>
              </a:lnSpc>
              <a:spcBef>
                <a:spcPts val="0"/>
              </a:spcBef>
              <a:spcAft>
                <a:spcPts val="0"/>
              </a:spcAft>
              <a:buClr>
                <a:srgbClr val="0B2D4F"/>
              </a:buClr>
              <a:buSzTx/>
              <a:buFont typeface="Arial" panose="020B0604020202020204" pitchFamily="34" charset="0"/>
              <a:buAutoNum type="arabicPeriod"/>
              <a:tabLst/>
              <a:defRPr/>
            </a:pPr>
            <a:endParaRPr kumimoji="0" lang="en-GB" sz="2000" b="0" i="0" u="none" strike="noStrike" kern="1200" cap="none" spc="0" normalizeH="0" baseline="0" noProof="0" dirty="0">
              <a:ln>
                <a:noFill/>
              </a:ln>
              <a:solidFill>
                <a:srgbClr val="0A2E4F"/>
              </a:solidFill>
              <a:effectLst/>
              <a:uLnTx/>
              <a:uFillTx/>
              <a:latin typeface="KingsBureauGrot FiveOne"/>
              <a:ea typeface="+mn-ea"/>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
                <a:srgbClr val="0B2D4F"/>
              </a:buClr>
              <a:buSzTx/>
              <a:buFont typeface="Arial" panose="020B0604020202020204" pitchFamily="34" charset="0"/>
              <a:buAutoNum type="arabicPeriod"/>
              <a:tabLst/>
              <a:defRPr/>
            </a:pPr>
            <a:r>
              <a:rPr kumimoji="0" lang="en-GB" sz="2000" b="0" i="0" u="none" strike="noStrike" kern="1200" cap="none" spc="0" normalizeH="0" baseline="0" noProof="0" dirty="0">
                <a:ln>
                  <a:noFill/>
                </a:ln>
                <a:solidFill>
                  <a:srgbClr val="0A2E4F"/>
                </a:solidFill>
                <a:effectLst/>
                <a:uLnTx/>
                <a:uFillTx/>
                <a:latin typeface="KingsBureauGrot FiveOne"/>
                <a:ea typeface="+mn-ea"/>
                <a:cs typeface="Calibri" panose="020F0502020204030204" pitchFamily="34" charset="0"/>
              </a:rPr>
              <a:t>CO</a:t>
            </a:r>
            <a:r>
              <a:rPr kumimoji="0" lang="en-GB" sz="2000" b="0" i="0" u="none" strike="noStrike" kern="1200" cap="none" spc="0" normalizeH="0" baseline="-25000" noProof="0" dirty="0">
                <a:ln>
                  <a:noFill/>
                </a:ln>
                <a:solidFill>
                  <a:srgbClr val="0A2E4F"/>
                </a:solidFill>
                <a:effectLst/>
                <a:uLnTx/>
                <a:uFillTx/>
                <a:latin typeface="KingsBureauGrot FiveOne"/>
                <a:ea typeface="+mn-ea"/>
                <a:cs typeface="Calibri" panose="020F0502020204030204" pitchFamily="34" charset="0"/>
              </a:rPr>
              <a:t>2</a:t>
            </a:r>
            <a:r>
              <a:rPr kumimoji="0" lang="en-GB" sz="2000" b="0" i="0" u="none" strike="noStrike" kern="1200" cap="none" spc="0" normalizeH="0" baseline="0" noProof="0" dirty="0">
                <a:ln>
                  <a:noFill/>
                </a:ln>
                <a:solidFill>
                  <a:srgbClr val="0A2E4F"/>
                </a:solidFill>
                <a:effectLst/>
                <a:uLnTx/>
                <a:uFillTx/>
                <a:latin typeface="KingsBureauGrot FiveOne"/>
                <a:ea typeface="+mn-ea"/>
                <a:cs typeface="Calibri" panose="020F0502020204030204" pitchFamily="34" charset="0"/>
              </a:rPr>
              <a:t> potential impact per component, gCO</a:t>
            </a:r>
            <a:r>
              <a:rPr kumimoji="0" lang="en-GB" sz="2000" b="0" i="0" u="none" strike="noStrike" kern="1200" cap="none" spc="0" normalizeH="0" baseline="-25000" noProof="0" dirty="0">
                <a:ln>
                  <a:noFill/>
                </a:ln>
                <a:solidFill>
                  <a:srgbClr val="0A2E4F"/>
                </a:solidFill>
                <a:effectLst/>
                <a:uLnTx/>
                <a:uFillTx/>
                <a:latin typeface="KingsBureauGrot FiveOne"/>
                <a:ea typeface="+mn-ea"/>
                <a:cs typeface="Calibri" panose="020F0502020204030204" pitchFamily="34" charset="0"/>
              </a:rPr>
              <a:t>2</a:t>
            </a:r>
            <a:r>
              <a:rPr kumimoji="0" lang="en-GB" sz="2000" b="0" i="0" u="none" strike="noStrike" kern="1200" cap="none" spc="0" normalizeH="0" baseline="0" noProof="0" dirty="0">
                <a:ln>
                  <a:noFill/>
                </a:ln>
                <a:solidFill>
                  <a:srgbClr val="0A2E4F"/>
                </a:solidFill>
                <a:effectLst/>
                <a:uLnTx/>
                <a:uFillTx/>
                <a:latin typeface="KingsBureauGrot FiveOne"/>
                <a:ea typeface="+mn-ea"/>
                <a:cs typeface="Calibri" panose="020F0502020204030204" pitchFamily="34" charset="0"/>
              </a:rPr>
              <a:t>eq</a:t>
            </a:r>
          </a:p>
          <a:p>
            <a:pPr marL="457200" marR="0" lvl="0" indent="-457200" algn="l" defTabSz="457200" rtl="0" eaLnBrk="1" fontAlgn="auto" latinLnBrk="0" hangingPunct="1">
              <a:lnSpc>
                <a:spcPct val="100000"/>
              </a:lnSpc>
              <a:spcBef>
                <a:spcPts val="0"/>
              </a:spcBef>
              <a:spcAft>
                <a:spcPts val="0"/>
              </a:spcAft>
              <a:buClr>
                <a:srgbClr val="0B2D4F"/>
              </a:buClr>
              <a:buSzTx/>
              <a:buFont typeface="Arial" panose="020B0604020202020204" pitchFamily="34" charset="0"/>
              <a:buAutoNum type="arabicPeriod"/>
              <a:tabLst/>
              <a:defRPr/>
            </a:pPr>
            <a:endParaRPr kumimoji="0" lang="en-GB" sz="2000" b="0" i="0" u="none" strike="noStrike" kern="1200" cap="none" spc="0" normalizeH="0" baseline="0" noProof="0" dirty="0">
              <a:ln>
                <a:noFill/>
              </a:ln>
              <a:solidFill>
                <a:srgbClr val="0A2E4F"/>
              </a:solidFill>
              <a:effectLst/>
              <a:uLnTx/>
              <a:uFillTx/>
              <a:latin typeface="KingsBureauGrot FiveOne"/>
              <a:ea typeface="+mn-ea"/>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
                <a:srgbClr val="0B2D4F"/>
              </a:buClr>
              <a:buSzTx/>
              <a:buFont typeface="Arial" panose="020B0604020202020204" pitchFamily="34" charset="0"/>
              <a:buAutoNum type="arabicPeriod"/>
              <a:tabLst/>
              <a:defRPr/>
            </a:pPr>
            <a:r>
              <a:rPr kumimoji="0" lang="en-GB" sz="2000" b="0" i="0" u="none" strike="noStrike" kern="1200" cap="none" spc="0" normalizeH="0" baseline="0" noProof="0" dirty="0">
                <a:ln>
                  <a:noFill/>
                </a:ln>
                <a:solidFill>
                  <a:srgbClr val="0A2E4F"/>
                </a:solidFill>
                <a:effectLst/>
                <a:uLnTx/>
                <a:uFillTx/>
                <a:latin typeface="KingsBureauGrot FiveOne"/>
                <a:ea typeface="+mn-ea"/>
                <a:cs typeface="Calibri" panose="020F0502020204030204" pitchFamily="34" charset="0"/>
              </a:rPr>
              <a:t>Alternatives</a:t>
            </a:r>
          </a:p>
          <a:p>
            <a:pPr marL="457200" marR="0" lvl="0" indent="-457200" algn="l" defTabSz="457200" rtl="0" eaLnBrk="1" fontAlgn="auto" latinLnBrk="0" hangingPunct="1">
              <a:lnSpc>
                <a:spcPct val="100000"/>
              </a:lnSpc>
              <a:spcBef>
                <a:spcPts val="0"/>
              </a:spcBef>
              <a:spcAft>
                <a:spcPts val="0"/>
              </a:spcAft>
              <a:buClr>
                <a:srgbClr val="0B2D4F"/>
              </a:buClr>
              <a:buSzTx/>
              <a:buFont typeface="Arial" panose="020B0604020202020204" pitchFamily="34" charset="0"/>
              <a:buAutoNum type="arabicPeriod"/>
              <a:tabLst/>
              <a:defRPr/>
            </a:pPr>
            <a:endParaRPr kumimoji="0" lang="en-GB" sz="2000" b="0" i="0" u="none" strike="noStrike" kern="1200" cap="none" spc="0" normalizeH="0" baseline="0" noProof="0" dirty="0">
              <a:ln>
                <a:noFill/>
              </a:ln>
              <a:solidFill>
                <a:srgbClr val="0A2E4F"/>
              </a:solidFill>
              <a:effectLst/>
              <a:uLnTx/>
              <a:uFillTx/>
              <a:latin typeface="KingsBureauGrot FiveOne"/>
              <a:ea typeface="+mn-ea"/>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
                <a:srgbClr val="0B2D4F"/>
              </a:buClr>
              <a:buSzTx/>
              <a:buFont typeface="Arial" panose="020B0604020202020204" pitchFamily="34" charset="0"/>
              <a:buAutoNum type="arabicPeriod"/>
              <a:tabLst/>
              <a:defRPr/>
            </a:pPr>
            <a:r>
              <a:rPr kumimoji="0" lang="en-GB" sz="2000" b="0" i="0" u="none" strike="noStrike" kern="1200" cap="none" spc="0" normalizeH="0" baseline="0" noProof="0" dirty="0">
                <a:ln>
                  <a:noFill/>
                </a:ln>
                <a:solidFill>
                  <a:srgbClr val="0A2E4F"/>
                </a:solidFill>
                <a:effectLst/>
                <a:uLnTx/>
                <a:uFillTx/>
                <a:latin typeface="KingsBureauGrot FiveOne"/>
                <a:ea typeface="+mn-ea"/>
                <a:cs typeface="Calibri" panose="020F0502020204030204" pitchFamily="34" charset="0"/>
              </a:rPr>
              <a:t>CO</a:t>
            </a:r>
            <a:r>
              <a:rPr kumimoji="0" lang="en-GB" sz="2000" b="0" i="0" u="none" strike="noStrike" kern="1200" cap="none" spc="0" normalizeH="0" baseline="-25000" noProof="0" dirty="0">
                <a:ln>
                  <a:noFill/>
                </a:ln>
                <a:solidFill>
                  <a:srgbClr val="0A2E4F"/>
                </a:solidFill>
                <a:effectLst/>
                <a:uLnTx/>
                <a:uFillTx/>
                <a:latin typeface="KingsBureauGrot FiveOne"/>
                <a:ea typeface="+mn-ea"/>
                <a:cs typeface="Calibri" panose="020F0502020204030204" pitchFamily="34" charset="0"/>
              </a:rPr>
              <a:t>2</a:t>
            </a:r>
            <a:r>
              <a:rPr kumimoji="0" lang="en-GB" sz="2000" b="0" i="0" u="none" strike="noStrike" kern="1200" cap="none" spc="0" normalizeH="0" baseline="0" noProof="0" dirty="0">
                <a:ln>
                  <a:noFill/>
                </a:ln>
                <a:solidFill>
                  <a:srgbClr val="0A2E4F"/>
                </a:solidFill>
                <a:effectLst/>
                <a:uLnTx/>
                <a:uFillTx/>
                <a:latin typeface="KingsBureauGrot FiveOne"/>
                <a:ea typeface="+mn-ea"/>
                <a:cs typeface="Calibri" panose="020F0502020204030204" pitchFamily="34" charset="0"/>
              </a:rPr>
              <a:t> potential savings per component, gCO</a:t>
            </a:r>
            <a:r>
              <a:rPr kumimoji="0" lang="en-GB" sz="2000" b="0" i="0" u="none" strike="noStrike" kern="1200" cap="none" spc="0" normalizeH="0" baseline="-25000" noProof="0" dirty="0">
                <a:ln>
                  <a:noFill/>
                </a:ln>
                <a:solidFill>
                  <a:srgbClr val="0A2E4F"/>
                </a:solidFill>
                <a:effectLst/>
                <a:uLnTx/>
                <a:uFillTx/>
                <a:latin typeface="KingsBureauGrot FiveOne"/>
                <a:ea typeface="+mn-ea"/>
                <a:cs typeface="Calibri" panose="020F0502020204030204" pitchFamily="34" charset="0"/>
              </a:rPr>
              <a:t>2</a:t>
            </a:r>
            <a:r>
              <a:rPr kumimoji="0" lang="en-GB" sz="2000" b="0" i="0" u="none" strike="noStrike" kern="1200" cap="none" spc="0" normalizeH="0" baseline="0" noProof="0" dirty="0">
                <a:ln>
                  <a:noFill/>
                </a:ln>
                <a:solidFill>
                  <a:srgbClr val="0A2E4F"/>
                </a:solidFill>
                <a:effectLst/>
                <a:uLnTx/>
                <a:uFillTx/>
                <a:latin typeface="KingsBureauGrot FiveOne"/>
                <a:ea typeface="+mn-ea"/>
                <a:cs typeface="Calibri" panose="020F0502020204030204" pitchFamily="34" charset="0"/>
              </a:rPr>
              <a:t>eq</a:t>
            </a:r>
          </a:p>
          <a:p>
            <a:pPr marL="457200" marR="0" lvl="0" indent="-457200" algn="l" defTabSz="457200" rtl="0" eaLnBrk="1" fontAlgn="auto" latinLnBrk="0" hangingPunct="1">
              <a:lnSpc>
                <a:spcPct val="100000"/>
              </a:lnSpc>
              <a:spcBef>
                <a:spcPts val="0"/>
              </a:spcBef>
              <a:spcAft>
                <a:spcPts val="0"/>
              </a:spcAft>
              <a:buClr>
                <a:srgbClr val="0B2D4F"/>
              </a:buClr>
              <a:buSzTx/>
              <a:buFont typeface="Arial" panose="020B0604020202020204" pitchFamily="34" charset="0"/>
              <a:buAutoNum type="arabicPeriod"/>
              <a:tabLst/>
              <a:defRPr/>
            </a:pPr>
            <a:endParaRPr lang="en-GB" sz="2000" dirty="0">
              <a:latin typeface="KingsBureauGrot FiveOne"/>
            </a:endParaRPr>
          </a:p>
          <a:p>
            <a:pPr marL="457200" marR="0" lvl="0" indent="-457200" algn="l" defTabSz="457200" rtl="0" eaLnBrk="1" fontAlgn="auto" latinLnBrk="0" hangingPunct="1">
              <a:lnSpc>
                <a:spcPct val="100000"/>
              </a:lnSpc>
              <a:spcBef>
                <a:spcPts val="0"/>
              </a:spcBef>
              <a:spcAft>
                <a:spcPts val="0"/>
              </a:spcAft>
              <a:buClr>
                <a:srgbClr val="0B2D4F"/>
              </a:buClr>
              <a:buSzTx/>
              <a:buFont typeface="Arial" panose="020B0604020202020204" pitchFamily="34" charset="0"/>
              <a:buAutoNum type="arabicPeriod"/>
              <a:tabLst/>
              <a:defRPr/>
            </a:pPr>
            <a:r>
              <a:rPr kumimoji="0" lang="en-GB" sz="2000" b="0" i="0" u="none" strike="noStrike" kern="1200" cap="none" spc="0" normalizeH="0" baseline="0" noProof="0" dirty="0">
                <a:ln>
                  <a:noFill/>
                </a:ln>
                <a:solidFill>
                  <a:srgbClr val="0A2E4F"/>
                </a:solidFill>
                <a:effectLst/>
                <a:uLnTx/>
                <a:uFillTx/>
                <a:latin typeface="KingsBureauGrot FiveOne"/>
                <a:ea typeface="+mn-ea"/>
                <a:cs typeface="Calibri" panose="020F0502020204030204" pitchFamily="34" charset="0"/>
              </a:rPr>
              <a:t>Other </a:t>
            </a:r>
            <a:r>
              <a:rPr lang="en-GB" sz="2000" dirty="0">
                <a:latin typeface="KingsBureauGrot FiveOne"/>
              </a:rPr>
              <a:t>impacts</a:t>
            </a:r>
            <a:endParaRPr kumimoji="0" lang="en-GB" sz="2000" b="0" i="0" u="none" strike="noStrike" kern="1200" cap="none" spc="0" normalizeH="0" baseline="0" noProof="0" dirty="0">
              <a:ln>
                <a:noFill/>
              </a:ln>
              <a:solidFill>
                <a:srgbClr val="0A2E4F"/>
              </a:solidFill>
              <a:effectLst/>
              <a:uLnTx/>
              <a:uFillTx/>
              <a:latin typeface="KingsBureauGrot FiveOne"/>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
                <a:srgbClr val="0B2D4F"/>
              </a:buClr>
              <a:buSzTx/>
              <a:buFont typeface="Arial" panose="020B0604020202020204" pitchFamily="34" charset="0"/>
              <a:buNone/>
              <a:tabLst/>
              <a:defRPr/>
            </a:pPr>
            <a:endParaRPr kumimoji="0" lang="en-GB" sz="2500" b="0" i="0" u="none" strike="noStrike" kern="1200" cap="none" spc="0" normalizeH="0" baseline="0" noProof="0" dirty="0">
              <a:ln>
                <a:noFill/>
              </a:ln>
              <a:solidFill>
                <a:srgbClr val="0A2E4F"/>
              </a:solidFill>
              <a:effectLst/>
              <a:uLnTx/>
              <a:uFillTx/>
              <a:latin typeface="KingsBureauGrot FiveOne" panose="02000506040000020004" pitchFamily="2" charset="0"/>
              <a:ea typeface="+mn-ea"/>
              <a:cs typeface="Calibri" panose="020F0502020204030204" pitchFamily="34" charset="0"/>
            </a:endParaRPr>
          </a:p>
        </p:txBody>
      </p:sp>
    </p:spTree>
    <p:extLst>
      <p:ext uri="{BB962C8B-B14F-4D97-AF65-F5344CB8AC3E}">
        <p14:creationId xmlns:p14="http://schemas.microsoft.com/office/powerpoint/2010/main" val="378768166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8230A8-A5DC-46F7-BD93-CF72D61064DC}"/>
              </a:ext>
            </a:extLst>
          </p:cNvPr>
          <p:cNvSpPr>
            <a:spLocks noGrp="1"/>
          </p:cNvSpPr>
          <p:nvPr>
            <p:ph type="title"/>
          </p:nvPr>
        </p:nvSpPr>
        <p:spPr/>
        <p:txBody>
          <a:bodyPr/>
          <a:lstStyle/>
          <a:p>
            <a:r>
              <a:rPr lang="en-GB" dirty="0"/>
              <a:t>Planetary Boundaries &amp; Sustainability KPIs</a:t>
            </a:r>
          </a:p>
        </p:txBody>
      </p:sp>
      <p:pic>
        <p:nvPicPr>
          <p:cNvPr id="1026" name="Picture 2" descr="Planetary boundaries - Stockholm Resilience Centre">
            <a:extLst>
              <a:ext uri="{FF2B5EF4-FFF2-40B4-BE49-F238E27FC236}">
                <a16:creationId xmlns:a16="http://schemas.microsoft.com/office/drawing/2014/main" id="{C56FD782-6E0A-69CD-748F-57D4DEB0C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9" y="1051072"/>
            <a:ext cx="5840411" cy="551608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8016D76-9C03-CA74-B8DF-7F5D348CC7F1}"/>
              </a:ext>
            </a:extLst>
          </p:cNvPr>
          <p:cNvSpPr txBox="1"/>
          <p:nvPr/>
        </p:nvSpPr>
        <p:spPr>
          <a:xfrm>
            <a:off x="0" y="6524112"/>
            <a:ext cx="4584700" cy="307777"/>
          </a:xfrm>
          <a:prstGeom prst="rect">
            <a:avLst/>
          </a:prstGeom>
          <a:noFill/>
        </p:spPr>
        <p:txBody>
          <a:bodyPr wrap="square" rtlCol="0">
            <a:spAutoFit/>
          </a:bodyPr>
          <a:lstStyle/>
          <a:p>
            <a:r>
              <a:rPr lang="en-GB" sz="1400" dirty="0">
                <a:solidFill>
                  <a:schemeClr val="bg1">
                    <a:lumMod val="50000"/>
                  </a:schemeClr>
                </a:solidFill>
              </a:rPr>
              <a:t>Credit: Stockholm Resilience Centre (2023)</a:t>
            </a:r>
          </a:p>
        </p:txBody>
      </p:sp>
      <p:grpSp>
        <p:nvGrpSpPr>
          <p:cNvPr id="13" name="Group 3">
            <a:extLst>
              <a:ext uri="{FF2B5EF4-FFF2-40B4-BE49-F238E27FC236}">
                <a16:creationId xmlns:a16="http://schemas.microsoft.com/office/drawing/2014/main" id="{9D2D0557-0B99-8C35-253B-C3A6EECB8051}"/>
              </a:ext>
            </a:extLst>
          </p:cNvPr>
          <p:cNvGrpSpPr>
            <a:grpSpLocks noChangeAspect="1"/>
          </p:cNvGrpSpPr>
          <p:nvPr/>
        </p:nvGrpSpPr>
        <p:grpSpPr>
          <a:xfrm>
            <a:off x="7115886" y="2287564"/>
            <a:ext cx="448541" cy="729708"/>
            <a:chOff x="0" y="0"/>
            <a:chExt cx="2062480" cy="3355340"/>
          </a:xfrm>
        </p:grpSpPr>
        <p:sp>
          <p:nvSpPr>
            <p:cNvPr id="14" name="Freeform 4">
              <a:extLst>
                <a:ext uri="{FF2B5EF4-FFF2-40B4-BE49-F238E27FC236}">
                  <a16:creationId xmlns:a16="http://schemas.microsoft.com/office/drawing/2014/main" id="{D81AEA82-E68B-CF48-3DE3-566FAC0B9738}"/>
                </a:ext>
              </a:extLst>
            </p:cNvPr>
            <p:cNvSpPr/>
            <p:nvPr/>
          </p:nvSpPr>
          <p:spPr>
            <a:xfrm>
              <a:off x="0" y="0"/>
              <a:ext cx="2062480" cy="3355340"/>
            </a:xfrm>
            <a:custGeom>
              <a:avLst/>
              <a:gdLst/>
              <a:ahLst/>
              <a:cxnLst/>
              <a:rect l="l" t="t" r="r" b="b"/>
              <a:pathLst>
                <a:path w="2062480" h="3355340">
                  <a:moveTo>
                    <a:pt x="1436370" y="0"/>
                  </a:moveTo>
                  <a:lnTo>
                    <a:pt x="1033780" y="0"/>
                  </a:lnTo>
                  <a:lnTo>
                    <a:pt x="1007110" y="17780"/>
                  </a:lnTo>
                  <a:cubicBezTo>
                    <a:pt x="941070" y="60960"/>
                    <a:pt x="866140" y="101600"/>
                    <a:pt x="786130" y="138430"/>
                  </a:cubicBezTo>
                  <a:cubicBezTo>
                    <a:pt x="704850" y="176530"/>
                    <a:pt x="621030" y="210820"/>
                    <a:pt x="537210" y="241300"/>
                  </a:cubicBezTo>
                  <a:cubicBezTo>
                    <a:pt x="454660" y="270510"/>
                    <a:pt x="373380" y="295910"/>
                    <a:pt x="295910" y="314960"/>
                  </a:cubicBezTo>
                  <a:cubicBezTo>
                    <a:pt x="219710" y="334010"/>
                    <a:pt x="151130" y="346710"/>
                    <a:pt x="93980" y="354330"/>
                  </a:cubicBezTo>
                  <a:lnTo>
                    <a:pt x="0" y="365760"/>
                  </a:lnTo>
                  <a:lnTo>
                    <a:pt x="0" y="935990"/>
                  </a:lnTo>
                  <a:lnTo>
                    <a:pt x="687070" y="935990"/>
                  </a:lnTo>
                  <a:lnTo>
                    <a:pt x="687070" y="2677160"/>
                  </a:lnTo>
                  <a:lnTo>
                    <a:pt x="3810" y="2677160"/>
                  </a:lnTo>
                  <a:lnTo>
                    <a:pt x="3810" y="3355340"/>
                  </a:lnTo>
                  <a:lnTo>
                    <a:pt x="2062480" y="3355340"/>
                  </a:lnTo>
                  <a:lnTo>
                    <a:pt x="2062480" y="2677160"/>
                  </a:lnTo>
                  <a:lnTo>
                    <a:pt x="1436370" y="2677160"/>
                  </a:lnTo>
                  <a:lnTo>
                    <a:pt x="1436370" y="0"/>
                  </a:lnTo>
                  <a:close/>
                </a:path>
              </a:pathLst>
            </a:custGeom>
            <a:solidFill>
              <a:srgbClr val="225750"/>
            </a:solidFill>
            <a:ln w="12700">
              <a:solidFill>
                <a:srgbClr val="000000"/>
              </a:solidFill>
            </a:ln>
          </p:spPr>
          <p:txBody>
            <a:bodyPr/>
            <a:lstStyle/>
            <a:p>
              <a:endParaRPr lang="en-GB" sz="1200"/>
            </a:p>
          </p:txBody>
        </p:sp>
      </p:grpSp>
      <p:grpSp>
        <p:nvGrpSpPr>
          <p:cNvPr id="15" name="Group 3">
            <a:extLst>
              <a:ext uri="{FF2B5EF4-FFF2-40B4-BE49-F238E27FC236}">
                <a16:creationId xmlns:a16="http://schemas.microsoft.com/office/drawing/2014/main" id="{55EEB103-3F9C-BBB1-2D29-9BE2FDE0DCCB}"/>
              </a:ext>
            </a:extLst>
          </p:cNvPr>
          <p:cNvGrpSpPr>
            <a:grpSpLocks noChangeAspect="1"/>
          </p:cNvGrpSpPr>
          <p:nvPr/>
        </p:nvGrpSpPr>
        <p:grpSpPr>
          <a:xfrm>
            <a:off x="7161308" y="3295221"/>
            <a:ext cx="418634" cy="729217"/>
            <a:chOff x="0" y="0"/>
            <a:chExt cx="1958340" cy="3411220"/>
          </a:xfrm>
        </p:grpSpPr>
        <p:sp>
          <p:nvSpPr>
            <p:cNvPr id="16" name="Freeform 4">
              <a:extLst>
                <a:ext uri="{FF2B5EF4-FFF2-40B4-BE49-F238E27FC236}">
                  <a16:creationId xmlns:a16="http://schemas.microsoft.com/office/drawing/2014/main" id="{E0BD5A57-0751-6D5D-FF2E-B2808D1C1E98}"/>
                </a:ext>
              </a:extLst>
            </p:cNvPr>
            <p:cNvSpPr/>
            <p:nvPr/>
          </p:nvSpPr>
          <p:spPr>
            <a:xfrm>
              <a:off x="0" y="0"/>
              <a:ext cx="1958340" cy="3411220"/>
            </a:xfrm>
            <a:custGeom>
              <a:avLst/>
              <a:gdLst/>
              <a:ahLst/>
              <a:cxnLst/>
              <a:rect l="l" t="t" r="r" b="b"/>
              <a:pathLst>
                <a:path w="1958340" h="3411220">
                  <a:moveTo>
                    <a:pt x="999490" y="2647950"/>
                  </a:moveTo>
                  <a:cubicBezTo>
                    <a:pt x="1065530" y="2567940"/>
                    <a:pt x="1136650" y="2482850"/>
                    <a:pt x="1214120" y="2392680"/>
                  </a:cubicBezTo>
                  <a:cubicBezTo>
                    <a:pt x="1292860" y="2299970"/>
                    <a:pt x="1375410" y="2199640"/>
                    <a:pt x="1459230" y="2092960"/>
                  </a:cubicBezTo>
                  <a:cubicBezTo>
                    <a:pt x="1545590" y="1983740"/>
                    <a:pt x="1624330" y="1868170"/>
                    <a:pt x="1695450" y="1746250"/>
                  </a:cubicBezTo>
                  <a:cubicBezTo>
                    <a:pt x="1767840" y="1623060"/>
                    <a:pt x="1827530" y="1492250"/>
                    <a:pt x="1873250" y="1357630"/>
                  </a:cubicBezTo>
                  <a:cubicBezTo>
                    <a:pt x="1921510" y="1219200"/>
                    <a:pt x="1945640" y="1071880"/>
                    <a:pt x="1945640" y="922020"/>
                  </a:cubicBezTo>
                  <a:cubicBezTo>
                    <a:pt x="1945640" y="764540"/>
                    <a:pt x="1921510" y="624840"/>
                    <a:pt x="1873250" y="509270"/>
                  </a:cubicBezTo>
                  <a:cubicBezTo>
                    <a:pt x="1824990" y="392430"/>
                    <a:pt x="1756410" y="293370"/>
                    <a:pt x="1671320" y="217170"/>
                  </a:cubicBezTo>
                  <a:cubicBezTo>
                    <a:pt x="1586230" y="143510"/>
                    <a:pt x="1485900" y="87630"/>
                    <a:pt x="1371600" y="52070"/>
                  </a:cubicBezTo>
                  <a:cubicBezTo>
                    <a:pt x="1261110" y="17780"/>
                    <a:pt x="1144270" y="0"/>
                    <a:pt x="1021080" y="0"/>
                  </a:cubicBezTo>
                  <a:cubicBezTo>
                    <a:pt x="891540" y="0"/>
                    <a:pt x="765810" y="20320"/>
                    <a:pt x="647700" y="59690"/>
                  </a:cubicBezTo>
                  <a:cubicBezTo>
                    <a:pt x="527050" y="100330"/>
                    <a:pt x="417830" y="165100"/>
                    <a:pt x="325120" y="252730"/>
                  </a:cubicBezTo>
                  <a:cubicBezTo>
                    <a:pt x="232410" y="340360"/>
                    <a:pt x="158750" y="453390"/>
                    <a:pt x="105410" y="586740"/>
                  </a:cubicBezTo>
                  <a:cubicBezTo>
                    <a:pt x="52070" y="720090"/>
                    <a:pt x="25400" y="878840"/>
                    <a:pt x="25400" y="1060450"/>
                  </a:cubicBezTo>
                  <a:cubicBezTo>
                    <a:pt x="25400" y="1122680"/>
                    <a:pt x="27940" y="1169670"/>
                    <a:pt x="33020" y="1206500"/>
                  </a:cubicBezTo>
                  <a:cubicBezTo>
                    <a:pt x="34290" y="1226820"/>
                    <a:pt x="36830" y="1247140"/>
                    <a:pt x="40640" y="1264920"/>
                  </a:cubicBezTo>
                  <a:lnTo>
                    <a:pt x="57150" y="1352550"/>
                  </a:lnTo>
                  <a:lnTo>
                    <a:pt x="800100" y="1352550"/>
                  </a:lnTo>
                  <a:lnTo>
                    <a:pt x="800100" y="1055370"/>
                  </a:lnTo>
                  <a:cubicBezTo>
                    <a:pt x="800100" y="998220"/>
                    <a:pt x="805180" y="943610"/>
                    <a:pt x="814070" y="892810"/>
                  </a:cubicBezTo>
                  <a:cubicBezTo>
                    <a:pt x="822960" y="847090"/>
                    <a:pt x="836930" y="807720"/>
                    <a:pt x="854710" y="774700"/>
                  </a:cubicBezTo>
                  <a:cubicBezTo>
                    <a:pt x="871220" y="745490"/>
                    <a:pt x="891540" y="723900"/>
                    <a:pt x="915670" y="707390"/>
                  </a:cubicBezTo>
                  <a:cubicBezTo>
                    <a:pt x="937260" y="693420"/>
                    <a:pt x="962660" y="687070"/>
                    <a:pt x="996950" y="687070"/>
                  </a:cubicBezTo>
                  <a:cubicBezTo>
                    <a:pt x="1031240" y="687070"/>
                    <a:pt x="1059180" y="693420"/>
                    <a:pt x="1078230" y="703580"/>
                  </a:cubicBezTo>
                  <a:cubicBezTo>
                    <a:pt x="1099820" y="716280"/>
                    <a:pt x="1116330" y="731520"/>
                    <a:pt x="1127760" y="750570"/>
                  </a:cubicBezTo>
                  <a:cubicBezTo>
                    <a:pt x="1141730" y="773430"/>
                    <a:pt x="1151890" y="798830"/>
                    <a:pt x="1158240" y="825500"/>
                  </a:cubicBezTo>
                  <a:cubicBezTo>
                    <a:pt x="1165860" y="857250"/>
                    <a:pt x="1168400" y="887730"/>
                    <a:pt x="1168400" y="916940"/>
                  </a:cubicBezTo>
                  <a:cubicBezTo>
                    <a:pt x="1168400" y="1010920"/>
                    <a:pt x="1153160" y="1102360"/>
                    <a:pt x="1123950" y="1184910"/>
                  </a:cubicBezTo>
                  <a:cubicBezTo>
                    <a:pt x="1093470" y="1272540"/>
                    <a:pt x="1052830" y="1357630"/>
                    <a:pt x="1002030" y="1440180"/>
                  </a:cubicBezTo>
                  <a:cubicBezTo>
                    <a:pt x="952500" y="1526540"/>
                    <a:pt x="892810" y="1609090"/>
                    <a:pt x="825500" y="1689100"/>
                  </a:cubicBezTo>
                  <a:cubicBezTo>
                    <a:pt x="756920" y="1771650"/>
                    <a:pt x="684530" y="1856740"/>
                    <a:pt x="612140" y="1939290"/>
                  </a:cubicBezTo>
                  <a:cubicBezTo>
                    <a:pt x="537210" y="2024380"/>
                    <a:pt x="463550" y="2113280"/>
                    <a:pt x="393700" y="2200910"/>
                  </a:cubicBezTo>
                  <a:cubicBezTo>
                    <a:pt x="320040" y="2292350"/>
                    <a:pt x="254000" y="2390140"/>
                    <a:pt x="196850" y="2490470"/>
                  </a:cubicBezTo>
                  <a:cubicBezTo>
                    <a:pt x="138430" y="2593340"/>
                    <a:pt x="90170" y="2702560"/>
                    <a:pt x="55880" y="2816860"/>
                  </a:cubicBezTo>
                  <a:cubicBezTo>
                    <a:pt x="19050" y="2934970"/>
                    <a:pt x="0" y="3061970"/>
                    <a:pt x="0" y="3194050"/>
                  </a:cubicBezTo>
                  <a:lnTo>
                    <a:pt x="0" y="3411220"/>
                  </a:lnTo>
                  <a:lnTo>
                    <a:pt x="1958340" y="3411220"/>
                  </a:lnTo>
                  <a:lnTo>
                    <a:pt x="1958340" y="2683510"/>
                  </a:lnTo>
                  <a:lnTo>
                    <a:pt x="971550" y="2683510"/>
                  </a:lnTo>
                  <a:cubicBezTo>
                    <a:pt x="980440" y="2672080"/>
                    <a:pt x="989330" y="2660650"/>
                    <a:pt x="999490" y="2647950"/>
                  </a:cubicBezTo>
                  <a:close/>
                </a:path>
              </a:pathLst>
            </a:custGeom>
            <a:blipFill>
              <a:blip r:embed="rId3"/>
              <a:stretch>
                <a:fillRect l="-86158" r="-86158"/>
              </a:stretch>
            </a:blipFill>
          </p:spPr>
          <p:txBody>
            <a:bodyPr/>
            <a:lstStyle/>
            <a:p>
              <a:endParaRPr lang="en-GB" sz="1200"/>
            </a:p>
          </p:txBody>
        </p:sp>
      </p:grpSp>
      <p:grpSp>
        <p:nvGrpSpPr>
          <p:cNvPr id="17" name="Group 5">
            <a:extLst>
              <a:ext uri="{FF2B5EF4-FFF2-40B4-BE49-F238E27FC236}">
                <a16:creationId xmlns:a16="http://schemas.microsoft.com/office/drawing/2014/main" id="{A39A256F-C159-F167-BFE8-F0FEB76EA976}"/>
              </a:ext>
            </a:extLst>
          </p:cNvPr>
          <p:cNvGrpSpPr>
            <a:grpSpLocks noChangeAspect="1"/>
          </p:cNvGrpSpPr>
          <p:nvPr/>
        </p:nvGrpSpPr>
        <p:grpSpPr>
          <a:xfrm>
            <a:off x="7139613" y="4371745"/>
            <a:ext cx="481519" cy="836758"/>
            <a:chOff x="0" y="0"/>
            <a:chExt cx="1995170" cy="3467100"/>
          </a:xfrm>
        </p:grpSpPr>
        <p:sp>
          <p:nvSpPr>
            <p:cNvPr id="18" name="Freeform 6">
              <a:extLst>
                <a:ext uri="{FF2B5EF4-FFF2-40B4-BE49-F238E27FC236}">
                  <a16:creationId xmlns:a16="http://schemas.microsoft.com/office/drawing/2014/main" id="{4C71159D-2DB5-876E-42D8-18A1107A7765}"/>
                </a:ext>
              </a:extLst>
            </p:cNvPr>
            <p:cNvSpPr/>
            <p:nvPr/>
          </p:nvSpPr>
          <p:spPr>
            <a:xfrm>
              <a:off x="0" y="0"/>
              <a:ext cx="1995170" cy="3467100"/>
            </a:xfrm>
            <a:custGeom>
              <a:avLst/>
              <a:gdLst/>
              <a:ahLst/>
              <a:cxnLst/>
              <a:rect l="l" t="t" r="r" b="b"/>
              <a:pathLst>
                <a:path w="1995170" h="3467100">
                  <a:moveTo>
                    <a:pt x="1851660" y="1901190"/>
                  </a:moveTo>
                  <a:cubicBezTo>
                    <a:pt x="1805940" y="1827530"/>
                    <a:pt x="1750060" y="1762760"/>
                    <a:pt x="1685290" y="1711960"/>
                  </a:cubicBezTo>
                  <a:cubicBezTo>
                    <a:pt x="1667510" y="1697990"/>
                    <a:pt x="1649730" y="1685290"/>
                    <a:pt x="1631950" y="1672590"/>
                  </a:cubicBezTo>
                  <a:cubicBezTo>
                    <a:pt x="1644650" y="1662430"/>
                    <a:pt x="1657350" y="1652270"/>
                    <a:pt x="1668780" y="1640840"/>
                  </a:cubicBezTo>
                  <a:cubicBezTo>
                    <a:pt x="1724660" y="1591310"/>
                    <a:pt x="1774190" y="1532890"/>
                    <a:pt x="1813560" y="1466850"/>
                  </a:cubicBezTo>
                  <a:cubicBezTo>
                    <a:pt x="1852930" y="1402080"/>
                    <a:pt x="1884680" y="1328420"/>
                    <a:pt x="1907540" y="1245870"/>
                  </a:cubicBezTo>
                  <a:cubicBezTo>
                    <a:pt x="1930400" y="1164590"/>
                    <a:pt x="1941830" y="1071880"/>
                    <a:pt x="1941830" y="970280"/>
                  </a:cubicBezTo>
                  <a:cubicBezTo>
                    <a:pt x="1941830" y="817880"/>
                    <a:pt x="1918970" y="680720"/>
                    <a:pt x="1874520" y="561340"/>
                  </a:cubicBezTo>
                  <a:cubicBezTo>
                    <a:pt x="1828800" y="439420"/>
                    <a:pt x="1762760" y="336550"/>
                    <a:pt x="1677670" y="252730"/>
                  </a:cubicBezTo>
                  <a:cubicBezTo>
                    <a:pt x="1592580" y="168910"/>
                    <a:pt x="1490980" y="105410"/>
                    <a:pt x="1374140" y="62230"/>
                  </a:cubicBezTo>
                  <a:cubicBezTo>
                    <a:pt x="1259840" y="20320"/>
                    <a:pt x="1132840" y="0"/>
                    <a:pt x="994410" y="0"/>
                  </a:cubicBezTo>
                  <a:cubicBezTo>
                    <a:pt x="862330" y="0"/>
                    <a:pt x="735330" y="22860"/>
                    <a:pt x="621030" y="68580"/>
                  </a:cubicBezTo>
                  <a:cubicBezTo>
                    <a:pt x="504190" y="115570"/>
                    <a:pt x="403860" y="181610"/>
                    <a:pt x="320040" y="267970"/>
                  </a:cubicBezTo>
                  <a:cubicBezTo>
                    <a:pt x="234950" y="353060"/>
                    <a:pt x="170180" y="457200"/>
                    <a:pt x="123190" y="576580"/>
                  </a:cubicBezTo>
                  <a:cubicBezTo>
                    <a:pt x="77470" y="694690"/>
                    <a:pt x="54610" y="826770"/>
                    <a:pt x="54610" y="971550"/>
                  </a:cubicBezTo>
                  <a:lnTo>
                    <a:pt x="54610" y="1206500"/>
                  </a:lnTo>
                  <a:lnTo>
                    <a:pt x="825500" y="1206500"/>
                  </a:lnTo>
                  <a:lnTo>
                    <a:pt x="825500" y="1010920"/>
                  </a:lnTo>
                  <a:cubicBezTo>
                    <a:pt x="825500" y="854710"/>
                    <a:pt x="855980" y="778510"/>
                    <a:pt x="881380" y="740410"/>
                  </a:cubicBezTo>
                  <a:cubicBezTo>
                    <a:pt x="910590" y="697230"/>
                    <a:pt x="946150" y="678180"/>
                    <a:pt x="1002030" y="678180"/>
                  </a:cubicBezTo>
                  <a:cubicBezTo>
                    <a:pt x="1054100" y="678180"/>
                    <a:pt x="1090930" y="695960"/>
                    <a:pt x="1120140" y="735330"/>
                  </a:cubicBezTo>
                  <a:cubicBezTo>
                    <a:pt x="1144270" y="768350"/>
                    <a:pt x="1173480" y="839470"/>
                    <a:pt x="1173480" y="993140"/>
                  </a:cubicBezTo>
                  <a:cubicBezTo>
                    <a:pt x="1173480" y="1064260"/>
                    <a:pt x="1167130" y="1126490"/>
                    <a:pt x="1153160" y="1178560"/>
                  </a:cubicBezTo>
                  <a:cubicBezTo>
                    <a:pt x="1140460" y="1228090"/>
                    <a:pt x="1123950" y="1267460"/>
                    <a:pt x="1103630" y="1297940"/>
                  </a:cubicBezTo>
                  <a:cubicBezTo>
                    <a:pt x="1087120" y="1323340"/>
                    <a:pt x="1068070" y="1342390"/>
                    <a:pt x="1046480" y="1353820"/>
                  </a:cubicBezTo>
                  <a:cubicBezTo>
                    <a:pt x="1026160" y="1365250"/>
                    <a:pt x="1004570" y="1370330"/>
                    <a:pt x="980440" y="1370330"/>
                  </a:cubicBezTo>
                  <a:lnTo>
                    <a:pt x="715010" y="1370330"/>
                  </a:lnTo>
                  <a:lnTo>
                    <a:pt x="715010" y="2048510"/>
                  </a:lnTo>
                  <a:lnTo>
                    <a:pt x="970280" y="2048510"/>
                  </a:lnTo>
                  <a:cubicBezTo>
                    <a:pt x="1005840" y="2048510"/>
                    <a:pt x="1040130" y="2053590"/>
                    <a:pt x="1071880" y="2065020"/>
                  </a:cubicBezTo>
                  <a:cubicBezTo>
                    <a:pt x="1098550" y="2073910"/>
                    <a:pt x="1122680" y="2090420"/>
                    <a:pt x="1144270" y="2113280"/>
                  </a:cubicBezTo>
                  <a:cubicBezTo>
                    <a:pt x="1167130" y="2137410"/>
                    <a:pt x="1186180" y="2174240"/>
                    <a:pt x="1200150" y="2222500"/>
                  </a:cubicBezTo>
                  <a:cubicBezTo>
                    <a:pt x="1216660" y="2275840"/>
                    <a:pt x="1224280" y="2346960"/>
                    <a:pt x="1224280" y="2434590"/>
                  </a:cubicBezTo>
                  <a:cubicBezTo>
                    <a:pt x="1224280" y="2564130"/>
                    <a:pt x="1201420" y="2661920"/>
                    <a:pt x="1156970" y="2716530"/>
                  </a:cubicBezTo>
                  <a:cubicBezTo>
                    <a:pt x="1117600" y="2766060"/>
                    <a:pt x="1066800" y="2788920"/>
                    <a:pt x="1000760" y="2788920"/>
                  </a:cubicBezTo>
                  <a:cubicBezTo>
                    <a:pt x="900430" y="2788920"/>
                    <a:pt x="858520" y="2745740"/>
                    <a:pt x="835660" y="2713990"/>
                  </a:cubicBezTo>
                  <a:cubicBezTo>
                    <a:pt x="792480" y="2651760"/>
                    <a:pt x="770890" y="2556510"/>
                    <a:pt x="770890" y="2430780"/>
                  </a:cubicBezTo>
                  <a:lnTo>
                    <a:pt x="770890" y="2226310"/>
                  </a:lnTo>
                  <a:lnTo>
                    <a:pt x="0" y="2226310"/>
                  </a:lnTo>
                  <a:lnTo>
                    <a:pt x="0" y="2416810"/>
                  </a:lnTo>
                  <a:cubicBezTo>
                    <a:pt x="0" y="2571750"/>
                    <a:pt x="21590" y="2713990"/>
                    <a:pt x="66040" y="2840990"/>
                  </a:cubicBezTo>
                  <a:cubicBezTo>
                    <a:pt x="110490" y="2970530"/>
                    <a:pt x="176530" y="3083560"/>
                    <a:pt x="262890" y="3176270"/>
                  </a:cubicBezTo>
                  <a:cubicBezTo>
                    <a:pt x="349250" y="3270250"/>
                    <a:pt x="457200" y="3342640"/>
                    <a:pt x="584200" y="3393440"/>
                  </a:cubicBezTo>
                  <a:cubicBezTo>
                    <a:pt x="707390" y="3441700"/>
                    <a:pt x="850900" y="3467100"/>
                    <a:pt x="1009650" y="3467100"/>
                  </a:cubicBezTo>
                  <a:cubicBezTo>
                    <a:pt x="1150620" y="3467100"/>
                    <a:pt x="1282700" y="3444240"/>
                    <a:pt x="1402080" y="3398520"/>
                  </a:cubicBezTo>
                  <a:cubicBezTo>
                    <a:pt x="1524000" y="3352800"/>
                    <a:pt x="1629410" y="3284220"/>
                    <a:pt x="1717040" y="3196590"/>
                  </a:cubicBezTo>
                  <a:cubicBezTo>
                    <a:pt x="1804670" y="3108960"/>
                    <a:pt x="1873250" y="3001010"/>
                    <a:pt x="1922780" y="2876550"/>
                  </a:cubicBezTo>
                  <a:cubicBezTo>
                    <a:pt x="1971040" y="2753360"/>
                    <a:pt x="1995170" y="2613660"/>
                    <a:pt x="1995170" y="2461260"/>
                  </a:cubicBezTo>
                  <a:cubicBezTo>
                    <a:pt x="1995170" y="2348230"/>
                    <a:pt x="1982470" y="2244090"/>
                    <a:pt x="1958340" y="2151380"/>
                  </a:cubicBezTo>
                  <a:cubicBezTo>
                    <a:pt x="1932940" y="2058670"/>
                    <a:pt x="1897380" y="1973580"/>
                    <a:pt x="1851660" y="1901190"/>
                  </a:cubicBezTo>
                  <a:close/>
                </a:path>
              </a:pathLst>
            </a:custGeom>
            <a:blipFill>
              <a:blip r:embed="rId4"/>
              <a:stretch>
                <a:fillRect l="-104466" r="-104466"/>
              </a:stretch>
            </a:blipFill>
          </p:spPr>
          <p:txBody>
            <a:bodyPr/>
            <a:lstStyle/>
            <a:p>
              <a:endParaRPr lang="en-GB" sz="1200"/>
            </a:p>
          </p:txBody>
        </p:sp>
      </p:grpSp>
      <p:grpSp>
        <p:nvGrpSpPr>
          <p:cNvPr id="19" name="Group 3">
            <a:extLst>
              <a:ext uri="{FF2B5EF4-FFF2-40B4-BE49-F238E27FC236}">
                <a16:creationId xmlns:a16="http://schemas.microsoft.com/office/drawing/2014/main" id="{A4F30A0D-A5A5-CA85-559B-EFCC7AE9C37C}"/>
              </a:ext>
            </a:extLst>
          </p:cNvPr>
          <p:cNvGrpSpPr>
            <a:grpSpLocks noChangeAspect="1"/>
          </p:cNvGrpSpPr>
          <p:nvPr/>
        </p:nvGrpSpPr>
        <p:grpSpPr>
          <a:xfrm>
            <a:off x="7139613" y="5474797"/>
            <a:ext cx="528971" cy="836759"/>
            <a:chOff x="0" y="0"/>
            <a:chExt cx="2156460" cy="3411220"/>
          </a:xfrm>
        </p:grpSpPr>
        <p:sp>
          <p:nvSpPr>
            <p:cNvPr id="20" name="Freeform 4">
              <a:extLst>
                <a:ext uri="{FF2B5EF4-FFF2-40B4-BE49-F238E27FC236}">
                  <a16:creationId xmlns:a16="http://schemas.microsoft.com/office/drawing/2014/main" id="{829ED8EC-F935-8467-1B95-9E8F3FCF5619}"/>
                </a:ext>
              </a:extLst>
            </p:cNvPr>
            <p:cNvSpPr/>
            <p:nvPr/>
          </p:nvSpPr>
          <p:spPr>
            <a:xfrm>
              <a:off x="0" y="0"/>
              <a:ext cx="2156460" cy="3412490"/>
            </a:xfrm>
            <a:custGeom>
              <a:avLst/>
              <a:gdLst/>
              <a:ahLst/>
              <a:cxnLst/>
              <a:rect l="l" t="t" r="r" b="b"/>
              <a:pathLst>
                <a:path w="2156460" h="3412490">
                  <a:moveTo>
                    <a:pt x="1846580" y="467360"/>
                  </a:moveTo>
                  <a:lnTo>
                    <a:pt x="1431290" y="467360"/>
                  </a:lnTo>
                  <a:cubicBezTo>
                    <a:pt x="1464310" y="353060"/>
                    <a:pt x="1493520" y="240030"/>
                    <a:pt x="1515110" y="129540"/>
                  </a:cubicBezTo>
                  <a:lnTo>
                    <a:pt x="1540510" y="0"/>
                  </a:lnTo>
                  <a:lnTo>
                    <a:pt x="793750" y="0"/>
                  </a:lnTo>
                  <a:lnTo>
                    <a:pt x="773430" y="81280"/>
                  </a:lnTo>
                  <a:cubicBezTo>
                    <a:pt x="728980" y="252730"/>
                    <a:pt x="679450" y="430530"/>
                    <a:pt x="623570" y="608330"/>
                  </a:cubicBezTo>
                  <a:cubicBezTo>
                    <a:pt x="568960" y="784860"/>
                    <a:pt x="509270" y="963930"/>
                    <a:pt x="444500" y="1137920"/>
                  </a:cubicBezTo>
                  <a:cubicBezTo>
                    <a:pt x="381000" y="1311910"/>
                    <a:pt x="311150" y="1482090"/>
                    <a:pt x="238760" y="1645920"/>
                  </a:cubicBezTo>
                  <a:cubicBezTo>
                    <a:pt x="166370" y="1808480"/>
                    <a:pt x="91440" y="1962150"/>
                    <a:pt x="12700" y="2103120"/>
                  </a:cubicBezTo>
                  <a:lnTo>
                    <a:pt x="0" y="2127250"/>
                  </a:lnTo>
                  <a:lnTo>
                    <a:pt x="0" y="2703830"/>
                  </a:lnTo>
                  <a:lnTo>
                    <a:pt x="1097280" y="2703830"/>
                  </a:lnTo>
                  <a:lnTo>
                    <a:pt x="1097280" y="3412490"/>
                  </a:lnTo>
                  <a:lnTo>
                    <a:pt x="1846580" y="3412490"/>
                  </a:lnTo>
                  <a:lnTo>
                    <a:pt x="1846580" y="2703830"/>
                  </a:lnTo>
                  <a:lnTo>
                    <a:pt x="2156460" y="2703830"/>
                  </a:lnTo>
                  <a:lnTo>
                    <a:pt x="2156460" y="2025650"/>
                  </a:lnTo>
                  <a:lnTo>
                    <a:pt x="1846580" y="2025650"/>
                  </a:lnTo>
                  <a:lnTo>
                    <a:pt x="1846580" y="467360"/>
                  </a:lnTo>
                  <a:close/>
                  <a:moveTo>
                    <a:pt x="1343660" y="746760"/>
                  </a:moveTo>
                  <a:cubicBezTo>
                    <a:pt x="1323340" y="817880"/>
                    <a:pt x="1299210" y="891540"/>
                    <a:pt x="1272540" y="967740"/>
                  </a:cubicBezTo>
                  <a:cubicBezTo>
                    <a:pt x="1245870" y="1042670"/>
                    <a:pt x="1219200" y="1116330"/>
                    <a:pt x="1191260" y="1187450"/>
                  </a:cubicBezTo>
                  <a:cubicBezTo>
                    <a:pt x="1163320" y="1257300"/>
                    <a:pt x="1135380" y="1322070"/>
                    <a:pt x="1107440" y="1379220"/>
                  </a:cubicBezTo>
                  <a:lnTo>
                    <a:pt x="1096010" y="1402080"/>
                  </a:lnTo>
                  <a:lnTo>
                    <a:pt x="1096010" y="2024380"/>
                  </a:lnTo>
                  <a:lnTo>
                    <a:pt x="762000" y="2024380"/>
                  </a:lnTo>
                  <a:cubicBezTo>
                    <a:pt x="765810" y="2018030"/>
                    <a:pt x="768350" y="2012950"/>
                    <a:pt x="772160" y="2006600"/>
                  </a:cubicBezTo>
                  <a:cubicBezTo>
                    <a:pt x="817880" y="1926590"/>
                    <a:pt x="867410" y="1833880"/>
                    <a:pt x="920750" y="1728470"/>
                  </a:cubicBezTo>
                  <a:cubicBezTo>
                    <a:pt x="974090" y="1624330"/>
                    <a:pt x="1029970" y="1506220"/>
                    <a:pt x="1087120" y="1379220"/>
                  </a:cubicBezTo>
                  <a:cubicBezTo>
                    <a:pt x="1144270" y="1252220"/>
                    <a:pt x="1200150" y="1118870"/>
                    <a:pt x="1254760" y="980440"/>
                  </a:cubicBezTo>
                  <a:cubicBezTo>
                    <a:pt x="1294130" y="880110"/>
                    <a:pt x="1329690" y="778510"/>
                    <a:pt x="1365250" y="675640"/>
                  </a:cubicBezTo>
                  <a:cubicBezTo>
                    <a:pt x="1358900" y="697230"/>
                    <a:pt x="1351280" y="721360"/>
                    <a:pt x="1343660" y="746760"/>
                  </a:cubicBezTo>
                  <a:close/>
                </a:path>
              </a:pathLst>
            </a:custGeom>
            <a:blipFill>
              <a:blip r:embed="rId5"/>
              <a:stretch>
                <a:fillRect l="-140619" r="-6252"/>
              </a:stretch>
            </a:blipFill>
          </p:spPr>
          <p:txBody>
            <a:bodyPr/>
            <a:lstStyle/>
            <a:p>
              <a:endParaRPr lang="en-GB" sz="1200"/>
            </a:p>
          </p:txBody>
        </p:sp>
      </p:grpSp>
      <p:sp>
        <p:nvSpPr>
          <p:cNvPr id="21" name="TextBox 20">
            <a:extLst>
              <a:ext uri="{FF2B5EF4-FFF2-40B4-BE49-F238E27FC236}">
                <a16:creationId xmlns:a16="http://schemas.microsoft.com/office/drawing/2014/main" id="{2BF7CFEA-9F60-938A-DA92-999C872B63A2}"/>
              </a:ext>
            </a:extLst>
          </p:cNvPr>
          <p:cNvSpPr txBox="1"/>
          <p:nvPr/>
        </p:nvSpPr>
        <p:spPr>
          <a:xfrm>
            <a:off x="6351589" y="1343056"/>
            <a:ext cx="5882225" cy="646331"/>
          </a:xfrm>
          <a:prstGeom prst="rect">
            <a:avLst/>
          </a:prstGeom>
          <a:noFill/>
        </p:spPr>
        <p:txBody>
          <a:bodyPr wrap="square" rtlCol="0">
            <a:spAutoFit/>
          </a:bodyPr>
          <a:lstStyle/>
          <a:p>
            <a:r>
              <a:rPr lang="en-GB" sz="2000" dirty="0">
                <a:latin typeface="+mj-lt"/>
              </a:rPr>
              <a:t>Global Warming Potential – 100 years (GWP-100a)</a:t>
            </a:r>
          </a:p>
          <a:p>
            <a:r>
              <a:rPr lang="en-GB" sz="1600" dirty="0">
                <a:latin typeface="KingsBureauGrot FiveOne" panose="02000506040000020004" pitchFamily="2" charset="0"/>
              </a:rPr>
              <a:t>measured in kgCO</a:t>
            </a:r>
            <a:r>
              <a:rPr lang="en-GB" sz="1600" baseline="-25000" dirty="0">
                <a:latin typeface="KingsBureauGrot FiveOne" panose="02000506040000020004" pitchFamily="2" charset="0"/>
              </a:rPr>
              <a:t>2</a:t>
            </a:r>
            <a:r>
              <a:rPr lang="en-GB" sz="1600" dirty="0">
                <a:latin typeface="KingsBureauGrot FiveOne" panose="02000506040000020004" pitchFamily="2" charset="0"/>
              </a:rPr>
              <a:t>eq</a:t>
            </a:r>
          </a:p>
        </p:txBody>
      </p:sp>
      <p:sp>
        <p:nvSpPr>
          <p:cNvPr id="22" name="TextBox 21">
            <a:extLst>
              <a:ext uri="{FF2B5EF4-FFF2-40B4-BE49-F238E27FC236}">
                <a16:creationId xmlns:a16="http://schemas.microsoft.com/office/drawing/2014/main" id="{47B93AA8-B073-9C11-5822-1C197460DA3A}"/>
              </a:ext>
            </a:extLst>
          </p:cNvPr>
          <p:cNvSpPr txBox="1"/>
          <p:nvPr/>
        </p:nvSpPr>
        <p:spPr>
          <a:xfrm>
            <a:off x="7733758" y="2279305"/>
            <a:ext cx="3612646" cy="646331"/>
          </a:xfrm>
          <a:prstGeom prst="rect">
            <a:avLst/>
          </a:prstGeom>
          <a:noFill/>
        </p:spPr>
        <p:txBody>
          <a:bodyPr wrap="square" rtlCol="0">
            <a:spAutoFit/>
          </a:bodyPr>
          <a:lstStyle/>
          <a:p>
            <a:r>
              <a:rPr lang="en-GB" sz="2000" dirty="0">
                <a:latin typeface="+mj-lt"/>
              </a:rPr>
              <a:t>Acidification Potential</a:t>
            </a:r>
          </a:p>
          <a:p>
            <a:r>
              <a:rPr lang="en-GB" sz="1600" dirty="0">
                <a:latin typeface="KingsBureauGrot FiveOne" panose="02000506040000020004" pitchFamily="2" charset="0"/>
              </a:rPr>
              <a:t>measured in kgSO</a:t>
            </a:r>
            <a:r>
              <a:rPr lang="en-GB" sz="1600" baseline="-25000" dirty="0">
                <a:latin typeface="KingsBureauGrot FiveOne" panose="02000506040000020004" pitchFamily="2" charset="0"/>
              </a:rPr>
              <a:t>2</a:t>
            </a:r>
            <a:r>
              <a:rPr lang="en-GB" sz="1600" dirty="0">
                <a:latin typeface="KingsBureauGrot FiveOne" panose="02000506040000020004" pitchFamily="2" charset="0"/>
              </a:rPr>
              <a:t>eq</a:t>
            </a:r>
          </a:p>
        </p:txBody>
      </p:sp>
      <p:sp>
        <p:nvSpPr>
          <p:cNvPr id="23" name="TextBox 22">
            <a:extLst>
              <a:ext uri="{FF2B5EF4-FFF2-40B4-BE49-F238E27FC236}">
                <a16:creationId xmlns:a16="http://schemas.microsoft.com/office/drawing/2014/main" id="{FF9EAEB5-F366-9C67-A710-86EDB30F3B22}"/>
              </a:ext>
            </a:extLst>
          </p:cNvPr>
          <p:cNvSpPr txBox="1"/>
          <p:nvPr/>
        </p:nvSpPr>
        <p:spPr>
          <a:xfrm>
            <a:off x="7733758" y="3286036"/>
            <a:ext cx="2977646" cy="646331"/>
          </a:xfrm>
          <a:prstGeom prst="rect">
            <a:avLst/>
          </a:prstGeom>
          <a:noFill/>
        </p:spPr>
        <p:txBody>
          <a:bodyPr wrap="square" rtlCol="0">
            <a:spAutoFit/>
          </a:bodyPr>
          <a:lstStyle/>
          <a:p>
            <a:r>
              <a:rPr lang="en-GB" sz="2000" dirty="0">
                <a:latin typeface="+mj-lt"/>
              </a:rPr>
              <a:t>Ecotoxicity</a:t>
            </a:r>
          </a:p>
          <a:p>
            <a:r>
              <a:rPr lang="en-GB" sz="1600" dirty="0">
                <a:latin typeface="KingsBureauGrot FiveOne" panose="02000506040000020004" pitchFamily="2" charset="0"/>
              </a:rPr>
              <a:t>measured in g1, 4DCBeq</a:t>
            </a:r>
          </a:p>
        </p:txBody>
      </p:sp>
      <p:sp>
        <p:nvSpPr>
          <p:cNvPr id="24" name="TextBox 23">
            <a:extLst>
              <a:ext uri="{FF2B5EF4-FFF2-40B4-BE49-F238E27FC236}">
                <a16:creationId xmlns:a16="http://schemas.microsoft.com/office/drawing/2014/main" id="{2B033285-1027-9701-65BA-DD67E77567B2}"/>
              </a:ext>
            </a:extLst>
          </p:cNvPr>
          <p:cNvSpPr txBox="1"/>
          <p:nvPr/>
        </p:nvSpPr>
        <p:spPr>
          <a:xfrm>
            <a:off x="7848058" y="4371745"/>
            <a:ext cx="2431546" cy="646331"/>
          </a:xfrm>
          <a:prstGeom prst="rect">
            <a:avLst/>
          </a:prstGeom>
          <a:noFill/>
        </p:spPr>
        <p:txBody>
          <a:bodyPr wrap="square" rtlCol="0">
            <a:spAutoFit/>
          </a:bodyPr>
          <a:lstStyle/>
          <a:p>
            <a:r>
              <a:rPr lang="en-GB" sz="2000" dirty="0">
                <a:latin typeface="+mj-lt"/>
              </a:rPr>
              <a:t>Water use</a:t>
            </a:r>
          </a:p>
          <a:p>
            <a:r>
              <a:rPr lang="en-GB" sz="1600" dirty="0">
                <a:latin typeface="KingsBureauGrot FiveOne" panose="02000506040000020004" pitchFamily="2" charset="0"/>
              </a:rPr>
              <a:t>measured in m</a:t>
            </a:r>
            <a:r>
              <a:rPr lang="en-GB" sz="1600" baseline="30000" dirty="0">
                <a:latin typeface="KingsBureauGrot FiveOne" panose="02000506040000020004" pitchFamily="2" charset="0"/>
              </a:rPr>
              <a:t>3</a:t>
            </a:r>
          </a:p>
        </p:txBody>
      </p:sp>
      <p:sp>
        <p:nvSpPr>
          <p:cNvPr id="25" name="TextBox 24">
            <a:extLst>
              <a:ext uri="{FF2B5EF4-FFF2-40B4-BE49-F238E27FC236}">
                <a16:creationId xmlns:a16="http://schemas.microsoft.com/office/drawing/2014/main" id="{1298053A-AE29-598A-4B63-A03949917A28}"/>
              </a:ext>
            </a:extLst>
          </p:cNvPr>
          <p:cNvSpPr txBox="1"/>
          <p:nvPr/>
        </p:nvSpPr>
        <p:spPr>
          <a:xfrm>
            <a:off x="7915256" y="5570012"/>
            <a:ext cx="2681848" cy="646331"/>
          </a:xfrm>
          <a:prstGeom prst="rect">
            <a:avLst/>
          </a:prstGeom>
          <a:noFill/>
        </p:spPr>
        <p:txBody>
          <a:bodyPr wrap="square" rtlCol="0">
            <a:spAutoFit/>
          </a:bodyPr>
          <a:lstStyle/>
          <a:p>
            <a:r>
              <a:rPr lang="en-GB" sz="2000" dirty="0">
                <a:latin typeface="+mj-lt"/>
              </a:rPr>
              <a:t>Energy use</a:t>
            </a:r>
          </a:p>
          <a:p>
            <a:r>
              <a:rPr lang="en-GB" sz="1600" dirty="0">
                <a:latin typeface="KingsBureauGrot FiveOne" panose="02000506040000020004" pitchFamily="2" charset="0"/>
              </a:rPr>
              <a:t>measured in MJ</a:t>
            </a:r>
          </a:p>
        </p:txBody>
      </p:sp>
    </p:spTree>
    <p:extLst>
      <p:ext uri="{BB962C8B-B14F-4D97-AF65-F5344CB8AC3E}">
        <p14:creationId xmlns:p14="http://schemas.microsoft.com/office/powerpoint/2010/main" val="423869951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8DD2F0A-0D56-47B3-A991-C81D0B079A97}"/>
              </a:ext>
            </a:extLst>
          </p:cNvPr>
          <p:cNvSpPr>
            <a:spLocks noGrp="1"/>
          </p:cNvSpPr>
          <p:nvPr>
            <p:ph type="title"/>
          </p:nvPr>
        </p:nvSpPr>
        <p:spPr/>
        <p:txBody>
          <a:bodyPr/>
          <a:lstStyle/>
          <a:p>
            <a:r>
              <a:rPr lang="en-GB" dirty="0"/>
              <a:t>Learning Outcomes</a:t>
            </a:r>
          </a:p>
        </p:txBody>
      </p:sp>
      <p:sp>
        <p:nvSpPr>
          <p:cNvPr id="11" name="Content Placeholder 10">
            <a:extLst>
              <a:ext uri="{FF2B5EF4-FFF2-40B4-BE49-F238E27FC236}">
                <a16:creationId xmlns:a16="http://schemas.microsoft.com/office/drawing/2014/main" id="{3DBBBBC5-5157-4523-B8BF-B4D52BBDC9C1}"/>
              </a:ext>
            </a:extLst>
          </p:cNvPr>
          <p:cNvSpPr>
            <a:spLocks noGrp="1"/>
          </p:cNvSpPr>
          <p:nvPr>
            <p:ph idx="1"/>
          </p:nvPr>
        </p:nvSpPr>
        <p:spPr/>
        <p:txBody>
          <a:bodyPr>
            <a:normAutofit/>
          </a:bodyPr>
          <a:lstStyle/>
          <a:p>
            <a:pPr marL="285750" indent="-285750" algn="just">
              <a:spcBef>
                <a:spcPts val="969"/>
              </a:spcBef>
              <a:spcAft>
                <a:spcPts val="600"/>
              </a:spcAft>
            </a:pPr>
            <a:r>
              <a:rPr lang="en-GB" sz="2400" spc="-5" dirty="0">
                <a:cs typeface="Arial"/>
              </a:rPr>
              <a:t>Review the educational requirements for introducing LCA-driven decision-making systems in engineering design modules</a:t>
            </a:r>
          </a:p>
          <a:p>
            <a:pPr marL="285750" indent="-285750" algn="just">
              <a:spcBef>
                <a:spcPts val="969"/>
              </a:spcBef>
              <a:spcAft>
                <a:spcPts val="600"/>
              </a:spcAft>
            </a:pPr>
            <a:r>
              <a:rPr lang="en-GB" sz="2400" spc="-5" dirty="0">
                <a:cs typeface="Arial"/>
              </a:rPr>
              <a:t>Explain how physical properties are stored and retrieved with the hierarchy of CAD project</a:t>
            </a:r>
          </a:p>
          <a:p>
            <a:pPr marL="285750" indent="-285750" algn="just">
              <a:spcBef>
                <a:spcPts val="969"/>
              </a:spcBef>
              <a:spcAft>
                <a:spcPts val="600"/>
              </a:spcAft>
            </a:pPr>
            <a:r>
              <a:rPr lang="en-GB" sz="2400" spc="-5" dirty="0">
                <a:cs typeface="Arial"/>
              </a:rPr>
              <a:t>Critique the scope, assumptions, inventory and performance indicators in an LCA analysis</a:t>
            </a:r>
          </a:p>
          <a:p>
            <a:pPr marL="285750" indent="-285750" algn="just">
              <a:spcBef>
                <a:spcPts val="969"/>
              </a:spcBef>
              <a:spcAft>
                <a:spcPts val="600"/>
              </a:spcAft>
            </a:pPr>
            <a:r>
              <a:rPr lang="en-GB" sz="2400" spc="-5" dirty="0">
                <a:cs typeface="Arial"/>
              </a:rPr>
              <a:t>Review progress on the </a:t>
            </a:r>
            <a:r>
              <a:rPr lang="en-GB" sz="2400" spc="-5" dirty="0" err="1">
                <a:cs typeface="Arial"/>
              </a:rPr>
              <a:t>seedcorn</a:t>
            </a:r>
            <a:r>
              <a:rPr lang="en-GB" sz="2400" spc="-5" dirty="0">
                <a:cs typeface="Arial"/>
              </a:rPr>
              <a:t> project and next steps</a:t>
            </a:r>
          </a:p>
          <a:p>
            <a:pPr marL="285750" indent="-285750" algn="just">
              <a:spcBef>
                <a:spcPts val="969"/>
              </a:spcBef>
              <a:spcAft>
                <a:spcPts val="600"/>
              </a:spcAft>
            </a:pPr>
            <a:endParaRPr lang="en-GB" sz="2400" spc="-5" dirty="0">
              <a:cs typeface="Arial"/>
            </a:endParaRPr>
          </a:p>
        </p:txBody>
      </p:sp>
    </p:spTree>
    <p:extLst>
      <p:ext uri="{BB962C8B-B14F-4D97-AF65-F5344CB8AC3E}">
        <p14:creationId xmlns:p14="http://schemas.microsoft.com/office/powerpoint/2010/main" val="264253917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092DE-6206-79D3-1726-21D2F36AA716}"/>
              </a:ext>
            </a:extLst>
          </p:cNvPr>
          <p:cNvSpPr>
            <a:spLocks noGrp="1"/>
          </p:cNvSpPr>
          <p:nvPr>
            <p:ph type="title"/>
          </p:nvPr>
        </p:nvSpPr>
        <p:spPr/>
        <p:txBody>
          <a:bodyPr/>
          <a:lstStyle/>
          <a:p>
            <a:r>
              <a:rPr lang="en-GB" dirty="0">
                <a:latin typeface="KingsBureauGrot ThreeSeven"/>
                <a:cs typeface="Calibri"/>
              </a:rPr>
              <a:t>Life Cycle Impact Assessment (LCIA) Fundamentals</a:t>
            </a:r>
            <a:endParaRPr lang="en-GB" dirty="0"/>
          </a:p>
        </p:txBody>
      </p:sp>
      <p:sp>
        <p:nvSpPr>
          <p:cNvPr id="4" name="Slide Number Placeholder 3">
            <a:extLst>
              <a:ext uri="{FF2B5EF4-FFF2-40B4-BE49-F238E27FC236}">
                <a16:creationId xmlns:a16="http://schemas.microsoft.com/office/drawing/2014/main" id="{5A7011DE-B129-4D05-A98F-37D6E0CF8C83}"/>
              </a:ext>
            </a:extLst>
          </p:cNvPr>
          <p:cNvSpPr>
            <a:spLocks noGrp="1"/>
          </p:cNvSpPr>
          <p:nvPr>
            <p:ph type="sldNum" sz="quarter" idx="4"/>
          </p:nvPr>
        </p:nvSpPr>
        <p:spPr/>
        <p:txBody>
          <a:body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20</a:t>
            </a:fld>
            <a:endParaRPr lang="en-US" dirty="0">
              <a:latin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FE534A83-1A34-3D0D-46D7-5E52C27F493A}"/>
              </a:ext>
            </a:extLst>
          </p:cNvPr>
          <p:cNvGrpSpPr/>
          <p:nvPr/>
        </p:nvGrpSpPr>
        <p:grpSpPr>
          <a:xfrm>
            <a:off x="0" y="1182390"/>
            <a:ext cx="4897077" cy="5649499"/>
            <a:chOff x="0" y="1182390"/>
            <a:chExt cx="4897077" cy="5649499"/>
          </a:xfrm>
        </p:grpSpPr>
        <p:sp>
          <p:nvSpPr>
            <p:cNvPr id="9" name="TextBox 8">
              <a:extLst>
                <a:ext uri="{FF2B5EF4-FFF2-40B4-BE49-F238E27FC236}">
                  <a16:creationId xmlns:a16="http://schemas.microsoft.com/office/drawing/2014/main" id="{92A43526-86DA-C342-AB84-F213D7817EAF}"/>
                </a:ext>
              </a:extLst>
            </p:cNvPr>
            <p:cNvSpPr txBox="1"/>
            <p:nvPr/>
          </p:nvSpPr>
          <p:spPr>
            <a:xfrm>
              <a:off x="0" y="6524112"/>
              <a:ext cx="4584700" cy="307777"/>
            </a:xfrm>
            <a:prstGeom prst="rect">
              <a:avLst/>
            </a:prstGeom>
            <a:noFill/>
          </p:spPr>
          <p:txBody>
            <a:bodyPr wrap="square" lIns="91440" tIns="45720" rIns="91440" bIns="45720" rtlCol="0" anchor="t">
              <a:spAutoFit/>
            </a:bodyPr>
            <a:lstStyle/>
            <a:p>
              <a:r>
                <a:rPr lang="en-GB" sz="1400">
                  <a:solidFill>
                    <a:schemeClr val="bg1">
                      <a:lumMod val="50000"/>
                    </a:schemeClr>
                  </a:solidFill>
                </a:rPr>
                <a:t>Credit: ILCD (2010)</a:t>
              </a:r>
            </a:p>
          </p:txBody>
        </p:sp>
        <p:grpSp>
          <p:nvGrpSpPr>
            <p:cNvPr id="17" name="Group 16">
              <a:extLst>
                <a:ext uri="{FF2B5EF4-FFF2-40B4-BE49-F238E27FC236}">
                  <a16:creationId xmlns:a16="http://schemas.microsoft.com/office/drawing/2014/main" id="{A239D96F-38B7-2F80-FC4B-C37B961CD1A2}"/>
                </a:ext>
              </a:extLst>
            </p:cNvPr>
            <p:cNvGrpSpPr/>
            <p:nvPr/>
          </p:nvGrpSpPr>
          <p:grpSpPr>
            <a:xfrm>
              <a:off x="400541" y="1182390"/>
              <a:ext cx="4496536" cy="5006205"/>
              <a:chOff x="400541" y="1182390"/>
              <a:chExt cx="4496536" cy="5006205"/>
            </a:xfrm>
          </p:grpSpPr>
          <p:pic>
            <p:nvPicPr>
              <p:cNvPr id="6" name="Picture 5" descr="A diagram of a cycle assessment framework&#10;&#10;Description automatically generated">
                <a:extLst>
                  <a:ext uri="{FF2B5EF4-FFF2-40B4-BE49-F238E27FC236}">
                    <a16:creationId xmlns:a16="http://schemas.microsoft.com/office/drawing/2014/main" id="{26DFAD41-8EBA-D662-CA86-4B7B502C200D}"/>
                  </a:ext>
                </a:extLst>
              </p:cNvPr>
              <p:cNvPicPr>
                <a:picLocks noChangeAspect="1"/>
              </p:cNvPicPr>
              <p:nvPr/>
            </p:nvPicPr>
            <p:blipFill rotWithShape="1">
              <a:blip r:embed="rId2"/>
              <a:srcRect r="34871" b="145"/>
              <a:stretch/>
            </p:blipFill>
            <p:spPr>
              <a:xfrm>
                <a:off x="400541" y="2355457"/>
                <a:ext cx="4229041" cy="3833138"/>
              </a:xfrm>
              <a:prstGeom prst="rect">
                <a:avLst/>
              </a:prstGeom>
            </p:spPr>
          </p:pic>
          <p:sp>
            <p:nvSpPr>
              <p:cNvPr id="5" name="TextBox 4">
                <a:extLst>
                  <a:ext uri="{FF2B5EF4-FFF2-40B4-BE49-F238E27FC236}">
                    <a16:creationId xmlns:a16="http://schemas.microsoft.com/office/drawing/2014/main" id="{98E6A82B-7AED-65C4-9229-A84DB681E127}"/>
                  </a:ext>
                </a:extLst>
              </p:cNvPr>
              <p:cNvSpPr txBox="1"/>
              <p:nvPr/>
            </p:nvSpPr>
            <p:spPr>
              <a:xfrm>
                <a:off x="495682" y="1182390"/>
                <a:ext cx="440139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2"/>
                    </a:solidFill>
                    <a:ea typeface="+mn-lt"/>
                    <a:cs typeface="+mn-lt"/>
                  </a:rPr>
                  <a:t>Life Cycle Assessments </a:t>
                </a:r>
                <a:r>
                  <a:rPr lang="en-US" sz="1600" dirty="0">
                    <a:solidFill>
                      <a:schemeClr val="tx2"/>
                    </a:solidFill>
                    <a:ea typeface="+mn-lt"/>
                    <a:cs typeface="+mn-lt"/>
                  </a:rPr>
                  <a:t>address the assessment of the </a:t>
                </a:r>
                <a:r>
                  <a:rPr lang="en-US" sz="1600" b="1" dirty="0">
                    <a:solidFill>
                      <a:schemeClr val="tx2"/>
                    </a:solidFill>
                    <a:ea typeface="+mn-lt"/>
                    <a:cs typeface="+mn-lt"/>
                  </a:rPr>
                  <a:t>environmental aspects</a:t>
                </a:r>
                <a:r>
                  <a:rPr lang="en-US" sz="1600" dirty="0">
                    <a:solidFill>
                      <a:schemeClr val="tx2"/>
                    </a:solidFill>
                    <a:ea typeface="+mn-lt"/>
                    <a:cs typeface="+mn-lt"/>
                  </a:rPr>
                  <a:t> of a product or service in its entire </a:t>
                </a:r>
                <a:r>
                  <a:rPr lang="en-US" sz="1600" b="1" dirty="0">
                    <a:solidFill>
                      <a:schemeClr val="tx2"/>
                    </a:solidFill>
                    <a:ea typeface="+mn-lt"/>
                    <a:cs typeface="+mn-lt"/>
                  </a:rPr>
                  <a:t>life cycle stages (ISO 14040)</a:t>
                </a:r>
              </a:p>
              <a:p>
                <a:endParaRPr lang="en-US" sz="1600" b="1" dirty="0">
                  <a:solidFill>
                    <a:schemeClr val="tx2"/>
                  </a:solidFill>
                </a:endParaRPr>
              </a:p>
              <a:p>
                <a:endParaRPr lang="en-US" sz="1600" b="1" dirty="0">
                  <a:solidFill>
                    <a:schemeClr val="tx2"/>
                  </a:solidFill>
                </a:endParaRPr>
              </a:p>
            </p:txBody>
          </p:sp>
        </p:grpSp>
      </p:grpSp>
      <p:grpSp>
        <p:nvGrpSpPr>
          <p:cNvPr id="23" name="Group 22">
            <a:extLst>
              <a:ext uri="{FF2B5EF4-FFF2-40B4-BE49-F238E27FC236}">
                <a16:creationId xmlns:a16="http://schemas.microsoft.com/office/drawing/2014/main" id="{5476E1B7-D31B-B81B-AF14-26E7DF1BDEFD}"/>
              </a:ext>
            </a:extLst>
          </p:cNvPr>
          <p:cNvGrpSpPr/>
          <p:nvPr/>
        </p:nvGrpSpPr>
        <p:grpSpPr>
          <a:xfrm>
            <a:off x="5383252" y="1185340"/>
            <a:ext cx="6357213" cy="5533037"/>
            <a:chOff x="5383252" y="1185340"/>
            <a:chExt cx="6357213" cy="5533037"/>
          </a:xfrm>
        </p:grpSpPr>
        <p:sp>
          <p:nvSpPr>
            <p:cNvPr id="14" name="TextBox 13">
              <a:extLst>
                <a:ext uri="{FF2B5EF4-FFF2-40B4-BE49-F238E27FC236}">
                  <a16:creationId xmlns:a16="http://schemas.microsoft.com/office/drawing/2014/main" id="{D66CA884-E954-FF17-6F4B-140270C94ADE}"/>
                </a:ext>
              </a:extLst>
            </p:cNvPr>
            <p:cNvSpPr txBox="1"/>
            <p:nvPr/>
          </p:nvSpPr>
          <p:spPr>
            <a:xfrm>
              <a:off x="5400193" y="1185340"/>
              <a:ext cx="634027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t>Goal definition:</a:t>
              </a:r>
              <a:r>
                <a:rPr lang="en-US" sz="1600" dirty="0"/>
                <a:t>  </a:t>
              </a:r>
              <a:r>
                <a:rPr lang="en-US" sz="1600" i="1" dirty="0"/>
                <a:t>What do we want to achieve?</a:t>
              </a:r>
              <a:endParaRPr lang="en-US" sz="1600" b="1" dirty="0">
                <a:solidFill>
                  <a:srgbClr val="0A2D50"/>
                </a:solidFill>
              </a:endParaRPr>
            </a:p>
            <a:p>
              <a:r>
                <a:rPr lang="en-US" sz="1600" b="1" dirty="0"/>
                <a:t>Scope definition:</a:t>
              </a:r>
              <a:r>
                <a:rPr lang="en-US" sz="1600" dirty="0"/>
                <a:t> </a:t>
              </a:r>
              <a:r>
                <a:rPr lang="en-US" sz="1600" i="1" dirty="0"/>
                <a:t>What are our system boundaries?</a:t>
              </a:r>
            </a:p>
            <a:p>
              <a:endParaRPr lang="en-US" sz="1600" i="1" dirty="0"/>
            </a:p>
          </p:txBody>
        </p:sp>
        <p:sp>
          <p:nvSpPr>
            <p:cNvPr id="26" name="Rectangle 25">
              <a:extLst>
                <a:ext uri="{FF2B5EF4-FFF2-40B4-BE49-F238E27FC236}">
                  <a16:creationId xmlns:a16="http://schemas.microsoft.com/office/drawing/2014/main" id="{1229E5C8-B2EA-6FEC-F082-EB1AE22C899C}"/>
                </a:ext>
              </a:extLst>
            </p:cNvPr>
            <p:cNvSpPr/>
            <p:nvPr/>
          </p:nvSpPr>
          <p:spPr>
            <a:xfrm>
              <a:off x="5614596" y="2354235"/>
              <a:ext cx="964369" cy="914400"/>
            </a:xfrm>
            <a:prstGeom prst="rect">
              <a:avLst/>
            </a:prstGeom>
            <a:solidFill>
              <a:schemeClr val="tx2">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a:solidFill>
                  <a:schemeClr val="tx1"/>
                </a:solidFill>
                <a:cs typeface="Georgia"/>
              </a:endParaRPr>
            </a:p>
          </p:txBody>
        </p:sp>
        <p:sp>
          <p:nvSpPr>
            <p:cNvPr id="29" name="Rectangle 28">
              <a:extLst>
                <a:ext uri="{FF2B5EF4-FFF2-40B4-BE49-F238E27FC236}">
                  <a16:creationId xmlns:a16="http://schemas.microsoft.com/office/drawing/2014/main" id="{5690EFD4-B9CA-4F97-DFD9-BF3952753AE0}"/>
                </a:ext>
              </a:extLst>
            </p:cNvPr>
            <p:cNvSpPr/>
            <p:nvPr/>
          </p:nvSpPr>
          <p:spPr>
            <a:xfrm>
              <a:off x="6826300" y="2354234"/>
              <a:ext cx="964369" cy="914400"/>
            </a:xfrm>
            <a:prstGeom prst="rect">
              <a:avLst/>
            </a:prstGeom>
            <a:solidFill>
              <a:schemeClr val="tx2">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a:solidFill>
                  <a:schemeClr val="tx1"/>
                </a:solidFill>
                <a:cs typeface="Georgia"/>
              </a:endParaRPr>
            </a:p>
          </p:txBody>
        </p:sp>
        <p:sp>
          <p:nvSpPr>
            <p:cNvPr id="31" name="Arrow: Up 30">
              <a:extLst>
                <a:ext uri="{FF2B5EF4-FFF2-40B4-BE49-F238E27FC236}">
                  <a16:creationId xmlns:a16="http://schemas.microsoft.com/office/drawing/2014/main" id="{FC08C874-E1AC-DB69-BF52-BC0E3B8AD2A9}"/>
                </a:ext>
              </a:extLst>
            </p:cNvPr>
            <p:cNvSpPr/>
            <p:nvPr/>
          </p:nvSpPr>
          <p:spPr>
            <a:xfrm>
              <a:off x="6108848" y="4516227"/>
              <a:ext cx="470651" cy="1062297"/>
            </a:xfrm>
            <a:prstGeom prst="upArrow">
              <a:avLst/>
            </a:prstGeom>
            <a:solidFill>
              <a:srgbClr val="66879A"/>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a:solidFill>
                  <a:schemeClr val="tx1"/>
                </a:solidFill>
                <a:cs typeface="Georgia"/>
              </a:endParaRPr>
            </a:p>
          </p:txBody>
        </p:sp>
        <p:sp>
          <p:nvSpPr>
            <p:cNvPr id="32" name="Arrow: Up 31">
              <a:extLst>
                <a:ext uri="{FF2B5EF4-FFF2-40B4-BE49-F238E27FC236}">
                  <a16:creationId xmlns:a16="http://schemas.microsoft.com/office/drawing/2014/main" id="{9E6B15E7-A96A-CE58-AD46-8B1A983CB925}"/>
                </a:ext>
              </a:extLst>
            </p:cNvPr>
            <p:cNvSpPr/>
            <p:nvPr/>
          </p:nvSpPr>
          <p:spPr>
            <a:xfrm>
              <a:off x="7940445" y="4537198"/>
              <a:ext cx="484632" cy="978408"/>
            </a:xfrm>
            <a:prstGeom prst="upArrow">
              <a:avLst/>
            </a:prstGeom>
            <a:solidFill>
              <a:srgbClr val="66879A"/>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a:solidFill>
                  <a:schemeClr val="tx1"/>
                </a:solidFill>
                <a:cs typeface="Georgia"/>
              </a:endParaRPr>
            </a:p>
          </p:txBody>
        </p:sp>
        <p:cxnSp>
          <p:nvCxnSpPr>
            <p:cNvPr id="34" name="Straight Arrow Connector 33">
              <a:extLst>
                <a:ext uri="{FF2B5EF4-FFF2-40B4-BE49-F238E27FC236}">
                  <a16:creationId xmlns:a16="http://schemas.microsoft.com/office/drawing/2014/main" id="{96D24CC4-3F19-AA19-7976-5E2E3BA0C1BC}"/>
                </a:ext>
              </a:extLst>
            </p:cNvPr>
            <p:cNvCxnSpPr/>
            <p:nvPr/>
          </p:nvCxnSpPr>
          <p:spPr>
            <a:xfrm flipV="1">
              <a:off x="6092767" y="3326495"/>
              <a:ext cx="5592" cy="875252"/>
            </a:xfrm>
            <a:prstGeom prst="straightConnector1">
              <a:avLst/>
            </a:prstGeom>
            <a:ln>
              <a:solidFill>
                <a:schemeClr val="tx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83562B0C-11F4-489B-83E4-08D1E40661E3}"/>
                </a:ext>
              </a:extLst>
            </p:cNvPr>
            <p:cNvCxnSpPr>
              <a:cxnSpLocks/>
            </p:cNvCxnSpPr>
            <p:nvPr/>
          </p:nvCxnSpPr>
          <p:spPr>
            <a:xfrm flipV="1">
              <a:off x="8553537" y="3326495"/>
              <a:ext cx="5592" cy="875252"/>
            </a:xfrm>
            <a:prstGeom prst="straightConnector1">
              <a:avLst/>
            </a:prstGeom>
            <a:ln>
              <a:solidFill>
                <a:schemeClr val="tx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0294E5C2-8613-DC1C-13B5-BCCB7F5677EA}"/>
                </a:ext>
              </a:extLst>
            </p:cNvPr>
            <p:cNvCxnSpPr>
              <a:cxnSpLocks/>
            </p:cNvCxnSpPr>
            <p:nvPr/>
          </p:nvCxnSpPr>
          <p:spPr>
            <a:xfrm flipV="1">
              <a:off x="7309170" y="3326495"/>
              <a:ext cx="5592" cy="875252"/>
            </a:xfrm>
            <a:prstGeom prst="straightConnector1">
              <a:avLst/>
            </a:prstGeom>
            <a:ln>
              <a:solidFill>
                <a:schemeClr val="tx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B4EC88D0-3C25-F94A-E30C-D5532AEFCD6E}"/>
                </a:ext>
              </a:extLst>
            </p:cNvPr>
            <p:cNvSpPr/>
            <p:nvPr/>
          </p:nvSpPr>
          <p:spPr>
            <a:xfrm>
              <a:off x="5573432" y="4888905"/>
              <a:ext cx="1645169" cy="914400"/>
            </a:xfrm>
            <a:prstGeom prst="ellipse">
              <a:avLst/>
            </a:prstGeom>
            <a:solidFill>
              <a:schemeClr val="tx2">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a:solidFill>
                  <a:schemeClr val="tx1"/>
                </a:solidFill>
                <a:cs typeface="Georgia"/>
              </a:endParaRPr>
            </a:p>
          </p:txBody>
        </p:sp>
        <p:sp>
          <p:nvSpPr>
            <p:cNvPr id="24" name="Oval 23">
              <a:extLst>
                <a:ext uri="{FF2B5EF4-FFF2-40B4-BE49-F238E27FC236}">
                  <a16:creationId xmlns:a16="http://schemas.microsoft.com/office/drawing/2014/main" id="{489BEF48-F7C2-B940-478D-318BF00882B0}"/>
                </a:ext>
              </a:extLst>
            </p:cNvPr>
            <p:cNvSpPr/>
            <p:nvPr/>
          </p:nvSpPr>
          <p:spPr>
            <a:xfrm>
              <a:off x="7357983" y="4888904"/>
              <a:ext cx="1645169" cy="914400"/>
            </a:xfrm>
            <a:prstGeom prst="ellipse">
              <a:avLst/>
            </a:prstGeom>
            <a:solidFill>
              <a:schemeClr val="tx2">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a:solidFill>
                  <a:schemeClr val="tx1"/>
                </a:solidFill>
                <a:cs typeface="Georgia"/>
              </a:endParaRPr>
            </a:p>
          </p:txBody>
        </p:sp>
        <p:sp>
          <p:nvSpPr>
            <p:cNvPr id="37" name="Rectangle 36">
              <a:extLst>
                <a:ext uri="{FF2B5EF4-FFF2-40B4-BE49-F238E27FC236}">
                  <a16:creationId xmlns:a16="http://schemas.microsoft.com/office/drawing/2014/main" id="{9EA5C148-6574-D7A8-8757-4C8D005E8FA2}"/>
                </a:ext>
              </a:extLst>
            </p:cNvPr>
            <p:cNvSpPr/>
            <p:nvPr/>
          </p:nvSpPr>
          <p:spPr>
            <a:xfrm>
              <a:off x="5473642" y="2191450"/>
              <a:ext cx="3857537" cy="3731701"/>
            </a:xfrm>
            <a:prstGeom prst="rect">
              <a:avLst/>
            </a:prstGeom>
            <a:noFill/>
            <a:ln w="28575">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a:solidFill>
                  <a:schemeClr val="tx1"/>
                </a:solidFill>
                <a:cs typeface="Georgia"/>
              </a:endParaRPr>
            </a:p>
          </p:txBody>
        </p:sp>
        <p:sp>
          <p:nvSpPr>
            <p:cNvPr id="38" name="Arrow: Right 37">
              <a:extLst>
                <a:ext uri="{FF2B5EF4-FFF2-40B4-BE49-F238E27FC236}">
                  <a16:creationId xmlns:a16="http://schemas.microsoft.com/office/drawing/2014/main" id="{E572B6FA-0213-3774-77E9-E0804898A93C}"/>
                </a:ext>
              </a:extLst>
            </p:cNvPr>
            <p:cNvSpPr/>
            <p:nvPr/>
          </p:nvSpPr>
          <p:spPr>
            <a:xfrm>
              <a:off x="8926128" y="2570180"/>
              <a:ext cx="810628" cy="484632"/>
            </a:xfrm>
            <a:prstGeom prst="rightArrow">
              <a:avLst/>
            </a:prstGeom>
            <a:solidFill>
              <a:srgbClr val="66879A"/>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a:solidFill>
                  <a:schemeClr val="tx1"/>
                </a:solidFill>
                <a:cs typeface="Georgia"/>
              </a:endParaRPr>
            </a:p>
          </p:txBody>
        </p:sp>
        <p:sp>
          <p:nvSpPr>
            <p:cNvPr id="41" name="Arrow: Right 40">
              <a:extLst>
                <a:ext uri="{FF2B5EF4-FFF2-40B4-BE49-F238E27FC236}">
                  <a16:creationId xmlns:a16="http://schemas.microsoft.com/office/drawing/2014/main" id="{3B1002A5-8EC5-DE36-B1F3-5798F45CD5F2}"/>
                </a:ext>
              </a:extLst>
            </p:cNvPr>
            <p:cNvSpPr/>
            <p:nvPr/>
          </p:nvSpPr>
          <p:spPr>
            <a:xfrm rot="5400000">
              <a:off x="9934569" y="3335816"/>
              <a:ext cx="847457" cy="472242"/>
            </a:xfrm>
            <a:prstGeom prst="rightArrow">
              <a:avLst/>
            </a:prstGeom>
            <a:solidFill>
              <a:srgbClr val="66879A"/>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a:solidFill>
                  <a:schemeClr val="tx1"/>
                </a:solidFill>
                <a:cs typeface="Georgia"/>
              </a:endParaRPr>
            </a:p>
          </p:txBody>
        </p:sp>
        <p:sp>
          <p:nvSpPr>
            <p:cNvPr id="30" name="Rectangle 29">
              <a:extLst>
                <a:ext uri="{FF2B5EF4-FFF2-40B4-BE49-F238E27FC236}">
                  <a16:creationId xmlns:a16="http://schemas.microsoft.com/office/drawing/2014/main" id="{986E4F35-39DC-4763-3944-86FFEE8B23E3}"/>
                </a:ext>
              </a:extLst>
            </p:cNvPr>
            <p:cNvSpPr/>
            <p:nvPr/>
          </p:nvSpPr>
          <p:spPr>
            <a:xfrm>
              <a:off x="8038005" y="2354234"/>
              <a:ext cx="964369" cy="914400"/>
            </a:xfrm>
            <a:prstGeom prst="rect">
              <a:avLst/>
            </a:prstGeom>
            <a:solidFill>
              <a:schemeClr val="tx2">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a:solidFill>
                  <a:schemeClr val="tx1"/>
                </a:solidFill>
                <a:cs typeface="Georgia"/>
              </a:endParaRPr>
            </a:p>
          </p:txBody>
        </p:sp>
        <p:sp>
          <p:nvSpPr>
            <p:cNvPr id="39" name="Rectangle 38">
              <a:extLst>
                <a:ext uri="{FF2B5EF4-FFF2-40B4-BE49-F238E27FC236}">
                  <a16:creationId xmlns:a16="http://schemas.microsoft.com/office/drawing/2014/main" id="{8EB9031C-CFD1-77F7-DF02-3D0CD24A1938}"/>
                </a:ext>
              </a:extLst>
            </p:cNvPr>
            <p:cNvSpPr/>
            <p:nvPr/>
          </p:nvSpPr>
          <p:spPr>
            <a:xfrm>
              <a:off x="9869601" y="2354233"/>
              <a:ext cx="964369" cy="914400"/>
            </a:xfrm>
            <a:prstGeom prst="rect">
              <a:avLst/>
            </a:prstGeom>
            <a:solidFill>
              <a:schemeClr val="tx2">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a:solidFill>
                  <a:schemeClr val="tx1"/>
                </a:solidFill>
                <a:cs typeface="Georgia"/>
              </a:endParaRPr>
            </a:p>
          </p:txBody>
        </p:sp>
        <p:cxnSp>
          <p:nvCxnSpPr>
            <p:cNvPr id="42" name="Straight Arrow Connector 41">
              <a:extLst>
                <a:ext uri="{FF2B5EF4-FFF2-40B4-BE49-F238E27FC236}">
                  <a16:creationId xmlns:a16="http://schemas.microsoft.com/office/drawing/2014/main" id="{F202EB08-B044-4D5C-559E-D564301E523F}"/>
                </a:ext>
              </a:extLst>
            </p:cNvPr>
            <p:cNvCxnSpPr>
              <a:cxnSpLocks/>
            </p:cNvCxnSpPr>
            <p:nvPr/>
          </p:nvCxnSpPr>
          <p:spPr>
            <a:xfrm>
              <a:off x="5428395" y="6121721"/>
              <a:ext cx="5512988" cy="2897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99330BBF-3A2A-EEE3-11AA-66091E5CE98C}"/>
                </a:ext>
              </a:extLst>
            </p:cNvPr>
            <p:cNvSpPr txBox="1"/>
            <p:nvPr/>
          </p:nvSpPr>
          <p:spPr>
            <a:xfrm>
              <a:off x="5705584" y="5050705"/>
              <a:ext cx="137900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tx2"/>
                  </a:solidFill>
                  <a:ea typeface="+mn-lt"/>
                  <a:cs typeface="+mn-lt"/>
                </a:rPr>
                <a:t>Raw material extraction</a:t>
              </a:r>
            </a:p>
            <a:p>
              <a:pPr algn="ctr"/>
              <a:endParaRPr lang="en-US" sz="1600" b="1">
                <a:solidFill>
                  <a:schemeClr val="tx2"/>
                </a:solidFill>
              </a:endParaRPr>
            </a:p>
          </p:txBody>
        </p:sp>
        <p:sp>
          <p:nvSpPr>
            <p:cNvPr id="44" name="TextBox 43">
              <a:extLst>
                <a:ext uri="{FF2B5EF4-FFF2-40B4-BE49-F238E27FC236}">
                  <a16:creationId xmlns:a16="http://schemas.microsoft.com/office/drawing/2014/main" id="{C5FD1600-C9A9-D502-4833-CBE991BF3415}"/>
                </a:ext>
              </a:extLst>
            </p:cNvPr>
            <p:cNvSpPr txBox="1"/>
            <p:nvPr/>
          </p:nvSpPr>
          <p:spPr>
            <a:xfrm>
              <a:off x="7492121" y="5025091"/>
              <a:ext cx="137900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tx2"/>
                  </a:solidFill>
                  <a:ea typeface="+mn-lt"/>
                  <a:cs typeface="+mn-lt"/>
                </a:rPr>
                <a:t>Energy production</a:t>
              </a:r>
              <a:endParaRPr lang="en-US"/>
            </a:p>
            <a:p>
              <a:pPr algn="ctr"/>
              <a:endParaRPr lang="en-US" sz="1600" b="1">
                <a:solidFill>
                  <a:schemeClr val="tx2"/>
                </a:solidFill>
              </a:endParaRPr>
            </a:p>
          </p:txBody>
        </p:sp>
        <p:sp>
          <p:nvSpPr>
            <p:cNvPr id="46" name="TextBox 45">
              <a:extLst>
                <a:ext uri="{FF2B5EF4-FFF2-40B4-BE49-F238E27FC236}">
                  <a16:creationId xmlns:a16="http://schemas.microsoft.com/office/drawing/2014/main" id="{8EFB95F0-9D11-BCE8-61F5-A906F86FB9EA}"/>
                </a:ext>
              </a:extLst>
            </p:cNvPr>
            <p:cNvSpPr txBox="1"/>
            <p:nvPr/>
          </p:nvSpPr>
          <p:spPr>
            <a:xfrm>
              <a:off x="5539095" y="2495763"/>
              <a:ext cx="113568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tx2"/>
                  </a:solidFill>
                  <a:ea typeface="+mn-lt"/>
                  <a:cs typeface="+mn-lt"/>
                </a:rPr>
                <a:t>By-Products</a:t>
              </a:r>
              <a:endParaRPr lang="en-US"/>
            </a:p>
            <a:p>
              <a:pPr algn="ctr"/>
              <a:endParaRPr lang="en-US" sz="1600" b="1">
                <a:solidFill>
                  <a:schemeClr val="tx2"/>
                </a:solidFill>
              </a:endParaRPr>
            </a:p>
          </p:txBody>
        </p:sp>
        <p:sp>
          <p:nvSpPr>
            <p:cNvPr id="47" name="TextBox 46">
              <a:extLst>
                <a:ext uri="{FF2B5EF4-FFF2-40B4-BE49-F238E27FC236}">
                  <a16:creationId xmlns:a16="http://schemas.microsoft.com/office/drawing/2014/main" id="{BA6C45AB-0706-9FAF-8CFE-FDD2BC30D347}"/>
                </a:ext>
              </a:extLst>
            </p:cNvPr>
            <p:cNvSpPr txBox="1"/>
            <p:nvPr/>
          </p:nvSpPr>
          <p:spPr>
            <a:xfrm>
              <a:off x="6736522" y="2418921"/>
              <a:ext cx="1154892"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2"/>
                  </a:solidFill>
                  <a:ea typeface="+mn-lt"/>
                  <a:cs typeface="+mn-lt"/>
                </a:rPr>
                <a:t>Emissions </a:t>
              </a:r>
              <a:endParaRPr lang="en-US" sz="1400" err="1">
                <a:solidFill>
                  <a:schemeClr val="tx2"/>
                </a:solidFill>
                <a:ea typeface="+mn-lt"/>
                <a:cs typeface="+mn-lt"/>
              </a:endParaRPr>
            </a:p>
            <a:p>
              <a:pPr algn="ctr"/>
              <a:r>
                <a:rPr lang="en-US" sz="1400" b="1">
                  <a:solidFill>
                    <a:schemeClr val="tx2"/>
                  </a:solidFill>
                  <a:ea typeface="+mn-lt"/>
                  <a:cs typeface="+mn-lt"/>
                </a:rPr>
                <a:t>to environment</a:t>
              </a:r>
              <a:endParaRPr lang="en-US" sz="1400">
                <a:solidFill>
                  <a:schemeClr val="tx2"/>
                </a:solidFill>
              </a:endParaRPr>
            </a:p>
            <a:p>
              <a:pPr algn="ctr"/>
              <a:endParaRPr lang="en-US" sz="1600" b="1">
                <a:solidFill>
                  <a:schemeClr val="tx2"/>
                </a:solidFill>
              </a:endParaRPr>
            </a:p>
          </p:txBody>
        </p:sp>
        <p:sp>
          <p:nvSpPr>
            <p:cNvPr id="48" name="TextBox 47">
              <a:extLst>
                <a:ext uri="{FF2B5EF4-FFF2-40B4-BE49-F238E27FC236}">
                  <a16:creationId xmlns:a16="http://schemas.microsoft.com/office/drawing/2014/main" id="{A06C3475-B215-9427-1FE7-D016AC54772A}"/>
                </a:ext>
              </a:extLst>
            </p:cNvPr>
            <p:cNvSpPr txBox="1"/>
            <p:nvPr/>
          </p:nvSpPr>
          <p:spPr>
            <a:xfrm>
              <a:off x="7940353" y="2495761"/>
              <a:ext cx="115489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chemeClr val="tx2"/>
                  </a:solidFill>
                  <a:ea typeface="+mn-lt"/>
                  <a:cs typeface="+mn-lt"/>
                </a:rPr>
                <a:t>Plywood Sheet </a:t>
              </a:r>
              <a:endParaRPr lang="en-US">
                <a:solidFill>
                  <a:schemeClr val="tx2"/>
                </a:solidFill>
              </a:endParaRPr>
            </a:p>
            <a:p>
              <a:pPr algn="ctr"/>
              <a:endParaRPr lang="en-US" sz="1600" b="1">
                <a:solidFill>
                  <a:schemeClr val="tx2"/>
                </a:solidFill>
              </a:endParaRPr>
            </a:p>
          </p:txBody>
        </p:sp>
        <p:sp>
          <p:nvSpPr>
            <p:cNvPr id="49" name="TextBox 48">
              <a:extLst>
                <a:ext uri="{FF2B5EF4-FFF2-40B4-BE49-F238E27FC236}">
                  <a16:creationId xmlns:a16="http://schemas.microsoft.com/office/drawing/2014/main" id="{A13BFB14-B18F-FDC9-0D07-62DB4DEEEF7E}"/>
                </a:ext>
              </a:extLst>
            </p:cNvPr>
            <p:cNvSpPr txBox="1"/>
            <p:nvPr/>
          </p:nvSpPr>
          <p:spPr>
            <a:xfrm>
              <a:off x="9867764" y="2495760"/>
              <a:ext cx="104603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tx2"/>
                  </a:solidFill>
                  <a:ea typeface="+mn-lt"/>
                  <a:cs typeface="+mn-lt"/>
                </a:rPr>
                <a:t>Use Phase</a:t>
              </a:r>
              <a:endParaRPr lang="en-US" sz="1600">
                <a:solidFill>
                  <a:schemeClr val="tx2"/>
                </a:solidFill>
              </a:endParaRPr>
            </a:p>
            <a:p>
              <a:pPr algn="ctr"/>
              <a:endParaRPr lang="en-US" sz="1600" b="1">
                <a:solidFill>
                  <a:schemeClr val="tx2"/>
                </a:solidFill>
              </a:endParaRPr>
            </a:p>
          </p:txBody>
        </p:sp>
        <p:cxnSp>
          <p:nvCxnSpPr>
            <p:cNvPr id="51" name="Straight Arrow Connector 50">
              <a:extLst>
                <a:ext uri="{FF2B5EF4-FFF2-40B4-BE49-F238E27FC236}">
                  <a16:creationId xmlns:a16="http://schemas.microsoft.com/office/drawing/2014/main" id="{C8CC9DA5-C7F4-1270-EE71-2849CC5AB174}"/>
                </a:ext>
              </a:extLst>
            </p:cNvPr>
            <p:cNvCxnSpPr>
              <a:cxnSpLocks/>
            </p:cNvCxnSpPr>
            <p:nvPr/>
          </p:nvCxnSpPr>
          <p:spPr>
            <a:xfrm>
              <a:off x="8928637" y="6493427"/>
              <a:ext cx="594062" cy="419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7C1E3AF0-34A7-156F-B7D9-50FFACC7204B}"/>
                </a:ext>
              </a:extLst>
            </p:cNvPr>
            <p:cNvCxnSpPr/>
            <p:nvPr/>
          </p:nvCxnSpPr>
          <p:spPr>
            <a:xfrm>
              <a:off x="5383252" y="6458104"/>
              <a:ext cx="610838" cy="9912"/>
            </a:xfrm>
            <a:prstGeom prst="straightConnector1">
              <a:avLst/>
            </a:prstGeom>
            <a:ln>
              <a:prstDash val="dash"/>
            </a:ln>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B5C7C5B9-ECFC-DC5F-4BEA-CD32D2C1830F}"/>
                </a:ext>
              </a:extLst>
            </p:cNvPr>
            <p:cNvSpPr/>
            <p:nvPr/>
          </p:nvSpPr>
          <p:spPr>
            <a:xfrm>
              <a:off x="5653017" y="3628557"/>
              <a:ext cx="3387777" cy="914400"/>
            </a:xfrm>
            <a:prstGeom prst="rect">
              <a:avLst/>
            </a:prstGeom>
            <a:solidFill>
              <a:schemeClr val="tx2">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a:solidFill>
                  <a:schemeClr val="tx1"/>
                </a:solidFill>
                <a:cs typeface="Georgia"/>
              </a:endParaRPr>
            </a:p>
          </p:txBody>
        </p:sp>
        <p:sp>
          <p:nvSpPr>
            <p:cNvPr id="45" name="TextBox 44">
              <a:extLst>
                <a:ext uri="{FF2B5EF4-FFF2-40B4-BE49-F238E27FC236}">
                  <a16:creationId xmlns:a16="http://schemas.microsoft.com/office/drawing/2014/main" id="{3AE7DF82-C012-7A44-456A-4A14F79DB688}"/>
                </a:ext>
              </a:extLst>
            </p:cNvPr>
            <p:cNvSpPr txBox="1"/>
            <p:nvPr/>
          </p:nvSpPr>
          <p:spPr>
            <a:xfrm>
              <a:off x="6096187" y="3853275"/>
              <a:ext cx="244196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tx2"/>
                  </a:solidFill>
                  <a:ea typeface="+mn-lt"/>
                  <a:cs typeface="+mn-lt"/>
                </a:rPr>
                <a:t>Manufacturing Process</a:t>
              </a:r>
              <a:endParaRPr lang="en-US">
                <a:solidFill>
                  <a:schemeClr val="tx2"/>
                </a:solidFill>
              </a:endParaRPr>
            </a:p>
            <a:p>
              <a:pPr algn="ctr"/>
              <a:endParaRPr lang="en-US" sz="1600" b="1">
                <a:solidFill>
                  <a:schemeClr val="tx2"/>
                </a:solidFill>
              </a:endParaRPr>
            </a:p>
          </p:txBody>
        </p:sp>
        <p:sp>
          <p:nvSpPr>
            <p:cNvPr id="53" name="Arrow: Up 52">
              <a:extLst>
                <a:ext uri="{FF2B5EF4-FFF2-40B4-BE49-F238E27FC236}">
                  <a16:creationId xmlns:a16="http://schemas.microsoft.com/office/drawing/2014/main" id="{247C9B84-203D-EE63-1A3C-7A2477E8B4B5}"/>
                </a:ext>
              </a:extLst>
            </p:cNvPr>
            <p:cNvSpPr/>
            <p:nvPr/>
          </p:nvSpPr>
          <p:spPr>
            <a:xfrm rot="5400000">
              <a:off x="7193933" y="6237759"/>
              <a:ext cx="497022" cy="464213"/>
            </a:xfrm>
            <a:prstGeom prst="upArrow">
              <a:avLst/>
            </a:prstGeom>
            <a:solidFill>
              <a:srgbClr val="66879A"/>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a:solidFill>
                  <a:schemeClr val="tx1"/>
                </a:solidFill>
                <a:cs typeface="Georgia"/>
              </a:endParaRPr>
            </a:p>
          </p:txBody>
        </p:sp>
        <p:sp>
          <p:nvSpPr>
            <p:cNvPr id="54" name="TextBox 53">
              <a:extLst>
                <a:ext uri="{FF2B5EF4-FFF2-40B4-BE49-F238E27FC236}">
                  <a16:creationId xmlns:a16="http://schemas.microsoft.com/office/drawing/2014/main" id="{2F1BD426-6B5C-A0D7-32F1-F4813834F154}"/>
                </a:ext>
              </a:extLst>
            </p:cNvPr>
            <p:cNvSpPr txBox="1"/>
            <p:nvPr/>
          </p:nvSpPr>
          <p:spPr>
            <a:xfrm>
              <a:off x="6126976" y="6250878"/>
              <a:ext cx="71863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Cradle to gate</a:t>
              </a:r>
            </a:p>
          </p:txBody>
        </p:sp>
        <p:sp>
          <p:nvSpPr>
            <p:cNvPr id="55" name="TextBox 54">
              <a:extLst>
                <a:ext uri="{FF2B5EF4-FFF2-40B4-BE49-F238E27FC236}">
                  <a16:creationId xmlns:a16="http://schemas.microsoft.com/office/drawing/2014/main" id="{4F40103E-C902-2225-1F3A-933DCDA79280}"/>
                </a:ext>
              </a:extLst>
            </p:cNvPr>
            <p:cNvSpPr txBox="1"/>
            <p:nvPr/>
          </p:nvSpPr>
          <p:spPr>
            <a:xfrm>
              <a:off x="7743902" y="6325219"/>
              <a:ext cx="8797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Transport</a:t>
              </a:r>
              <a:endParaRPr lang="en-US"/>
            </a:p>
          </p:txBody>
        </p:sp>
        <p:sp>
          <p:nvSpPr>
            <p:cNvPr id="56" name="TextBox 55">
              <a:extLst>
                <a:ext uri="{FF2B5EF4-FFF2-40B4-BE49-F238E27FC236}">
                  <a16:creationId xmlns:a16="http://schemas.microsoft.com/office/drawing/2014/main" id="{E58F2AAB-25DB-409E-2726-3464E3E8254A}"/>
                </a:ext>
              </a:extLst>
            </p:cNvPr>
            <p:cNvSpPr txBox="1"/>
            <p:nvPr/>
          </p:nvSpPr>
          <p:spPr>
            <a:xfrm>
              <a:off x="9670585" y="6219902"/>
              <a:ext cx="71863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Cradle to grave</a:t>
              </a:r>
            </a:p>
          </p:txBody>
        </p:sp>
        <p:sp>
          <p:nvSpPr>
            <p:cNvPr id="57" name="Rectangle: Top Corners Snipped 56">
              <a:extLst>
                <a:ext uri="{FF2B5EF4-FFF2-40B4-BE49-F238E27FC236}">
                  <a16:creationId xmlns:a16="http://schemas.microsoft.com/office/drawing/2014/main" id="{E6AE0FFB-2EE2-AB3D-BC74-8736734594DE}"/>
                </a:ext>
              </a:extLst>
            </p:cNvPr>
            <p:cNvSpPr/>
            <p:nvPr/>
          </p:nvSpPr>
          <p:spPr>
            <a:xfrm>
              <a:off x="9894074" y="4079951"/>
              <a:ext cx="914399" cy="914399"/>
            </a:xfrm>
            <a:prstGeom prst="snip2Same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a:solidFill>
                  <a:srgbClr val="595959"/>
                </a:solidFill>
                <a:cs typeface="Georgia"/>
              </a:endParaRPr>
            </a:p>
          </p:txBody>
        </p:sp>
        <p:sp>
          <p:nvSpPr>
            <p:cNvPr id="58" name="TextBox 57">
              <a:extLst>
                <a:ext uri="{FF2B5EF4-FFF2-40B4-BE49-F238E27FC236}">
                  <a16:creationId xmlns:a16="http://schemas.microsoft.com/office/drawing/2014/main" id="{9DBC5BFF-429D-CBD0-774A-39CA949A2B36}"/>
                </a:ext>
              </a:extLst>
            </p:cNvPr>
            <p:cNvSpPr txBox="1"/>
            <p:nvPr/>
          </p:nvSpPr>
          <p:spPr>
            <a:xfrm>
              <a:off x="9824397" y="4218003"/>
              <a:ext cx="104603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tx2"/>
                  </a:solidFill>
                  <a:ea typeface="+mn-lt"/>
                  <a:cs typeface="+mn-lt"/>
                </a:rPr>
                <a:t>End Of Life</a:t>
              </a:r>
              <a:endParaRPr lang="en-US">
                <a:solidFill>
                  <a:schemeClr val="tx2"/>
                </a:solidFill>
              </a:endParaRPr>
            </a:p>
            <a:p>
              <a:pPr algn="ctr"/>
              <a:endParaRPr lang="en-US" sz="1600" b="1">
                <a:solidFill>
                  <a:schemeClr val="tx2"/>
                </a:solidFill>
              </a:endParaRPr>
            </a:p>
          </p:txBody>
        </p:sp>
        <p:sp>
          <p:nvSpPr>
            <p:cNvPr id="59" name="Rectangle 58">
              <a:extLst>
                <a:ext uri="{FF2B5EF4-FFF2-40B4-BE49-F238E27FC236}">
                  <a16:creationId xmlns:a16="http://schemas.microsoft.com/office/drawing/2014/main" id="{DA931121-803B-C18E-A665-0A71D1FEF784}"/>
                </a:ext>
              </a:extLst>
            </p:cNvPr>
            <p:cNvSpPr/>
            <p:nvPr/>
          </p:nvSpPr>
          <p:spPr>
            <a:xfrm>
              <a:off x="9665242" y="4941461"/>
              <a:ext cx="1440984" cy="412595"/>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a:solidFill>
                  <a:schemeClr val="tx1"/>
                </a:solidFill>
                <a:cs typeface="Georgia"/>
              </a:endParaRPr>
            </a:p>
          </p:txBody>
        </p:sp>
      </p:grpSp>
    </p:spTree>
    <p:extLst>
      <p:ext uri="{BB962C8B-B14F-4D97-AF65-F5344CB8AC3E}">
        <p14:creationId xmlns:p14="http://schemas.microsoft.com/office/powerpoint/2010/main" val="1367152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F2F2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092DE-6206-79D3-1726-21D2F36AA716}"/>
              </a:ext>
            </a:extLst>
          </p:cNvPr>
          <p:cNvSpPr>
            <a:spLocks noGrp="1"/>
          </p:cNvSpPr>
          <p:nvPr>
            <p:ph type="title"/>
          </p:nvPr>
        </p:nvSpPr>
        <p:spPr/>
        <p:txBody>
          <a:bodyPr/>
          <a:lstStyle/>
          <a:p>
            <a:r>
              <a:rPr lang="en-GB">
                <a:solidFill>
                  <a:schemeClr val="bg1"/>
                </a:solidFill>
              </a:rPr>
              <a:t>Constructing an OpenLCA-derived database for the design modules</a:t>
            </a:r>
          </a:p>
        </p:txBody>
      </p:sp>
      <p:sp>
        <p:nvSpPr>
          <p:cNvPr id="4" name="Slide Number Placeholder 3">
            <a:extLst>
              <a:ext uri="{FF2B5EF4-FFF2-40B4-BE49-F238E27FC236}">
                <a16:creationId xmlns:a16="http://schemas.microsoft.com/office/drawing/2014/main" id="{5A7011DE-B129-4D05-A98F-37D6E0CF8C83}"/>
              </a:ext>
            </a:extLst>
          </p:cNvPr>
          <p:cNvSpPr>
            <a:spLocks noGrp="1"/>
          </p:cNvSpPr>
          <p:nvPr>
            <p:ph type="sldNum" sz="quarter" idx="4"/>
          </p:nvPr>
        </p:nvSpPr>
        <p:spPr/>
        <p:txBody>
          <a:body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21</a:t>
            </a:fld>
            <a:endParaRPr lang="en-US">
              <a:latin typeface="Calibri" panose="020F0502020204030204" pitchFamily="34" charset="0"/>
              <a:cs typeface="Calibri" panose="020F0502020204030204" pitchFamily="34" charset="0"/>
            </a:endParaRPr>
          </a:p>
        </p:txBody>
      </p:sp>
      <p:pic>
        <p:nvPicPr>
          <p:cNvPr id="3" name="Picture 2" descr="A screenshot of a computer&#10;&#10;Description automatically generated">
            <a:extLst>
              <a:ext uri="{FF2B5EF4-FFF2-40B4-BE49-F238E27FC236}">
                <a16:creationId xmlns:a16="http://schemas.microsoft.com/office/drawing/2014/main" id="{67F846C0-6C62-5237-4719-C7BAA84CE3D2}"/>
              </a:ext>
            </a:extLst>
          </p:cNvPr>
          <p:cNvPicPr>
            <a:picLocks noChangeAspect="1"/>
          </p:cNvPicPr>
          <p:nvPr/>
        </p:nvPicPr>
        <p:blipFill>
          <a:blip r:embed="rId2"/>
          <a:stretch>
            <a:fillRect/>
          </a:stretch>
        </p:blipFill>
        <p:spPr>
          <a:xfrm>
            <a:off x="568918" y="957098"/>
            <a:ext cx="8728126" cy="5817301"/>
          </a:xfrm>
          <a:prstGeom prst="rect">
            <a:avLst/>
          </a:prstGeom>
        </p:spPr>
      </p:pic>
      <p:cxnSp>
        <p:nvCxnSpPr>
          <p:cNvPr id="5" name="Straight Arrow Connector 4">
            <a:extLst>
              <a:ext uri="{FF2B5EF4-FFF2-40B4-BE49-F238E27FC236}">
                <a16:creationId xmlns:a16="http://schemas.microsoft.com/office/drawing/2014/main" id="{580733BB-11D0-D170-3702-671E4F99412C}"/>
              </a:ext>
            </a:extLst>
          </p:cNvPr>
          <p:cNvCxnSpPr/>
          <p:nvPr/>
        </p:nvCxnSpPr>
        <p:spPr>
          <a:xfrm flipH="1">
            <a:off x="3403600" y="1267176"/>
            <a:ext cx="428978" cy="2596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E096D476-43FE-41F0-9F70-2CCF59E6FA9B}"/>
              </a:ext>
            </a:extLst>
          </p:cNvPr>
          <p:cNvCxnSpPr>
            <a:cxnSpLocks/>
          </p:cNvCxnSpPr>
          <p:nvPr/>
        </p:nvCxnSpPr>
        <p:spPr>
          <a:xfrm flipH="1">
            <a:off x="5734756" y="2762954"/>
            <a:ext cx="620889" cy="4289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30C819B4-36D6-ED28-F985-CBAB1B44DF1F}"/>
              </a:ext>
            </a:extLst>
          </p:cNvPr>
          <p:cNvSpPr txBox="1"/>
          <p:nvPr/>
        </p:nvSpPr>
        <p:spPr>
          <a:xfrm>
            <a:off x="3890594" y="1054909"/>
            <a:ext cx="80322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rPr>
              <a:t>In Eco Invent Markets are default activities with data  from known suppliers/location </a:t>
            </a:r>
          </a:p>
        </p:txBody>
      </p:sp>
      <p:sp>
        <p:nvSpPr>
          <p:cNvPr id="8" name="TextBox 7">
            <a:extLst>
              <a:ext uri="{FF2B5EF4-FFF2-40B4-BE49-F238E27FC236}">
                <a16:creationId xmlns:a16="http://schemas.microsoft.com/office/drawing/2014/main" id="{3E65F3BB-10C2-2856-FA1E-9659EF7B991D}"/>
              </a:ext>
            </a:extLst>
          </p:cNvPr>
          <p:cNvSpPr txBox="1"/>
          <p:nvPr/>
        </p:nvSpPr>
        <p:spPr>
          <a:xfrm>
            <a:off x="6376462" y="2485220"/>
            <a:ext cx="80322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rPr>
              <a:t>Process translated from our system boundaries to </a:t>
            </a:r>
            <a:r>
              <a:rPr lang="en-US" sz="1600" err="1">
                <a:solidFill>
                  <a:schemeClr val="bg1"/>
                </a:solidFill>
              </a:rPr>
              <a:t>EcoInvent</a:t>
            </a:r>
          </a:p>
        </p:txBody>
      </p:sp>
      <p:sp>
        <p:nvSpPr>
          <p:cNvPr id="12" name="Oval 11">
            <a:extLst>
              <a:ext uri="{FF2B5EF4-FFF2-40B4-BE49-F238E27FC236}">
                <a16:creationId xmlns:a16="http://schemas.microsoft.com/office/drawing/2014/main" id="{761A5588-3E63-8EA8-C9FB-8328CADE75E3}"/>
              </a:ext>
            </a:extLst>
          </p:cNvPr>
          <p:cNvSpPr/>
          <p:nvPr/>
        </p:nvSpPr>
        <p:spPr>
          <a:xfrm>
            <a:off x="7999506" y="3457388"/>
            <a:ext cx="3125693" cy="166893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400" b="1">
              <a:solidFill>
                <a:schemeClr val="tx1"/>
              </a:solidFill>
              <a:cs typeface="Georgia"/>
            </a:endParaRPr>
          </a:p>
        </p:txBody>
      </p:sp>
      <p:sp>
        <p:nvSpPr>
          <p:cNvPr id="11" name="TextBox 10">
            <a:extLst>
              <a:ext uri="{FF2B5EF4-FFF2-40B4-BE49-F238E27FC236}">
                <a16:creationId xmlns:a16="http://schemas.microsoft.com/office/drawing/2014/main" id="{6FDCF4A1-196F-7B73-1CCB-E1E108334A90}"/>
              </a:ext>
            </a:extLst>
          </p:cNvPr>
          <p:cNvSpPr txBox="1"/>
          <p:nvPr/>
        </p:nvSpPr>
        <p:spPr>
          <a:xfrm>
            <a:off x="8378171" y="3868093"/>
            <a:ext cx="2354581" cy="846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2F2F2F"/>
                </a:solidFill>
              </a:rPr>
              <a:t>A process diagram for plywood production in Open LCA</a:t>
            </a:r>
            <a:endParaRPr lang="en-US"/>
          </a:p>
        </p:txBody>
      </p:sp>
    </p:spTree>
    <p:extLst>
      <p:ext uri="{BB962C8B-B14F-4D97-AF65-F5344CB8AC3E}">
        <p14:creationId xmlns:p14="http://schemas.microsoft.com/office/powerpoint/2010/main" val="80322613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092DE-6206-79D3-1726-21D2F36AA716}"/>
              </a:ext>
            </a:extLst>
          </p:cNvPr>
          <p:cNvSpPr>
            <a:spLocks noGrp="1"/>
          </p:cNvSpPr>
          <p:nvPr>
            <p:ph type="title"/>
          </p:nvPr>
        </p:nvSpPr>
        <p:spPr/>
        <p:txBody>
          <a:bodyPr/>
          <a:lstStyle/>
          <a:p>
            <a:r>
              <a:rPr lang="en-GB" dirty="0">
                <a:solidFill>
                  <a:schemeClr val="tx2"/>
                </a:solidFill>
              </a:rPr>
              <a:t>Constructing an OpenLCA-derived database for the design modules</a:t>
            </a:r>
          </a:p>
        </p:txBody>
      </p:sp>
      <p:sp>
        <p:nvSpPr>
          <p:cNvPr id="4" name="Slide Number Placeholder 3">
            <a:extLst>
              <a:ext uri="{FF2B5EF4-FFF2-40B4-BE49-F238E27FC236}">
                <a16:creationId xmlns:a16="http://schemas.microsoft.com/office/drawing/2014/main" id="{5A7011DE-B129-4D05-A98F-37D6E0CF8C83}"/>
              </a:ext>
            </a:extLst>
          </p:cNvPr>
          <p:cNvSpPr>
            <a:spLocks noGrp="1"/>
          </p:cNvSpPr>
          <p:nvPr>
            <p:ph type="sldNum" sz="quarter" idx="4"/>
          </p:nvPr>
        </p:nvSpPr>
        <p:spPr/>
        <p:txBody>
          <a:body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22</a:t>
            </a:fld>
            <a:endParaRPr lang="en-US"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27E2A98-D113-5B00-B662-E53178E9D236}"/>
              </a:ext>
            </a:extLst>
          </p:cNvPr>
          <p:cNvPicPr>
            <a:picLocks noChangeAspect="1"/>
          </p:cNvPicPr>
          <p:nvPr/>
        </p:nvPicPr>
        <p:blipFill>
          <a:blip r:embed="rId2"/>
          <a:stretch>
            <a:fillRect/>
          </a:stretch>
        </p:blipFill>
        <p:spPr>
          <a:xfrm>
            <a:off x="2895599" y="1374021"/>
            <a:ext cx="9081899" cy="4440536"/>
          </a:xfrm>
          <a:prstGeom prst="rect">
            <a:avLst/>
          </a:prstGeom>
        </p:spPr>
      </p:pic>
      <p:graphicFrame>
        <p:nvGraphicFramePr>
          <p:cNvPr id="8" name="Table 7">
            <a:extLst>
              <a:ext uri="{FF2B5EF4-FFF2-40B4-BE49-F238E27FC236}">
                <a16:creationId xmlns:a16="http://schemas.microsoft.com/office/drawing/2014/main" id="{7C6AD22F-27E8-E6AC-AB4A-8BA74392AD3F}"/>
              </a:ext>
            </a:extLst>
          </p:cNvPr>
          <p:cNvGraphicFramePr>
            <a:graphicFrameLocks noGrp="1"/>
          </p:cNvGraphicFramePr>
          <p:nvPr>
            <p:extLst>
              <p:ext uri="{D42A27DB-BD31-4B8C-83A1-F6EECF244321}">
                <p14:modId xmlns:p14="http://schemas.microsoft.com/office/powerpoint/2010/main" val="2217465499"/>
              </p:ext>
            </p:extLst>
          </p:nvPr>
        </p:nvGraphicFramePr>
        <p:xfrm>
          <a:off x="342900" y="1290438"/>
          <a:ext cx="2260600" cy="3169920"/>
        </p:xfrm>
        <a:graphic>
          <a:graphicData uri="http://schemas.openxmlformats.org/drawingml/2006/table">
            <a:tbl>
              <a:tblPr firstRow="1" bandRow="1">
                <a:tableStyleId>{7DF18680-E054-41AD-8BC1-D1AEF772440D}</a:tableStyleId>
              </a:tblPr>
              <a:tblGrid>
                <a:gridCol w="2260600">
                  <a:extLst>
                    <a:ext uri="{9D8B030D-6E8A-4147-A177-3AD203B41FA5}">
                      <a16:colId xmlns:a16="http://schemas.microsoft.com/office/drawing/2014/main" val="4293204806"/>
                    </a:ext>
                  </a:extLst>
                </a:gridCol>
              </a:tblGrid>
              <a:tr h="370840">
                <a:tc>
                  <a:txBody>
                    <a:bodyPr/>
                    <a:lstStyle/>
                    <a:p>
                      <a:r>
                        <a:rPr lang="en-GB" sz="2000" dirty="0"/>
                        <a:t>Part</a:t>
                      </a:r>
                    </a:p>
                  </a:txBody>
                  <a:tcPr/>
                </a:tc>
                <a:extLst>
                  <a:ext uri="{0D108BD9-81ED-4DB2-BD59-A6C34878D82A}">
                    <a16:rowId xmlns:a16="http://schemas.microsoft.com/office/drawing/2014/main" val="514015447"/>
                  </a:ext>
                </a:extLst>
              </a:tr>
              <a:tr h="370840">
                <a:tc>
                  <a:txBody>
                    <a:bodyPr/>
                    <a:lstStyle/>
                    <a:p>
                      <a:r>
                        <a:rPr lang="en-GB" sz="2000" dirty="0"/>
                        <a:t>ID</a:t>
                      </a:r>
                    </a:p>
                  </a:txBody>
                  <a:tcPr/>
                </a:tc>
                <a:extLst>
                  <a:ext uri="{0D108BD9-81ED-4DB2-BD59-A6C34878D82A}">
                    <a16:rowId xmlns:a16="http://schemas.microsoft.com/office/drawing/2014/main" val="3050935120"/>
                  </a:ext>
                </a:extLst>
              </a:tr>
              <a:tr h="370840">
                <a:tc>
                  <a:txBody>
                    <a:bodyPr/>
                    <a:lstStyle/>
                    <a:p>
                      <a:r>
                        <a:rPr lang="en-GB" sz="2000" dirty="0"/>
                        <a:t>Name</a:t>
                      </a:r>
                    </a:p>
                  </a:txBody>
                  <a:tcPr/>
                </a:tc>
                <a:extLst>
                  <a:ext uri="{0D108BD9-81ED-4DB2-BD59-A6C34878D82A}">
                    <a16:rowId xmlns:a16="http://schemas.microsoft.com/office/drawing/2014/main" val="2124251477"/>
                  </a:ext>
                </a:extLst>
              </a:tr>
              <a:tr h="370840">
                <a:tc>
                  <a:txBody>
                    <a:bodyPr/>
                    <a:lstStyle/>
                    <a:p>
                      <a:r>
                        <a:rPr lang="en-GB" sz="2000" dirty="0"/>
                        <a:t>Supplier</a:t>
                      </a:r>
                    </a:p>
                  </a:txBody>
                  <a:tcPr/>
                </a:tc>
                <a:extLst>
                  <a:ext uri="{0D108BD9-81ED-4DB2-BD59-A6C34878D82A}">
                    <a16:rowId xmlns:a16="http://schemas.microsoft.com/office/drawing/2014/main" val="2849639492"/>
                  </a:ext>
                </a:extLst>
              </a:tr>
              <a:tr h="370840">
                <a:tc>
                  <a:txBody>
                    <a:bodyPr/>
                    <a:lstStyle/>
                    <a:p>
                      <a:r>
                        <a:rPr lang="en-GB" sz="2000" dirty="0"/>
                        <a:t>Material</a:t>
                      </a:r>
                    </a:p>
                  </a:txBody>
                  <a:tcPr/>
                </a:tc>
                <a:extLst>
                  <a:ext uri="{0D108BD9-81ED-4DB2-BD59-A6C34878D82A}">
                    <a16:rowId xmlns:a16="http://schemas.microsoft.com/office/drawing/2014/main" val="89987071"/>
                  </a:ext>
                </a:extLst>
              </a:tr>
              <a:tr h="370840">
                <a:tc>
                  <a:txBody>
                    <a:bodyPr/>
                    <a:lstStyle/>
                    <a:p>
                      <a:r>
                        <a:rPr lang="en-GB" sz="2000" dirty="0"/>
                        <a:t>Mass</a:t>
                      </a:r>
                    </a:p>
                  </a:txBody>
                  <a:tcPr/>
                </a:tc>
                <a:extLst>
                  <a:ext uri="{0D108BD9-81ED-4DB2-BD59-A6C34878D82A}">
                    <a16:rowId xmlns:a16="http://schemas.microsoft.com/office/drawing/2014/main" val="3276183364"/>
                  </a:ext>
                </a:extLst>
              </a:tr>
              <a:tr h="370840">
                <a:tc>
                  <a:txBody>
                    <a:bodyPr/>
                    <a:lstStyle/>
                    <a:p>
                      <a:r>
                        <a:rPr lang="en-GB" sz="2000" dirty="0"/>
                        <a:t>Cost</a:t>
                      </a:r>
                    </a:p>
                  </a:txBody>
                  <a:tcPr/>
                </a:tc>
                <a:extLst>
                  <a:ext uri="{0D108BD9-81ED-4DB2-BD59-A6C34878D82A}">
                    <a16:rowId xmlns:a16="http://schemas.microsoft.com/office/drawing/2014/main" val="2101335843"/>
                  </a:ext>
                </a:extLst>
              </a:tr>
              <a:tr h="370840">
                <a:tc>
                  <a:txBody>
                    <a:bodyPr/>
                    <a:lstStyle/>
                    <a:p>
                      <a:r>
                        <a:rPr lang="en-GB" sz="2000" dirty="0"/>
                        <a:t>Impact</a:t>
                      </a:r>
                    </a:p>
                  </a:txBody>
                  <a:tcPr/>
                </a:tc>
                <a:extLst>
                  <a:ext uri="{0D108BD9-81ED-4DB2-BD59-A6C34878D82A}">
                    <a16:rowId xmlns:a16="http://schemas.microsoft.com/office/drawing/2014/main" val="587836117"/>
                  </a:ext>
                </a:extLst>
              </a:tr>
            </a:tbl>
          </a:graphicData>
        </a:graphic>
      </p:graphicFrame>
    </p:spTree>
    <p:extLst>
      <p:ext uri="{BB962C8B-B14F-4D97-AF65-F5344CB8AC3E}">
        <p14:creationId xmlns:p14="http://schemas.microsoft.com/office/powerpoint/2010/main" val="199782570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66589-FA2C-8301-8430-5C4F72205CCF}"/>
              </a:ext>
            </a:extLst>
          </p:cNvPr>
          <p:cNvSpPr>
            <a:spLocks noGrp="1"/>
          </p:cNvSpPr>
          <p:nvPr>
            <p:ph type="title"/>
          </p:nvPr>
        </p:nvSpPr>
        <p:spPr/>
        <p:txBody>
          <a:bodyPr/>
          <a:lstStyle/>
          <a:p>
            <a:r>
              <a:rPr lang="en-GB" dirty="0"/>
              <a:t>Power Query Merge</a:t>
            </a:r>
          </a:p>
        </p:txBody>
      </p:sp>
      <p:sp>
        <p:nvSpPr>
          <p:cNvPr id="4" name="Slide Number Placeholder 3">
            <a:extLst>
              <a:ext uri="{FF2B5EF4-FFF2-40B4-BE49-F238E27FC236}">
                <a16:creationId xmlns:a16="http://schemas.microsoft.com/office/drawing/2014/main" id="{45903E10-A7A2-45F7-3B0F-F9EA3343AC43}"/>
              </a:ext>
            </a:extLst>
          </p:cNvPr>
          <p:cNvSpPr>
            <a:spLocks noGrp="1"/>
          </p:cNvSpPr>
          <p:nvPr>
            <p:ph type="sldNum" sz="quarter" idx="4"/>
          </p:nvPr>
        </p:nvSpPr>
        <p:spPr/>
        <p:txBody>
          <a:body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23</a:t>
            </a:fld>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1E751AA-8943-DD78-51DD-D687C12AE1F9}"/>
              </a:ext>
            </a:extLst>
          </p:cNvPr>
          <p:cNvPicPr>
            <a:picLocks noChangeAspect="1"/>
          </p:cNvPicPr>
          <p:nvPr/>
        </p:nvPicPr>
        <p:blipFill>
          <a:blip r:embed="rId2"/>
          <a:stretch>
            <a:fillRect/>
          </a:stretch>
        </p:blipFill>
        <p:spPr>
          <a:xfrm>
            <a:off x="1562100" y="831425"/>
            <a:ext cx="9351102" cy="5846576"/>
          </a:xfrm>
          <a:prstGeom prst="rect">
            <a:avLst/>
          </a:prstGeom>
        </p:spPr>
      </p:pic>
      <p:pic>
        <p:nvPicPr>
          <p:cNvPr id="8" name="Picture 7">
            <a:extLst>
              <a:ext uri="{FF2B5EF4-FFF2-40B4-BE49-F238E27FC236}">
                <a16:creationId xmlns:a16="http://schemas.microsoft.com/office/drawing/2014/main" id="{2BC5CBDA-B206-7D6D-2BA1-5BDF89187266}"/>
              </a:ext>
            </a:extLst>
          </p:cNvPr>
          <p:cNvPicPr>
            <a:picLocks noChangeAspect="1"/>
          </p:cNvPicPr>
          <p:nvPr/>
        </p:nvPicPr>
        <p:blipFill>
          <a:blip r:embed="rId3"/>
          <a:stretch>
            <a:fillRect/>
          </a:stretch>
        </p:blipFill>
        <p:spPr>
          <a:xfrm>
            <a:off x="4225719" y="94305"/>
            <a:ext cx="6687483" cy="6763694"/>
          </a:xfrm>
          <a:prstGeom prst="rect">
            <a:avLst/>
          </a:prstGeom>
        </p:spPr>
      </p:pic>
    </p:spTree>
    <p:extLst>
      <p:ext uri="{BB962C8B-B14F-4D97-AF65-F5344CB8AC3E}">
        <p14:creationId xmlns:p14="http://schemas.microsoft.com/office/powerpoint/2010/main" val="2033549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6865939-1165-F426-E91C-48B9C0DD046D}"/>
              </a:ext>
            </a:extLst>
          </p:cNvPr>
          <p:cNvSpPr/>
          <p:nvPr/>
        </p:nvSpPr>
        <p:spPr>
          <a:xfrm>
            <a:off x="7631823" y="465027"/>
            <a:ext cx="4560177" cy="4106973"/>
          </a:xfrm>
          <a:prstGeom prst="rect">
            <a:avLst/>
          </a:prstGeom>
          <a:solidFill>
            <a:schemeClr val="bg1"/>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Table 4">
            <a:extLst>
              <a:ext uri="{FF2B5EF4-FFF2-40B4-BE49-F238E27FC236}">
                <a16:creationId xmlns:a16="http://schemas.microsoft.com/office/drawing/2014/main" id="{9897DA3F-1A7A-B60D-2355-14D0C3A6F54F}"/>
              </a:ext>
            </a:extLst>
          </p:cNvPr>
          <p:cNvGraphicFramePr>
            <a:graphicFrameLocks noGrp="1"/>
          </p:cNvGraphicFramePr>
          <p:nvPr/>
        </p:nvGraphicFramePr>
        <p:xfrm>
          <a:off x="0" y="0"/>
          <a:ext cx="12192000" cy="6858000"/>
        </p:xfrm>
        <a:graphic>
          <a:graphicData uri="http://schemas.openxmlformats.org/drawingml/2006/table">
            <a:tbl>
              <a:tblPr firstRow="1" bandRow="1">
                <a:tableStyleId>{5C22544A-7EE6-4342-B048-85BDC9FD1C3A}</a:tableStyleId>
              </a:tblPr>
              <a:tblGrid>
                <a:gridCol w="2180492">
                  <a:extLst>
                    <a:ext uri="{9D8B030D-6E8A-4147-A177-3AD203B41FA5}">
                      <a16:colId xmlns:a16="http://schemas.microsoft.com/office/drawing/2014/main" val="3539729904"/>
                    </a:ext>
                  </a:extLst>
                </a:gridCol>
                <a:gridCol w="5477608">
                  <a:extLst>
                    <a:ext uri="{9D8B030D-6E8A-4147-A177-3AD203B41FA5}">
                      <a16:colId xmlns:a16="http://schemas.microsoft.com/office/drawing/2014/main" val="451630596"/>
                    </a:ext>
                  </a:extLst>
                </a:gridCol>
                <a:gridCol w="4533900">
                  <a:extLst>
                    <a:ext uri="{9D8B030D-6E8A-4147-A177-3AD203B41FA5}">
                      <a16:colId xmlns:a16="http://schemas.microsoft.com/office/drawing/2014/main" val="2445488656"/>
                    </a:ext>
                  </a:extLst>
                </a:gridCol>
              </a:tblGrid>
              <a:tr h="2286000">
                <a:tc>
                  <a:txBody>
                    <a:bodyPr/>
                    <a:lstStyle/>
                    <a:p>
                      <a:r>
                        <a:rPr lang="en-GB" dirty="0">
                          <a:solidFill>
                            <a:schemeClr val="tx1"/>
                          </a:solidFill>
                        </a:rPr>
                        <a:t>Inputs</a:t>
                      </a: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tc>
                  <a:txBody>
                    <a:bodyPr/>
                    <a:lstStyle/>
                    <a:p>
                      <a:r>
                        <a:rPr lang="en-GB" dirty="0">
                          <a:solidFill>
                            <a:schemeClr val="tx1"/>
                          </a:solidFill>
                        </a:rPr>
                        <a:t>Model</a:t>
                      </a: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tc>
                  <a:txBody>
                    <a:bodyPr/>
                    <a:lstStyle/>
                    <a:p>
                      <a:r>
                        <a:rPr lang="en-GB" dirty="0">
                          <a:solidFill>
                            <a:schemeClr val="tx1"/>
                          </a:solidFill>
                        </a:rPr>
                        <a:t>   Outputs</a:t>
                      </a: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793706801"/>
                  </a:ext>
                </a:extLst>
              </a:tr>
              <a:tr h="2286000">
                <a:tc>
                  <a:txBody>
                    <a:bodyPr/>
                    <a:lstStyle/>
                    <a:p>
                      <a:endParaRPr lang="en-GB" dirty="0">
                        <a:solidFill>
                          <a:schemeClr val="tx1"/>
                        </a:solidFill>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tc>
                  <a:txBody>
                    <a:bodyPr/>
                    <a:lstStyle/>
                    <a:p>
                      <a:endParaRPr lang="en-GB">
                        <a:solidFill>
                          <a:schemeClr val="tx1"/>
                        </a:solidFill>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tc>
                  <a:txBody>
                    <a:bodyPr/>
                    <a:lstStyle/>
                    <a:p>
                      <a:endParaRPr lang="en-GB" dirty="0">
                        <a:solidFill>
                          <a:schemeClr val="tx1"/>
                        </a:solidFill>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656796650"/>
                  </a:ext>
                </a:extLst>
              </a:tr>
              <a:tr h="2286000">
                <a:tc>
                  <a:txBody>
                    <a:bodyPr/>
                    <a:lstStyle/>
                    <a:p>
                      <a:endParaRPr lang="en-GB">
                        <a:solidFill>
                          <a:schemeClr val="tx1"/>
                        </a:solidFill>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tc>
                  <a:txBody>
                    <a:bodyPr/>
                    <a:lstStyle/>
                    <a:p>
                      <a:r>
                        <a:rPr lang="en-GB" sz="1200" dirty="0">
                          <a:solidFill>
                            <a:schemeClr val="tx1"/>
                          </a:solidFill>
                        </a:rPr>
                        <a:t>       </a:t>
                      </a:r>
                      <a:r>
                        <a:rPr lang="en-GB" sz="1200" b="1" dirty="0">
                          <a:solidFill>
                            <a:schemeClr val="tx1"/>
                          </a:solidFill>
                        </a:rPr>
                        <a:t>Warnings: </a:t>
                      </a:r>
                      <a:r>
                        <a:rPr lang="en-GB" sz="1200" dirty="0">
                          <a:solidFill>
                            <a:schemeClr val="tx1"/>
                          </a:solidFill>
                        </a:rPr>
                        <a:t>These components don’t have data. </a:t>
                      </a:r>
                    </a:p>
                  </a:txBody>
                  <a:tcPr anchor="b">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tc>
                  <a:txBody>
                    <a:bodyPr/>
                    <a:lstStyle/>
                    <a:p>
                      <a:r>
                        <a:rPr lang="en-GB" sz="1600" b="1" dirty="0">
                          <a:solidFill>
                            <a:schemeClr val="tx1"/>
                          </a:solidFill>
                        </a:rPr>
                        <a:t>Automated Design Feedback</a:t>
                      </a:r>
                      <a:endParaRPr lang="en-GB" b="1" dirty="0">
                        <a:solidFill>
                          <a:schemeClr val="tx1"/>
                        </a:solidFill>
                      </a:endParaRP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966036580"/>
                  </a:ext>
                </a:extLst>
              </a:tr>
            </a:tbl>
          </a:graphicData>
        </a:graphic>
      </p:graphicFrame>
      <p:sp>
        <p:nvSpPr>
          <p:cNvPr id="5" name="Rectangle: Rounded Corners 4">
            <a:extLst>
              <a:ext uri="{FF2B5EF4-FFF2-40B4-BE49-F238E27FC236}">
                <a16:creationId xmlns:a16="http://schemas.microsoft.com/office/drawing/2014/main" id="{79707FB1-7192-C272-F936-5C04B8ADA455}"/>
              </a:ext>
            </a:extLst>
          </p:cNvPr>
          <p:cNvSpPr/>
          <p:nvPr/>
        </p:nvSpPr>
        <p:spPr>
          <a:xfrm>
            <a:off x="668214" y="558311"/>
            <a:ext cx="1283677" cy="272561"/>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modelName</a:t>
            </a: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Isosceles Triangle 5">
            <a:extLst>
              <a:ext uri="{FF2B5EF4-FFF2-40B4-BE49-F238E27FC236}">
                <a16:creationId xmlns:a16="http://schemas.microsoft.com/office/drawing/2014/main" id="{BF0977B1-D4F1-128F-A443-BD60D8FEA250}"/>
              </a:ext>
            </a:extLst>
          </p:cNvPr>
          <p:cNvSpPr/>
          <p:nvPr/>
        </p:nvSpPr>
        <p:spPr>
          <a:xfrm flipV="1">
            <a:off x="1740874" y="668214"/>
            <a:ext cx="105508" cy="6154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2E4FB75A-B63D-7996-8BA4-6C2536843123}"/>
              </a:ext>
            </a:extLst>
          </p:cNvPr>
          <p:cNvSpPr/>
          <p:nvPr/>
        </p:nvSpPr>
        <p:spPr>
          <a:xfrm>
            <a:off x="175846" y="558311"/>
            <a:ext cx="386859" cy="27256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Arrow Connector 8">
            <a:extLst>
              <a:ext uri="{FF2B5EF4-FFF2-40B4-BE49-F238E27FC236}">
                <a16:creationId xmlns:a16="http://schemas.microsoft.com/office/drawing/2014/main" id="{BC9D6D66-8333-7FC9-EFEE-2478996461D0}"/>
              </a:ext>
            </a:extLst>
          </p:cNvPr>
          <p:cNvCxnSpPr/>
          <p:nvPr/>
        </p:nvCxnSpPr>
        <p:spPr>
          <a:xfrm flipV="1">
            <a:off x="378068" y="619856"/>
            <a:ext cx="0" cy="1494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5" name="Picture 1">
            <a:extLst>
              <a:ext uri="{FF2B5EF4-FFF2-40B4-BE49-F238E27FC236}">
                <a16:creationId xmlns:a16="http://schemas.microsoft.com/office/drawing/2014/main" id="{2107AF4F-7497-996F-F1E3-E3D5B7A59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0123" y="1257300"/>
            <a:ext cx="4923693" cy="369277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4C4A9094-87E9-F980-EF47-0F84C2C5991C}"/>
              </a:ext>
            </a:extLst>
          </p:cNvPr>
          <p:cNvSpPr/>
          <p:nvPr/>
        </p:nvSpPr>
        <p:spPr>
          <a:xfrm>
            <a:off x="263767" y="1081452"/>
            <a:ext cx="114301" cy="1143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5C77801-7BAE-127F-66E2-ECBAA59A1CC8}"/>
              </a:ext>
            </a:extLst>
          </p:cNvPr>
          <p:cNvSpPr txBox="1"/>
          <p:nvPr/>
        </p:nvSpPr>
        <p:spPr>
          <a:xfrm>
            <a:off x="449876" y="1000102"/>
            <a:ext cx="12748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Level 1</a:t>
            </a:r>
          </a:p>
        </p:txBody>
      </p:sp>
      <p:sp>
        <p:nvSpPr>
          <p:cNvPr id="12" name="Oval 11">
            <a:extLst>
              <a:ext uri="{FF2B5EF4-FFF2-40B4-BE49-F238E27FC236}">
                <a16:creationId xmlns:a16="http://schemas.microsoft.com/office/drawing/2014/main" id="{354E9CCA-96A0-DE27-54C0-AC773491EE6E}"/>
              </a:ext>
            </a:extLst>
          </p:cNvPr>
          <p:cNvSpPr/>
          <p:nvPr/>
        </p:nvSpPr>
        <p:spPr>
          <a:xfrm>
            <a:off x="263767" y="1325860"/>
            <a:ext cx="114301" cy="1143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0CCAC12-C2AC-D85C-0F25-AF25D2A79392}"/>
              </a:ext>
            </a:extLst>
          </p:cNvPr>
          <p:cNvSpPr txBox="1"/>
          <p:nvPr/>
        </p:nvSpPr>
        <p:spPr>
          <a:xfrm>
            <a:off x="449876" y="1244510"/>
            <a:ext cx="12748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Level 2</a:t>
            </a:r>
          </a:p>
        </p:txBody>
      </p:sp>
      <p:sp>
        <p:nvSpPr>
          <p:cNvPr id="14" name="Oval 13">
            <a:extLst>
              <a:ext uri="{FF2B5EF4-FFF2-40B4-BE49-F238E27FC236}">
                <a16:creationId xmlns:a16="http://schemas.microsoft.com/office/drawing/2014/main" id="{21EFDE68-C2CD-C4C8-81CE-619C9A5B25A2}"/>
              </a:ext>
            </a:extLst>
          </p:cNvPr>
          <p:cNvSpPr/>
          <p:nvPr/>
        </p:nvSpPr>
        <p:spPr>
          <a:xfrm>
            <a:off x="263767" y="1570268"/>
            <a:ext cx="114301" cy="1143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6051AA8-B147-6A8F-41F1-4FCA107C9DB2}"/>
              </a:ext>
            </a:extLst>
          </p:cNvPr>
          <p:cNvSpPr txBox="1"/>
          <p:nvPr/>
        </p:nvSpPr>
        <p:spPr>
          <a:xfrm>
            <a:off x="449876" y="1488918"/>
            <a:ext cx="12748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Level 3</a:t>
            </a:r>
          </a:p>
        </p:txBody>
      </p:sp>
      <p:sp>
        <p:nvSpPr>
          <p:cNvPr id="16" name="TextBox 15">
            <a:extLst>
              <a:ext uri="{FF2B5EF4-FFF2-40B4-BE49-F238E27FC236}">
                <a16:creationId xmlns:a16="http://schemas.microsoft.com/office/drawing/2014/main" id="{CDF086C1-88C5-B6CC-57D9-4F24C4A7474F}"/>
              </a:ext>
            </a:extLst>
          </p:cNvPr>
          <p:cNvSpPr txBox="1"/>
          <p:nvPr/>
        </p:nvSpPr>
        <p:spPr>
          <a:xfrm>
            <a:off x="-40981" y="2269342"/>
            <a:ext cx="216290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Component Tree Diagram</a:t>
            </a:r>
          </a:p>
        </p:txBody>
      </p:sp>
      <p:pic>
        <p:nvPicPr>
          <p:cNvPr id="18" name="Picture 17">
            <a:extLst>
              <a:ext uri="{FF2B5EF4-FFF2-40B4-BE49-F238E27FC236}">
                <a16:creationId xmlns:a16="http://schemas.microsoft.com/office/drawing/2014/main" id="{F8A2F626-8F1B-A269-87AC-FB7EA95CEA47}"/>
              </a:ext>
            </a:extLst>
          </p:cNvPr>
          <p:cNvPicPr>
            <a:picLocks noChangeAspect="1"/>
          </p:cNvPicPr>
          <p:nvPr/>
        </p:nvPicPr>
        <p:blipFill>
          <a:blip r:embed="rId3"/>
          <a:stretch>
            <a:fillRect/>
          </a:stretch>
        </p:blipFill>
        <p:spPr>
          <a:xfrm>
            <a:off x="70549" y="2545221"/>
            <a:ext cx="2104491" cy="1878275"/>
          </a:xfrm>
          <a:prstGeom prst="rect">
            <a:avLst/>
          </a:prstGeom>
        </p:spPr>
      </p:pic>
      <p:sp>
        <p:nvSpPr>
          <p:cNvPr id="19" name="TextBox 18">
            <a:extLst>
              <a:ext uri="{FF2B5EF4-FFF2-40B4-BE49-F238E27FC236}">
                <a16:creationId xmlns:a16="http://schemas.microsoft.com/office/drawing/2014/main" id="{202EED95-AE35-73C4-5773-172111ED5609}"/>
              </a:ext>
            </a:extLst>
          </p:cNvPr>
          <p:cNvSpPr txBox="1"/>
          <p:nvPr/>
        </p:nvSpPr>
        <p:spPr>
          <a:xfrm>
            <a:off x="-2229589" y="4603864"/>
            <a:ext cx="216290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Fusion Team Files</a:t>
            </a:r>
          </a:p>
        </p:txBody>
      </p:sp>
      <p:pic>
        <p:nvPicPr>
          <p:cNvPr id="21" name="Picture 20">
            <a:extLst>
              <a:ext uri="{FF2B5EF4-FFF2-40B4-BE49-F238E27FC236}">
                <a16:creationId xmlns:a16="http://schemas.microsoft.com/office/drawing/2014/main" id="{58CF207C-7F92-4FD5-12B1-4F7B227512CB}"/>
              </a:ext>
            </a:extLst>
          </p:cNvPr>
          <p:cNvPicPr>
            <a:picLocks noChangeAspect="1"/>
          </p:cNvPicPr>
          <p:nvPr/>
        </p:nvPicPr>
        <p:blipFill>
          <a:blip r:embed="rId4"/>
          <a:stretch>
            <a:fillRect/>
          </a:stretch>
        </p:blipFill>
        <p:spPr>
          <a:xfrm>
            <a:off x="-2229589" y="4888935"/>
            <a:ext cx="2113445" cy="1312270"/>
          </a:xfrm>
          <a:prstGeom prst="rect">
            <a:avLst/>
          </a:prstGeom>
        </p:spPr>
      </p:pic>
      <p:sp>
        <p:nvSpPr>
          <p:cNvPr id="22" name="TextBox 21">
            <a:extLst>
              <a:ext uri="{FF2B5EF4-FFF2-40B4-BE49-F238E27FC236}">
                <a16:creationId xmlns:a16="http://schemas.microsoft.com/office/drawing/2014/main" id="{98C6ED0C-A389-F954-E175-48524269BB09}"/>
              </a:ext>
            </a:extLst>
          </p:cNvPr>
          <p:cNvSpPr txBox="1"/>
          <p:nvPr/>
        </p:nvSpPr>
        <p:spPr>
          <a:xfrm>
            <a:off x="3795609" y="5484217"/>
            <a:ext cx="16705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compare to:</a:t>
            </a:r>
          </a:p>
        </p:txBody>
      </p:sp>
      <p:sp>
        <p:nvSpPr>
          <p:cNvPr id="23" name="Rectangle: Rounded Corners 22">
            <a:extLst>
              <a:ext uri="{FF2B5EF4-FFF2-40B4-BE49-F238E27FC236}">
                <a16:creationId xmlns:a16="http://schemas.microsoft.com/office/drawing/2014/main" id="{C9F30015-D4ED-8308-7DCA-482CD89E49CA}"/>
              </a:ext>
            </a:extLst>
          </p:cNvPr>
          <p:cNvSpPr/>
          <p:nvPr/>
        </p:nvSpPr>
        <p:spPr>
          <a:xfrm>
            <a:off x="4639668" y="5464419"/>
            <a:ext cx="1283677" cy="272561"/>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modelName</a:t>
            </a: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Isosceles Triangle 23">
            <a:extLst>
              <a:ext uri="{FF2B5EF4-FFF2-40B4-BE49-F238E27FC236}">
                <a16:creationId xmlns:a16="http://schemas.microsoft.com/office/drawing/2014/main" id="{BAE99D65-B3A0-587B-DBF4-F8BE888C1ACB}"/>
              </a:ext>
            </a:extLst>
          </p:cNvPr>
          <p:cNvSpPr/>
          <p:nvPr/>
        </p:nvSpPr>
        <p:spPr>
          <a:xfrm flipV="1">
            <a:off x="5712328" y="5574322"/>
            <a:ext cx="105508" cy="6154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17A19CD-C66B-00B2-8F23-965FAC0A6FA4}"/>
              </a:ext>
            </a:extLst>
          </p:cNvPr>
          <p:cNvSpPr/>
          <p:nvPr/>
        </p:nvSpPr>
        <p:spPr>
          <a:xfrm>
            <a:off x="3664713" y="5539152"/>
            <a:ext cx="144000" cy="144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pic>
        <p:nvPicPr>
          <p:cNvPr id="1026" name="Picture 2">
            <a:extLst>
              <a:ext uri="{FF2B5EF4-FFF2-40B4-BE49-F238E27FC236}">
                <a16:creationId xmlns:a16="http://schemas.microsoft.com/office/drawing/2014/main" id="{7706C97B-EA25-E971-A5A7-3607CFE704D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61968" y="465027"/>
            <a:ext cx="3951964" cy="2963973"/>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300D2610-494D-74AC-020B-BE9916F24624}"/>
              </a:ext>
            </a:extLst>
          </p:cNvPr>
          <p:cNvSpPr/>
          <p:nvPr/>
        </p:nvSpPr>
        <p:spPr>
          <a:xfrm>
            <a:off x="8811358" y="3469504"/>
            <a:ext cx="216000" cy="216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884EA62E-A5B9-83E2-2F5E-F7F9FC70FB19}"/>
              </a:ext>
            </a:extLst>
          </p:cNvPr>
          <p:cNvSpPr/>
          <p:nvPr/>
        </p:nvSpPr>
        <p:spPr>
          <a:xfrm>
            <a:off x="10127418" y="3469504"/>
            <a:ext cx="216000" cy="216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119C690E-1B7B-0FEF-312D-F6F8B12DB064}"/>
              </a:ext>
            </a:extLst>
          </p:cNvPr>
          <p:cNvSpPr/>
          <p:nvPr/>
        </p:nvSpPr>
        <p:spPr>
          <a:xfrm>
            <a:off x="8811358" y="3845046"/>
            <a:ext cx="216000" cy="216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2876FB91-4BA1-5C3C-F193-F5E2C7396A53}"/>
              </a:ext>
            </a:extLst>
          </p:cNvPr>
          <p:cNvSpPr/>
          <p:nvPr/>
        </p:nvSpPr>
        <p:spPr>
          <a:xfrm>
            <a:off x="10131593" y="3845046"/>
            <a:ext cx="216000" cy="216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09E8550-0B89-7994-D943-BE57852C9C81}"/>
              </a:ext>
            </a:extLst>
          </p:cNvPr>
          <p:cNvSpPr txBox="1"/>
          <p:nvPr/>
        </p:nvSpPr>
        <p:spPr>
          <a:xfrm>
            <a:off x="9027358" y="3446699"/>
            <a:ext cx="96283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GWP 100a</a:t>
            </a:r>
          </a:p>
        </p:txBody>
      </p:sp>
      <p:sp>
        <p:nvSpPr>
          <p:cNvPr id="33" name="TextBox 32">
            <a:extLst>
              <a:ext uri="{FF2B5EF4-FFF2-40B4-BE49-F238E27FC236}">
                <a16:creationId xmlns:a16="http://schemas.microsoft.com/office/drawing/2014/main" id="{19120E46-2EFC-3B1C-2B94-ED4E13E94147}"/>
              </a:ext>
            </a:extLst>
          </p:cNvPr>
          <p:cNvSpPr txBox="1"/>
          <p:nvPr/>
        </p:nvSpPr>
        <p:spPr>
          <a:xfrm>
            <a:off x="10333160" y="3423894"/>
            <a:ext cx="96283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Water</a:t>
            </a:r>
          </a:p>
        </p:txBody>
      </p:sp>
      <p:sp>
        <p:nvSpPr>
          <p:cNvPr id="36" name="Rectangle 35">
            <a:extLst>
              <a:ext uri="{FF2B5EF4-FFF2-40B4-BE49-F238E27FC236}">
                <a16:creationId xmlns:a16="http://schemas.microsoft.com/office/drawing/2014/main" id="{B4DEE4BA-E368-9B92-1AA1-76E0161A3844}"/>
              </a:ext>
            </a:extLst>
          </p:cNvPr>
          <p:cNvSpPr/>
          <p:nvPr/>
        </p:nvSpPr>
        <p:spPr>
          <a:xfrm>
            <a:off x="10339754" y="316523"/>
            <a:ext cx="817684" cy="148504"/>
          </a:xfrm>
          <a:prstGeom prst="rect">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Impact</a:t>
            </a:r>
          </a:p>
        </p:txBody>
      </p:sp>
      <p:sp>
        <p:nvSpPr>
          <p:cNvPr id="37" name="Rectangle 36">
            <a:extLst>
              <a:ext uri="{FF2B5EF4-FFF2-40B4-BE49-F238E27FC236}">
                <a16:creationId xmlns:a16="http://schemas.microsoft.com/office/drawing/2014/main" id="{AFA2A13D-A5C1-2A21-40A6-C048D2946BF2}"/>
              </a:ext>
            </a:extLst>
          </p:cNvPr>
          <p:cNvSpPr/>
          <p:nvPr/>
        </p:nvSpPr>
        <p:spPr>
          <a:xfrm>
            <a:off x="11159003" y="316523"/>
            <a:ext cx="817684" cy="148504"/>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Price</a:t>
            </a:r>
          </a:p>
        </p:txBody>
      </p:sp>
      <p:sp>
        <p:nvSpPr>
          <p:cNvPr id="39" name="TextBox 38">
            <a:extLst>
              <a:ext uri="{FF2B5EF4-FFF2-40B4-BE49-F238E27FC236}">
                <a16:creationId xmlns:a16="http://schemas.microsoft.com/office/drawing/2014/main" id="{CFEE5698-D8AF-3006-12A2-2401D0FF97F0}"/>
              </a:ext>
            </a:extLst>
          </p:cNvPr>
          <p:cNvSpPr txBox="1"/>
          <p:nvPr/>
        </p:nvSpPr>
        <p:spPr>
          <a:xfrm>
            <a:off x="9057214" y="3810618"/>
            <a:ext cx="96283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Energy</a:t>
            </a:r>
          </a:p>
        </p:txBody>
      </p:sp>
      <p:sp>
        <p:nvSpPr>
          <p:cNvPr id="40" name="TextBox 39">
            <a:extLst>
              <a:ext uri="{FF2B5EF4-FFF2-40B4-BE49-F238E27FC236}">
                <a16:creationId xmlns:a16="http://schemas.microsoft.com/office/drawing/2014/main" id="{4A3F9A2A-AE98-A8F4-8F0F-BA85E4E4DB9F}"/>
              </a:ext>
            </a:extLst>
          </p:cNvPr>
          <p:cNvSpPr txBox="1"/>
          <p:nvPr/>
        </p:nvSpPr>
        <p:spPr>
          <a:xfrm>
            <a:off x="10377449" y="3813456"/>
            <a:ext cx="96283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Ecotoxicity</a:t>
            </a:r>
          </a:p>
        </p:txBody>
      </p:sp>
      <p:sp>
        <p:nvSpPr>
          <p:cNvPr id="41" name="Rectangle 40">
            <a:extLst>
              <a:ext uri="{FF2B5EF4-FFF2-40B4-BE49-F238E27FC236}">
                <a16:creationId xmlns:a16="http://schemas.microsoft.com/office/drawing/2014/main" id="{0E15B5C6-1F14-66F5-1D4D-64A908CE8E1C}"/>
              </a:ext>
            </a:extLst>
          </p:cNvPr>
          <p:cNvSpPr/>
          <p:nvPr/>
        </p:nvSpPr>
        <p:spPr>
          <a:xfrm>
            <a:off x="10739709" y="4197783"/>
            <a:ext cx="817684" cy="148504"/>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By Material</a:t>
            </a:r>
          </a:p>
        </p:txBody>
      </p:sp>
      <p:sp>
        <p:nvSpPr>
          <p:cNvPr id="42" name="Rectangle 41">
            <a:extLst>
              <a:ext uri="{FF2B5EF4-FFF2-40B4-BE49-F238E27FC236}">
                <a16:creationId xmlns:a16="http://schemas.microsoft.com/office/drawing/2014/main" id="{29856290-24F4-37CF-5D4F-B6A95515DC19}"/>
              </a:ext>
            </a:extLst>
          </p:cNvPr>
          <p:cNvSpPr/>
          <p:nvPr/>
        </p:nvSpPr>
        <p:spPr>
          <a:xfrm>
            <a:off x="9520987" y="4197783"/>
            <a:ext cx="1212861" cy="148504"/>
          </a:xfrm>
          <a:prstGeom prst="rect">
            <a:avLst/>
          </a:prstGeom>
          <a:solidFill>
            <a:schemeClr val="bg2"/>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By Component</a:t>
            </a:r>
          </a:p>
        </p:txBody>
      </p:sp>
      <p:sp>
        <p:nvSpPr>
          <p:cNvPr id="45" name="Oval 44">
            <a:extLst>
              <a:ext uri="{FF2B5EF4-FFF2-40B4-BE49-F238E27FC236}">
                <a16:creationId xmlns:a16="http://schemas.microsoft.com/office/drawing/2014/main" id="{4D82EF97-7D55-79AF-75BE-46509C658E0F}"/>
              </a:ext>
            </a:extLst>
          </p:cNvPr>
          <p:cNvSpPr/>
          <p:nvPr/>
        </p:nvSpPr>
        <p:spPr>
          <a:xfrm>
            <a:off x="7686119" y="86776"/>
            <a:ext cx="175849" cy="13447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7" name="Rectangle 46">
            <a:extLst>
              <a:ext uri="{FF2B5EF4-FFF2-40B4-BE49-F238E27FC236}">
                <a16:creationId xmlns:a16="http://schemas.microsoft.com/office/drawing/2014/main" id="{7BF32B30-391D-1194-13F6-A77A49649DE9}"/>
              </a:ext>
            </a:extLst>
          </p:cNvPr>
          <p:cNvSpPr/>
          <p:nvPr/>
        </p:nvSpPr>
        <p:spPr>
          <a:xfrm>
            <a:off x="8312301" y="4199688"/>
            <a:ext cx="1212861" cy="148504"/>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Aggregate</a:t>
            </a:r>
          </a:p>
        </p:txBody>
      </p:sp>
      <p:sp>
        <p:nvSpPr>
          <p:cNvPr id="48" name="TextBox 47">
            <a:extLst>
              <a:ext uri="{FF2B5EF4-FFF2-40B4-BE49-F238E27FC236}">
                <a16:creationId xmlns:a16="http://schemas.microsoft.com/office/drawing/2014/main" id="{CA61CAE8-6FA7-2936-74EE-3EE75E6CDA53}"/>
              </a:ext>
            </a:extLst>
          </p:cNvPr>
          <p:cNvSpPr txBox="1"/>
          <p:nvPr/>
        </p:nvSpPr>
        <p:spPr>
          <a:xfrm>
            <a:off x="7774043" y="4902438"/>
            <a:ext cx="36954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Top impact contributors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Prompts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Opportunity savings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Improvement metrics</a:t>
            </a:r>
          </a:p>
        </p:txBody>
      </p:sp>
      <p:sp>
        <p:nvSpPr>
          <p:cNvPr id="49" name="Oval 48">
            <a:extLst>
              <a:ext uri="{FF2B5EF4-FFF2-40B4-BE49-F238E27FC236}">
                <a16:creationId xmlns:a16="http://schemas.microsoft.com/office/drawing/2014/main" id="{6E2FD850-44DB-BED8-745F-F76DA6945D14}"/>
              </a:ext>
            </a:extLst>
          </p:cNvPr>
          <p:cNvSpPr/>
          <p:nvPr/>
        </p:nvSpPr>
        <p:spPr>
          <a:xfrm>
            <a:off x="1890342" y="146881"/>
            <a:ext cx="175849" cy="13447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50" name="Oval 49">
            <a:extLst>
              <a:ext uri="{FF2B5EF4-FFF2-40B4-BE49-F238E27FC236}">
                <a16:creationId xmlns:a16="http://schemas.microsoft.com/office/drawing/2014/main" id="{D1986294-7A75-1526-DDDA-55461FAB460B}"/>
              </a:ext>
            </a:extLst>
          </p:cNvPr>
          <p:cNvSpPr/>
          <p:nvPr/>
        </p:nvSpPr>
        <p:spPr>
          <a:xfrm>
            <a:off x="2271309" y="6647832"/>
            <a:ext cx="175849" cy="13447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106217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17DEB5-EC90-4FE2-8646-F287BE6EA601}"/>
              </a:ext>
            </a:extLst>
          </p:cNvPr>
          <p:cNvSpPr>
            <a:spLocks noGrp="1"/>
          </p:cNvSpPr>
          <p:nvPr>
            <p:ph type="title"/>
          </p:nvPr>
        </p:nvSpPr>
        <p:spPr/>
        <p:txBody>
          <a:bodyPr/>
          <a:lstStyle/>
          <a:p>
            <a:r>
              <a:rPr lang="en-GB" dirty="0"/>
              <a:t>Next Steps</a:t>
            </a:r>
          </a:p>
        </p:txBody>
      </p:sp>
      <p:sp>
        <p:nvSpPr>
          <p:cNvPr id="6" name="Slide Number Placeholder 5">
            <a:extLst>
              <a:ext uri="{FF2B5EF4-FFF2-40B4-BE49-F238E27FC236}">
                <a16:creationId xmlns:a16="http://schemas.microsoft.com/office/drawing/2014/main" id="{E35FF012-BB17-44E4-AB8D-AAA447C61E84}"/>
              </a:ext>
            </a:extLst>
          </p:cNvPr>
          <p:cNvSpPr>
            <a:spLocks noGrp="1"/>
          </p:cNvSpPr>
          <p:nvPr>
            <p:ph type="sldNum" sz="quarter" idx="4"/>
          </p:nvPr>
        </p:nvSpPr>
        <p:spPr/>
        <p:txBody>
          <a:body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25</a:t>
            </a:fld>
            <a:endParaRPr lang="en-US"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C4ED4C7C-7404-47B0-A3CB-973289907396}"/>
              </a:ext>
            </a:extLst>
          </p:cNvPr>
          <p:cNvSpPr txBox="1"/>
          <p:nvPr/>
        </p:nvSpPr>
        <p:spPr>
          <a:xfrm>
            <a:off x="480000" y="1188748"/>
            <a:ext cx="11232000" cy="4339650"/>
          </a:xfrm>
          <a:prstGeom prst="rect">
            <a:avLst/>
          </a:prstGeom>
          <a:noFill/>
        </p:spPr>
        <p:txBody>
          <a:bodyPr wrap="square">
            <a:spAutoFit/>
          </a:bodyPr>
          <a:lstStyle/>
          <a:p>
            <a:pPr marL="457200" indent="-457200">
              <a:spcAft>
                <a:spcPts val="2400"/>
              </a:spcAft>
              <a:buFont typeface="+mj-lt"/>
              <a:buAutoNum type="arabicPeriod"/>
            </a:pPr>
            <a:r>
              <a:rPr lang="en-GB" sz="2800" dirty="0">
                <a:solidFill>
                  <a:srgbClr val="0A2D50"/>
                </a:solidFill>
                <a:latin typeface="KingsBureauGrot FiveOne" panose="02000506040000020004" pitchFamily="2" charset="0"/>
              </a:rPr>
              <a:t>Automate merging of student CAD data with our Virtual Component Library &amp; Database</a:t>
            </a:r>
          </a:p>
          <a:p>
            <a:pPr marL="457200" indent="-457200">
              <a:spcAft>
                <a:spcPts val="2400"/>
              </a:spcAft>
              <a:buFont typeface="+mj-lt"/>
              <a:buAutoNum type="arabicPeriod"/>
            </a:pPr>
            <a:r>
              <a:rPr lang="en-GB" sz="2800" dirty="0">
                <a:solidFill>
                  <a:srgbClr val="0A2D50"/>
                </a:solidFill>
                <a:latin typeface="KingsBureauGrot FiveOne" panose="02000506040000020004" pitchFamily="2" charset="0"/>
              </a:rPr>
              <a:t>Create visualisation app for decision making</a:t>
            </a:r>
          </a:p>
          <a:p>
            <a:pPr marL="457200" indent="-457200">
              <a:spcAft>
                <a:spcPts val="2400"/>
              </a:spcAft>
              <a:buFont typeface="+mj-lt"/>
              <a:buAutoNum type="arabicPeriod"/>
            </a:pPr>
            <a:r>
              <a:rPr lang="en-GB" sz="2800" dirty="0">
                <a:solidFill>
                  <a:srgbClr val="0A2D50"/>
                </a:solidFill>
                <a:latin typeface="KingsBureauGrot FiveOne" panose="02000506040000020004" pitchFamily="2" charset="0"/>
              </a:rPr>
              <a:t>Test with learners in the design module</a:t>
            </a:r>
          </a:p>
          <a:p>
            <a:pPr marL="457200" indent="-457200">
              <a:spcAft>
                <a:spcPts val="2400"/>
              </a:spcAft>
              <a:buFont typeface="+mj-lt"/>
              <a:buAutoNum type="arabicPeriod"/>
            </a:pPr>
            <a:r>
              <a:rPr lang="en-GB" sz="2800" dirty="0">
                <a:solidFill>
                  <a:srgbClr val="0A2D50"/>
                </a:solidFill>
                <a:latin typeface="KingsBureauGrot FiveOne" panose="02000506040000020004" pitchFamily="2" charset="0"/>
              </a:rPr>
              <a:t>Create a sustainable mechanism to maintain component library and database</a:t>
            </a:r>
          </a:p>
          <a:p>
            <a:pPr marL="457200" indent="-457200">
              <a:spcAft>
                <a:spcPts val="2400"/>
              </a:spcAft>
              <a:buFont typeface="+mj-lt"/>
              <a:buAutoNum type="arabicPeriod"/>
            </a:pPr>
            <a:endParaRPr lang="en-GB" sz="2800" dirty="0">
              <a:solidFill>
                <a:srgbClr val="C00000"/>
              </a:solidFill>
              <a:latin typeface="KingsBureauGrot FiveOne" panose="02000506040000020004" pitchFamily="2" charset="0"/>
            </a:endParaRPr>
          </a:p>
        </p:txBody>
      </p:sp>
      <p:sp>
        <p:nvSpPr>
          <p:cNvPr id="11" name="Text Placeholder 4">
            <a:extLst>
              <a:ext uri="{FF2B5EF4-FFF2-40B4-BE49-F238E27FC236}">
                <a16:creationId xmlns:a16="http://schemas.microsoft.com/office/drawing/2014/main" id="{54D61F5F-71C6-41FC-BBE5-77B68BAD0EED}"/>
              </a:ext>
            </a:extLst>
          </p:cNvPr>
          <p:cNvSpPr>
            <a:spLocks noGrp="1"/>
          </p:cNvSpPr>
          <p:nvPr/>
        </p:nvSpPr>
        <p:spPr>
          <a:xfrm>
            <a:off x="1794348" y="5677951"/>
            <a:ext cx="5463183" cy="621754"/>
          </a:xfrm>
          <a:prstGeom prst="rect">
            <a:avLst/>
          </a:prstGeom>
        </p:spPr>
        <p:txBody>
          <a:bodyPr vert="horz" lIns="0" tIns="0" rIns="0" bIns="0" rtlCol="0">
            <a:normAutofit/>
          </a:bodyPr>
          <a:lstStyle>
            <a:lvl1pPr marL="0" indent="0" algn="l" defTabSz="457200" rtl="0" eaLnBrk="1" latinLnBrk="0" hangingPunct="1">
              <a:lnSpc>
                <a:spcPct val="100000"/>
              </a:lnSpc>
              <a:spcBef>
                <a:spcPts val="0"/>
              </a:spcBef>
              <a:buClr>
                <a:srgbClr val="0A2D50"/>
              </a:buClr>
              <a:buFont typeface="Arial"/>
              <a:buNone/>
              <a:defRPr sz="1600" b="0" i="0" kern="1200">
                <a:solidFill>
                  <a:schemeClr val="bg1"/>
                </a:solidFill>
                <a:latin typeface="KingsBureauGrot FiveOne" panose="02000506040000020004" pitchFamily="2" charset="0"/>
                <a:ea typeface="+mn-ea"/>
                <a:cs typeface="Calibri" panose="020F0502020204030204" pitchFamily="34" charset="0"/>
              </a:defRPr>
            </a:lvl1pPr>
            <a:lvl2pPr marL="539750"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2pPr>
            <a:lvl3pPr marL="809625"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3pPr>
            <a:lvl4pPr marL="1079500"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4pPr>
            <a:lvl5pPr marL="1341438" indent="-261938"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400" dirty="0">
                <a:solidFill>
                  <a:schemeClr val="tx2"/>
                </a:solidFill>
              </a:rPr>
              <a:t>Department of Engineering</a:t>
            </a:r>
          </a:p>
          <a:p>
            <a:r>
              <a:rPr lang="en-GB" sz="1400" dirty="0">
                <a:solidFill>
                  <a:schemeClr val="tx2"/>
                </a:solidFill>
                <a:hlinkClick r:id="rId2"/>
              </a:rPr>
              <a:t>francesco.ciriello@kcl.ac.uk</a:t>
            </a:r>
            <a:r>
              <a:rPr lang="en-GB" sz="1400" dirty="0">
                <a:solidFill>
                  <a:schemeClr val="tx2"/>
                </a:solidFill>
              </a:rPr>
              <a:t> </a:t>
            </a:r>
          </a:p>
        </p:txBody>
      </p:sp>
      <p:sp>
        <p:nvSpPr>
          <p:cNvPr id="12" name="Text Placeholder 3">
            <a:extLst>
              <a:ext uri="{FF2B5EF4-FFF2-40B4-BE49-F238E27FC236}">
                <a16:creationId xmlns:a16="http://schemas.microsoft.com/office/drawing/2014/main" id="{F91F19DC-1CA7-4B2F-AB5D-9FB723229EB2}"/>
              </a:ext>
            </a:extLst>
          </p:cNvPr>
          <p:cNvSpPr>
            <a:spLocks noGrp="1"/>
          </p:cNvSpPr>
          <p:nvPr/>
        </p:nvSpPr>
        <p:spPr>
          <a:xfrm>
            <a:off x="1795329" y="5324814"/>
            <a:ext cx="5463182" cy="492332"/>
          </a:xfrm>
          <a:prstGeom prst="rect">
            <a:avLst/>
          </a:prstGeom>
        </p:spPr>
        <p:txBody>
          <a:bodyPr vert="horz" lIns="0" tIns="0" rIns="0" bIns="0" rtlCol="0">
            <a:normAutofit/>
          </a:bodyPr>
          <a:lstStyle>
            <a:lvl1pPr marL="0" indent="0" algn="l" defTabSz="457200" rtl="0" eaLnBrk="1" latinLnBrk="0" hangingPunct="1">
              <a:lnSpc>
                <a:spcPct val="100000"/>
              </a:lnSpc>
              <a:spcBef>
                <a:spcPts val="0"/>
              </a:spcBef>
              <a:buClr>
                <a:srgbClr val="0A2D50"/>
              </a:buClr>
              <a:buFont typeface="Arial"/>
              <a:buNone/>
              <a:defRPr sz="2500" b="1" i="0" kern="1200">
                <a:solidFill>
                  <a:schemeClr val="bg1"/>
                </a:solidFill>
                <a:latin typeface="KingsBureauGrot FiveOne" panose="02000506040000020004" pitchFamily="2" charset="0"/>
                <a:ea typeface="+mn-ea"/>
                <a:cs typeface="Calibri" panose="020F0502020204030204" pitchFamily="34" charset="0"/>
              </a:defRPr>
            </a:lvl1pPr>
            <a:lvl2pPr marL="539750"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2pPr>
            <a:lvl3pPr marL="809625"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3pPr>
            <a:lvl4pPr marL="1079500"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4pPr>
            <a:lvl5pPr marL="1341438" indent="-261938"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solidFill>
                  <a:schemeClr val="tx2"/>
                </a:solidFill>
                <a:latin typeface="KingsBureauGrot ThreeSeven" panose="02000506050000020004" pitchFamily="2" charset="0"/>
              </a:rPr>
              <a:t>Dr Francesco Ciriello</a:t>
            </a:r>
          </a:p>
        </p:txBody>
      </p:sp>
      <p:pic>
        <p:nvPicPr>
          <p:cNvPr id="13" name="Picture 12" descr="A person smiling for the camera&#10;&#10;Description automatically generated with medium confidence">
            <a:extLst>
              <a:ext uri="{FF2B5EF4-FFF2-40B4-BE49-F238E27FC236}">
                <a16:creationId xmlns:a16="http://schemas.microsoft.com/office/drawing/2014/main" id="{2327C801-BDDA-4796-B52B-0518FB4B8D71}"/>
              </a:ext>
            </a:extLst>
          </p:cNvPr>
          <p:cNvPicPr>
            <a:picLocks noChangeAspect="1"/>
          </p:cNvPicPr>
          <p:nvPr/>
        </p:nvPicPr>
        <p:blipFill rotWithShape="1">
          <a:blip r:embed="rId3">
            <a:extLst>
              <a:ext uri="{28A0092B-C50C-407E-A947-70E740481C1C}">
                <a14:useLocalDpi xmlns:a14="http://schemas.microsoft.com/office/drawing/2010/main" val="0"/>
              </a:ext>
            </a:extLst>
          </a:blip>
          <a:srcRect l="3311" t="-238" r="10359" b="238"/>
          <a:stretch/>
        </p:blipFill>
        <p:spPr>
          <a:xfrm>
            <a:off x="511053" y="5277146"/>
            <a:ext cx="1080000" cy="1080000"/>
          </a:xfrm>
          <a:prstGeom prst="ellipse">
            <a:avLst/>
          </a:prstGeom>
          <a:ln w="28575">
            <a:solidFill>
              <a:schemeClr val="tx2"/>
            </a:solidFill>
          </a:ln>
        </p:spPr>
      </p:pic>
      <p:sp>
        <p:nvSpPr>
          <p:cNvPr id="15" name="Text Placeholder 3">
            <a:extLst>
              <a:ext uri="{FF2B5EF4-FFF2-40B4-BE49-F238E27FC236}">
                <a16:creationId xmlns:a16="http://schemas.microsoft.com/office/drawing/2014/main" id="{50FA21DE-5D9F-ED96-672D-FC1939BCFCDE}"/>
              </a:ext>
            </a:extLst>
          </p:cNvPr>
          <p:cNvSpPr txBox="1">
            <a:spLocks/>
          </p:cNvSpPr>
          <p:nvPr/>
        </p:nvSpPr>
        <p:spPr>
          <a:xfrm>
            <a:off x="6032188" y="5317587"/>
            <a:ext cx="5463182" cy="492332"/>
          </a:xfrm>
          <a:prstGeom prst="rect">
            <a:avLst/>
          </a:prstGeom>
        </p:spPr>
        <p:txBody>
          <a:bodyPr vert="horz" lIns="0" tIns="0" rIns="0" bIns="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latin typeface="+mj-lt"/>
              </a:rPr>
              <a:t>Antoine </a:t>
            </a:r>
            <a:r>
              <a:rPr lang="en-GB" sz="2000">
                <a:latin typeface="+mj-lt"/>
              </a:rPr>
              <a:t>El Adib</a:t>
            </a:r>
            <a:endParaRPr lang="en-GB" sz="2000" dirty="0">
              <a:latin typeface="+mj-lt"/>
            </a:endParaRPr>
          </a:p>
        </p:txBody>
      </p:sp>
      <p:sp>
        <p:nvSpPr>
          <p:cNvPr id="17" name="Text Placeholder 4">
            <a:extLst>
              <a:ext uri="{FF2B5EF4-FFF2-40B4-BE49-F238E27FC236}">
                <a16:creationId xmlns:a16="http://schemas.microsoft.com/office/drawing/2014/main" id="{4F8BEE40-F461-F494-99E6-261C1D573DB4}"/>
              </a:ext>
            </a:extLst>
          </p:cNvPr>
          <p:cNvSpPr>
            <a:spLocks noGrp="1"/>
          </p:cNvSpPr>
          <p:nvPr/>
        </p:nvSpPr>
        <p:spPr>
          <a:xfrm>
            <a:off x="6032187" y="5631895"/>
            <a:ext cx="5463183" cy="621754"/>
          </a:xfrm>
          <a:prstGeom prst="rect">
            <a:avLst/>
          </a:prstGeom>
        </p:spPr>
        <p:txBody>
          <a:bodyPr vert="horz" lIns="0" tIns="0" rIns="0" bIns="0" rtlCol="0">
            <a:normAutofit/>
          </a:bodyPr>
          <a:lstStyle>
            <a:lvl1pPr marL="0" indent="0" algn="l" defTabSz="457200" rtl="0" eaLnBrk="1" latinLnBrk="0" hangingPunct="1">
              <a:lnSpc>
                <a:spcPct val="100000"/>
              </a:lnSpc>
              <a:spcBef>
                <a:spcPts val="0"/>
              </a:spcBef>
              <a:buClr>
                <a:srgbClr val="0A2D50"/>
              </a:buClr>
              <a:buFont typeface="Arial"/>
              <a:buNone/>
              <a:defRPr sz="1600" b="0" i="0" kern="1200">
                <a:solidFill>
                  <a:schemeClr val="bg1"/>
                </a:solidFill>
                <a:latin typeface="KingsBureauGrot FiveOne" panose="02000506040000020004" pitchFamily="2" charset="0"/>
                <a:ea typeface="+mn-ea"/>
                <a:cs typeface="Calibri" panose="020F0502020204030204" pitchFamily="34" charset="0"/>
              </a:defRPr>
            </a:lvl1pPr>
            <a:lvl2pPr marL="539750"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2pPr>
            <a:lvl3pPr marL="809625"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3pPr>
            <a:lvl4pPr marL="1079500" indent="-269875"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4pPr>
            <a:lvl5pPr marL="1341438" indent="-261938" algn="l" defTabSz="457200" rtl="0" eaLnBrk="1" latinLnBrk="0" hangingPunct="1">
              <a:lnSpc>
                <a:spcPct val="120000"/>
              </a:lnSpc>
              <a:spcBef>
                <a:spcPts val="0"/>
              </a:spcBef>
              <a:buClr>
                <a:srgbClr val="0A2D50"/>
              </a:buClr>
              <a:buFont typeface="Arial"/>
              <a:buChar char="•"/>
              <a:defRPr sz="2000" b="0" i="0" kern="1200">
                <a:solidFill>
                  <a:schemeClr val="tx1"/>
                </a:solidFill>
                <a:latin typeface="KingsBureauGrot FiveOne" panose="02000506040000020004" pitchFamily="2"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400" dirty="0">
                <a:solidFill>
                  <a:schemeClr val="tx2"/>
                </a:solidFill>
              </a:rPr>
              <a:t>Department of Engineering</a:t>
            </a:r>
          </a:p>
          <a:p>
            <a:r>
              <a:rPr lang="en-GB" sz="1400" dirty="0">
                <a:solidFill>
                  <a:schemeClr val="tx2"/>
                </a:solidFill>
                <a:hlinkClick r:id="rId2"/>
              </a:rPr>
              <a:t>antoine.el-adib@kcl.ac.uk</a:t>
            </a:r>
            <a:r>
              <a:rPr lang="en-GB" sz="1400" dirty="0">
                <a:solidFill>
                  <a:schemeClr val="tx2"/>
                </a:solidFill>
              </a:rPr>
              <a:t> </a:t>
            </a:r>
          </a:p>
        </p:txBody>
      </p:sp>
      <p:pic>
        <p:nvPicPr>
          <p:cNvPr id="2" name="Picture Placeholder 2">
            <a:extLst>
              <a:ext uri="{FF2B5EF4-FFF2-40B4-BE49-F238E27FC236}">
                <a16:creationId xmlns:a16="http://schemas.microsoft.com/office/drawing/2014/main" id="{B3C3CECF-DE96-4646-BBE3-ABF06E4CD005}"/>
              </a:ext>
            </a:extLst>
          </p:cNvPr>
          <p:cNvPicPr>
            <a:picLocks noChangeAspect="1"/>
          </p:cNvPicPr>
          <p:nvPr/>
        </p:nvPicPr>
        <p:blipFill rotWithShape="1">
          <a:blip r:embed="rId4"/>
          <a:srcRect l="10391" t="10042" r="10470" b="16841"/>
          <a:stretch/>
        </p:blipFill>
        <p:spPr>
          <a:xfrm>
            <a:off x="4525939" y="5219705"/>
            <a:ext cx="1080000" cy="1080000"/>
          </a:xfrm>
          <a:prstGeom prst="ellipse">
            <a:avLst/>
          </a:prstGeom>
          <a:ln w="28575">
            <a:solidFill>
              <a:schemeClr val="tx2"/>
            </a:solidFill>
          </a:ln>
        </p:spPr>
      </p:pic>
    </p:spTree>
    <p:extLst>
      <p:ext uri="{BB962C8B-B14F-4D97-AF65-F5344CB8AC3E}">
        <p14:creationId xmlns:p14="http://schemas.microsoft.com/office/powerpoint/2010/main" val="92411848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902114-C4D8-3CDF-0172-7212E23F116B}"/>
              </a:ext>
            </a:extLst>
          </p:cNvPr>
          <p:cNvPicPr>
            <a:picLocks noChangeAspect="1"/>
          </p:cNvPicPr>
          <p:nvPr/>
        </p:nvPicPr>
        <p:blipFill>
          <a:blip r:embed="rId2"/>
          <a:stretch>
            <a:fillRect/>
          </a:stretch>
        </p:blipFill>
        <p:spPr>
          <a:xfrm>
            <a:off x="479999" y="1017602"/>
            <a:ext cx="4159029" cy="2319669"/>
          </a:xfrm>
          <a:prstGeom prst="rect">
            <a:avLst/>
          </a:prstGeom>
        </p:spPr>
      </p:pic>
      <p:sp>
        <p:nvSpPr>
          <p:cNvPr id="2" name="Title 1">
            <a:extLst>
              <a:ext uri="{FF2B5EF4-FFF2-40B4-BE49-F238E27FC236}">
                <a16:creationId xmlns:a16="http://schemas.microsoft.com/office/drawing/2014/main" id="{98F23F4C-101A-FB79-965A-5F411D5BE2F7}"/>
              </a:ext>
            </a:extLst>
          </p:cNvPr>
          <p:cNvSpPr>
            <a:spLocks noGrp="1"/>
          </p:cNvSpPr>
          <p:nvPr>
            <p:ph type="title"/>
          </p:nvPr>
        </p:nvSpPr>
        <p:spPr/>
        <p:txBody>
          <a:bodyPr/>
          <a:lstStyle/>
          <a:p>
            <a:r>
              <a:rPr lang="en-GB" dirty="0"/>
              <a:t>Example Case #1 : Plywood Material Sheet</a:t>
            </a:r>
          </a:p>
        </p:txBody>
      </p:sp>
      <p:pic>
        <p:nvPicPr>
          <p:cNvPr id="13" name="Picture 12">
            <a:extLst>
              <a:ext uri="{FF2B5EF4-FFF2-40B4-BE49-F238E27FC236}">
                <a16:creationId xmlns:a16="http://schemas.microsoft.com/office/drawing/2014/main" id="{9CADE129-D5E5-AE45-E37B-CD63F8894A51}"/>
              </a:ext>
            </a:extLst>
          </p:cNvPr>
          <p:cNvPicPr>
            <a:picLocks noChangeAspect="1"/>
          </p:cNvPicPr>
          <p:nvPr/>
        </p:nvPicPr>
        <p:blipFill>
          <a:blip r:embed="rId3"/>
          <a:stretch>
            <a:fillRect/>
          </a:stretch>
        </p:blipFill>
        <p:spPr>
          <a:xfrm>
            <a:off x="4827718" y="1085027"/>
            <a:ext cx="7093715" cy="4017325"/>
          </a:xfrm>
          <a:prstGeom prst="rect">
            <a:avLst/>
          </a:prstGeom>
        </p:spPr>
      </p:pic>
      <p:pic>
        <p:nvPicPr>
          <p:cNvPr id="17" name="Picture 16">
            <a:extLst>
              <a:ext uri="{FF2B5EF4-FFF2-40B4-BE49-F238E27FC236}">
                <a16:creationId xmlns:a16="http://schemas.microsoft.com/office/drawing/2014/main" id="{769CF285-5E1E-427C-5537-3BBB4E2478C4}"/>
              </a:ext>
            </a:extLst>
          </p:cNvPr>
          <p:cNvPicPr>
            <a:picLocks noChangeAspect="1"/>
          </p:cNvPicPr>
          <p:nvPr/>
        </p:nvPicPr>
        <p:blipFill>
          <a:blip r:embed="rId4"/>
          <a:stretch>
            <a:fillRect/>
          </a:stretch>
        </p:blipFill>
        <p:spPr>
          <a:xfrm>
            <a:off x="479998" y="3429000"/>
            <a:ext cx="4159029" cy="3392635"/>
          </a:xfrm>
          <a:prstGeom prst="rect">
            <a:avLst/>
          </a:prstGeom>
        </p:spPr>
      </p:pic>
      <p:sp>
        <p:nvSpPr>
          <p:cNvPr id="19" name="Rectangle 18">
            <a:extLst>
              <a:ext uri="{FF2B5EF4-FFF2-40B4-BE49-F238E27FC236}">
                <a16:creationId xmlns:a16="http://schemas.microsoft.com/office/drawing/2014/main" id="{83D04210-EABC-1A37-4326-824F9BEA59F0}"/>
              </a:ext>
            </a:extLst>
          </p:cNvPr>
          <p:cNvSpPr/>
          <p:nvPr/>
        </p:nvSpPr>
        <p:spPr>
          <a:xfrm>
            <a:off x="4133088" y="3736848"/>
            <a:ext cx="292608" cy="256032"/>
          </a:xfrm>
          <a:prstGeom prst="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KingsBureauGrot FiveOne"/>
              <a:ea typeface="+mn-ea"/>
              <a:cs typeface="Georgia"/>
            </a:endParaRPr>
          </a:p>
        </p:txBody>
      </p:sp>
      <p:sp>
        <p:nvSpPr>
          <p:cNvPr id="20" name="Rectangle 19">
            <a:extLst>
              <a:ext uri="{FF2B5EF4-FFF2-40B4-BE49-F238E27FC236}">
                <a16:creationId xmlns:a16="http://schemas.microsoft.com/office/drawing/2014/main" id="{E3764913-D62F-09DE-2A81-0D00F74E451F}"/>
              </a:ext>
            </a:extLst>
          </p:cNvPr>
          <p:cNvSpPr/>
          <p:nvPr/>
        </p:nvSpPr>
        <p:spPr>
          <a:xfrm>
            <a:off x="1341120" y="5297424"/>
            <a:ext cx="1502664" cy="256032"/>
          </a:xfrm>
          <a:prstGeom prst="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KingsBureauGrot FiveOne"/>
              <a:ea typeface="+mn-ea"/>
              <a:cs typeface="Georgia"/>
            </a:endParaRPr>
          </a:p>
        </p:txBody>
      </p:sp>
      <p:pic>
        <p:nvPicPr>
          <p:cNvPr id="22" name="Picture 21">
            <a:extLst>
              <a:ext uri="{FF2B5EF4-FFF2-40B4-BE49-F238E27FC236}">
                <a16:creationId xmlns:a16="http://schemas.microsoft.com/office/drawing/2014/main" id="{A7242D90-DF5C-43F1-38D0-A30A8104FF8E}"/>
              </a:ext>
            </a:extLst>
          </p:cNvPr>
          <p:cNvPicPr>
            <a:picLocks noChangeAspect="1"/>
          </p:cNvPicPr>
          <p:nvPr/>
        </p:nvPicPr>
        <p:blipFill rotWithShape="1">
          <a:blip r:embed="rId5"/>
          <a:srcRect t="21330" r="49280"/>
          <a:stretch/>
        </p:blipFill>
        <p:spPr>
          <a:xfrm>
            <a:off x="479998" y="5183124"/>
            <a:ext cx="2370030" cy="484632"/>
          </a:xfrm>
          <a:prstGeom prst="rect">
            <a:avLst/>
          </a:prstGeom>
        </p:spPr>
      </p:pic>
      <p:pic>
        <p:nvPicPr>
          <p:cNvPr id="24" name="Picture 23">
            <a:extLst>
              <a:ext uri="{FF2B5EF4-FFF2-40B4-BE49-F238E27FC236}">
                <a16:creationId xmlns:a16="http://schemas.microsoft.com/office/drawing/2014/main" id="{208A659D-0A6E-D626-C1C3-5F0AD7852222}"/>
              </a:ext>
            </a:extLst>
          </p:cNvPr>
          <p:cNvPicPr>
            <a:picLocks noChangeAspect="1"/>
          </p:cNvPicPr>
          <p:nvPr/>
        </p:nvPicPr>
        <p:blipFill>
          <a:blip r:embed="rId6"/>
          <a:stretch>
            <a:fillRect/>
          </a:stretch>
        </p:blipFill>
        <p:spPr>
          <a:xfrm>
            <a:off x="3026101" y="5468276"/>
            <a:ext cx="1509323" cy="627967"/>
          </a:xfrm>
          <a:prstGeom prst="rect">
            <a:avLst/>
          </a:prstGeom>
        </p:spPr>
      </p:pic>
      <p:sp>
        <p:nvSpPr>
          <p:cNvPr id="25" name="TextBox 24">
            <a:extLst>
              <a:ext uri="{FF2B5EF4-FFF2-40B4-BE49-F238E27FC236}">
                <a16:creationId xmlns:a16="http://schemas.microsoft.com/office/drawing/2014/main" id="{3A926E4E-99D3-5A42-01D3-C59FDC6BBB84}"/>
              </a:ext>
            </a:extLst>
          </p:cNvPr>
          <p:cNvSpPr txBox="1"/>
          <p:nvPr/>
        </p:nvSpPr>
        <p:spPr>
          <a:xfrm>
            <a:off x="5138270" y="5562755"/>
            <a:ext cx="38865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KingsBureauGrot FiveOne"/>
                <a:ea typeface="+mn-ea"/>
                <a:cs typeface="+mn-cs"/>
              </a:rPr>
              <a:t>Makersite</a:t>
            </a:r>
            <a:r>
              <a:rPr kumimoji="0" lang="en-GB" sz="1800" b="0" i="0" u="none" strike="noStrike" kern="1200" cap="none" spc="0" normalizeH="0" baseline="0" noProof="0" dirty="0">
                <a:ln>
                  <a:noFill/>
                </a:ln>
                <a:solidFill>
                  <a:prstClr val="black"/>
                </a:solidFill>
                <a:effectLst/>
                <a:uLnTx/>
                <a:uFillTx/>
                <a:latin typeface="KingsBureauGrot FiveOne"/>
                <a:ea typeface="+mn-ea"/>
                <a:cs typeface="+mn-cs"/>
              </a:rPr>
              <a:t> plug-in works off of default Autodesk Fusion 360 material library </a:t>
            </a:r>
          </a:p>
        </p:txBody>
      </p:sp>
      <p:cxnSp>
        <p:nvCxnSpPr>
          <p:cNvPr id="27" name="Straight Arrow Connector 26">
            <a:extLst>
              <a:ext uri="{FF2B5EF4-FFF2-40B4-BE49-F238E27FC236}">
                <a16:creationId xmlns:a16="http://schemas.microsoft.com/office/drawing/2014/main" id="{722BD3DF-889F-3518-82FA-8ACCBD79D71C}"/>
              </a:ext>
            </a:extLst>
          </p:cNvPr>
          <p:cNvCxnSpPr>
            <a:stCxn id="25" idx="1"/>
          </p:cNvCxnSpPr>
          <p:nvPr/>
        </p:nvCxnSpPr>
        <p:spPr>
          <a:xfrm flipH="1">
            <a:off x="4711497" y="5885921"/>
            <a:ext cx="426773" cy="485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833453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23F4C-101A-FB79-965A-5F411D5BE2F7}"/>
              </a:ext>
            </a:extLst>
          </p:cNvPr>
          <p:cNvSpPr>
            <a:spLocks noGrp="1"/>
          </p:cNvSpPr>
          <p:nvPr>
            <p:ph type="title"/>
          </p:nvPr>
        </p:nvSpPr>
        <p:spPr/>
        <p:txBody>
          <a:bodyPr/>
          <a:lstStyle/>
          <a:p>
            <a:r>
              <a:rPr lang="en-GB" dirty="0"/>
              <a:t>Example Case #2 : Universal Joint (</a:t>
            </a:r>
            <a:r>
              <a:rPr lang="en-GB" dirty="0" err="1"/>
              <a:t>Huco</a:t>
            </a:r>
            <a:r>
              <a:rPr lang="en-GB" dirty="0"/>
              <a:t>)</a:t>
            </a:r>
          </a:p>
        </p:txBody>
      </p:sp>
      <p:pic>
        <p:nvPicPr>
          <p:cNvPr id="5" name="Picture 4">
            <a:extLst>
              <a:ext uri="{FF2B5EF4-FFF2-40B4-BE49-F238E27FC236}">
                <a16:creationId xmlns:a16="http://schemas.microsoft.com/office/drawing/2014/main" id="{66AFBC8C-18A1-213D-70D5-89AE74278295}"/>
              </a:ext>
            </a:extLst>
          </p:cNvPr>
          <p:cNvPicPr>
            <a:picLocks noChangeAspect="1"/>
          </p:cNvPicPr>
          <p:nvPr/>
        </p:nvPicPr>
        <p:blipFill>
          <a:blip r:embed="rId2"/>
          <a:stretch>
            <a:fillRect/>
          </a:stretch>
        </p:blipFill>
        <p:spPr>
          <a:xfrm>
            <a:off x="479998" y="974638"/>
            <a:ext cx="4137357" cy="2647909"/>
          </a:xfrm>
          <a:prstGeom prst="rect">
            <a:avLst/>
          </a:prstGeom>
        </p:spPr>
      </p:pic>
      <p:pic>
        <p:nvPicPr>
          <p:cNvPr id="8" name="Picture 7">
            <a:extLst>
              <a:ext uri="{FF2B5EF4-FFF2-40B4-BE49-F238E27FC236}">
                <a16:creationId xmlns:a16="http://schemas.microsoft.com/office/drawing/2014/main" id="{8E1B2A5E-E69B-4AF9-6B5D-36921C54BF51}"/>
              </a:ext>
            </a:extLst>
          </p:cNvPr>
          <p:cNvPicPr>
            <a:picLocks noChangeAspect="1"/>
          </p:cNvPicPr>
          <p:nvPr/>
        </p:nvPicPr>
        <p:blipFill>
          <a:blip r:embed="rId3"/>
          <a:stretch>
            <a:fillRect/>
          </a:stretch>
        </p:blipFill>
        <p:spPr>
          <a:xfrm>
            <a:off x="479997" y="3834155"/>
            <a:ext cx="1781051" cy="720000"/>
          </a:xfrm>
          <a:prstGeom prst="rect">
            <a:avLst/>
          </a:prstGeom>
        </p:spPr>
      </p:pic>
      <p:pic>
        <p:nvPicPr>
          <p:cNvPr id="10" name="Picture 9">
            <a:extLst>
              <a:ext uri="{FF2B5EF4-FFF2-40B4-BE49-F238E27FC236}">
                <a16:creationId xmlns:a16="http://schemas.microsoft.com/office/drawing/2014/main" id="{99E2DFAE-501E-2133-D4CB-C67D1B55565A}"/>
              </a:ext>
            </a:extLst>
          </p:cNvPr>
          <p:cNvPicPr>
            <a:picLocks noChangeAspect="1"/>
          </p:cNvPicPr>
          <p:nvPr/>
        </p:nvPicPr>
        <p:blipFill>
          <a:blip r:embed="rId4"/>
          <a:stretch>
            <a:fillRect/>
          </a:stretch>
        </p:blipFill>
        <p:spPr>
          <a:xfrm>
            <a:off x="470098" y="4661878"/>
            <a:ext cx="2417142" cy="719999"/>
          </a:xfrm>
          <a:prstGeom prst="rect">
            <a:avLst/>
          </a:prstGeom>
        </p:spPr>
      </p:pic>
      <p:pic>
        <p:nvPicPr>
          <p:cNvPr id="12" name="Picture 11">
            <a:extLst>
              <a:ext uri="{FF2B5EF4-FFF2-40B4-BE49-F238E27FC236}">
                <a16:creationId xmlns:a16="http://schemas.microsoft.com/office/drawing/2014/main" id="{E902217A-EADC-8FA5-04AE-C064D8ECC022}"/>
              </a:ext>
            </a:extLst>
          </p:cNvPr>
          <p:cNvPicPr>
            <a:picLocks noChangeAspect="1"/>
          </p:cNvPicPr>
          <p:nvPr/>
        </p:nvPicPr>
        <p:blipFill>
          <a:blip r:embed="rId5"/>
          <a:stretch>
            <a:fillRect/>
          </a:stretch>
        </p:blipFill>
        <p:spPr>
          <a:xfrm>
            <a:off x="4681728" y="974638"/>
            <a:ext cx="7372297" cy="4190060"/>
          </a:xfrm>
          <a:prstGeom prst="rect">
            <a:avLst/>
          </a:prstGeom>
        </p:spPr>
      </p:pic>
      <p:sp>
        <p:nvSpPr>
          <p:cNvPr id="14" name="TextBox 13">
            <a:extLst>
              <a:ext uri="{FF2B5EF4-FFF2-40B4-BE49-F238E27FC236}">
                <a16:creationId xmlns:a16="http://schemas.microsoft.com/office/drawing/2014/main" id="{6452D5EF-79B2-7AB7-0838-70B1CBBAB67C}"/>
              </a:ext>
            </a:extLst>
          </p:cNvPr>
          <p:cNvSpPr txBox="1"/>
          <p:nvPr/>
        </p:nvSpPr>
        <p:spPr>
          <a:xfrm>
            <a:off x="4681728" y="5372733"/>
            <a:ext cx="457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KingsBureauGrot FiveOne"/>
                <a:ea typeface="+mn-ea"/>
                <a:cs typeface="+mn-cs"/>
              </a:rPr>
              <a:t>Material cost is different from unit cost</a:t>
            </a:r>
          </a:p>
        </p:txBody>
      </p:sp>
      <p:pic>
        <p:nvPicPr>
          <p:cNvPr id="21" name="Picture 20">
            <a:extLst>
              <a:ext uri="{FF2B5EF4-FFF2-40B4-BE49-F238E27FC236}">
                <a16:creationId xmlns:a16="http://schemas.microsoft.com/office/drawing/2014/main" id="{0C813B40-4F8C-FCE5-EABA-6C5C25DF40E5}"/>
              </a:ext>
            </a:extLst>
          </p:cNvPr>
          <p:cNvPicPr>
            <a:picLocks noChangeAspect="1"/>
          </p:cNvPicPr>
          <p:nvPr/>
        </p:nvPicPr>
        <p:blipFill>
          <a:blip r:embed="rId6"/>
          <a:stretch>
            <a:fillRect/>
          </a:stretch>
        </p:blipFill>
        <p:spPr>
          <a:xfrm>
            <a:off x="4470356" y="900000"/>
            <a:ext cx="7721644" cy="4032299"/>
          </a:xfrm>
          <a:prstGeom prst="rect">
            <a:avLst/>
          </a:prstGeom>
        </p:spPr>
      </p:pic>
    </p:spTree>
    <p:extLst>
      <p:ext uri="{BB962C8B-B14F-4D97-AF65-F5344CB8AC3E}">
        <p14:creationId xmlns:p14="http://schemas.microsoft.com/office/powerpoint/2010/main" val="1798305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23F4C-101A-FB79-965A-5F411D5BE2F7}"/>
              </a:ext>
            </a:extLst>
          </p:cNvPr>
          <p:cNvSpPr>
            <a:spLocks noGrp="1"/>
          </p:cNvSpPr>
          <p:nvPr>
            <p:ph type="title"/>
          </p:nvPr>
        </p:nvSpPr>
        <p:spPr/>
        <p:txBody>
          <a:bodyPr/>
          <a:lstStyle/>
          <a:p>
            <a:r>
              <a:rPr lang="en-GB" dirty="0"/>
              <a:t>Example Case #3 : Li-Ion battery</a:t>
            </a:r>
          </a:p>
        </p:txBody>
      </p:sp>
      <p:pic>
        <p:nvPicPr>
          <p:cNvPr id="6" name="Picture 5">
            <a:extLst>
              <a:ext uri="{FF2B5EF4-FFF2-40B4-BE49-F238E27FC236}">
                <a16:creationId xmlns:a16="http://schemas.microsoft.com/office/drawing/2014/main" id="{7570AB8C-FFC7-960D-5ABF-8D177C07B613}"/>
              </a:ext>
            </a:extLst>
          </p:cNvPr>
          <p:cNvPicPr>
            <a:picLocks noChangeAspect="1"/>
          </p:cNvPicPr>
          <p:nvPr/>
        </p:nvPicPr>
        <p:blipFill>
          <a:blip r:embed="rId2"/>
          <a:stretch>
            <a:fillRect/>
          </a:stretch>
        </p:blipFill>
        <p:spPr>
          <a:xfrm>
            <a:off x="402336" y="1015263"/>
            <a:ext cx="4297489" cy="2560042"/>
          </a:xfrm>
          <a:prstGeom prst="rect">
            <a:avLst/>
          </a:prstGeom>
        </p:spPr>
      </p:pic>
      <p:sp>
        <p:nvSpPr>
          <p:cNvPr id="7" name="TextBox 6">
            <a:extLst>
              <a:ext uri="{FF2B5EF4-FFF2-40B4-BE49-F238E27FC236}">
                <a16:creationId xmlns:a16="http://schemas.microsoft.com/office/drawing/2014/main" id="{D2106D2F-B5D8-F227-2F33-11486D0B4D3A}"/>
              </a:ext>
            </a:extLst>
          </p:cNvPr>
          <p:cNvSpPr txBox="1"/>
          <p:nvPr/>
        </p:nvSpPr>
        <p:spPr>
          <a:xfrm>
            <a:off x="402336" y="3739896"/>
            <a:ext cx="25328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KingsBureauGrot FiveOne"/>
                <a:ea typeface="+mn-ea"/>
                <a:cs typeface="+mn-cs"/>
              </a:rPr>
              <a:t>No default material</a:t>
            </a:r>
          </a:p>
        </p:txBody>
      </p:sp>
      <p:pic>
        <p:nvPicPr>
          <p:cNvPr id="11" name="Picture 10">
            <a:extLst>
              <a:ext uri="{FF2B5EF4-FFF2-40B4-BE49-F238E27FC236}">
                <a16:creationId xmlns:a16="http://schemas.microsoft.com/office/drawing/2014/main" id="{52508D59-103C-D58D-DBF3-CAEC6F86612D}"/>
              </a:ext>
            </a:extLst>
          </p:cNvPr>
          <p:cNvPicPr>
            <a:picLocks noChangeAspect="1"/>
          </p:cNvPicPr>
          <p:nvPr/>
        </p:nvPicPr>
        <p:blipFill>
          <a:blip r:embed="rId3"/>
          <a:stretch>
            <a:fillRect/>
          </a:stretch>
        </p:blipFill>
        <p:spPr>
          <a:xfrm>
            <a:off x="4849821" y="1015263"/>
            <a:ext cx="7342179" cy="4165873"/>
          </a:xfrm>
          <a:prstGeom prst="rect">
            <a:avLst/>
          </a:prstGeom>
        </p:spPr>
      </p:pic>
      <p:sp>
        <p:nvSpPr>
          <p:cNvPr id="13" name="TextBox 12">
            <a:extLst>
              <a:ext uri="{FF2B5EF4-FFF2-40B4-BE49-F238E27FC236}">
                <a16:creationId xmlns:a16="http://schemas.microsoft.com/office/drawing/2014/main" id="{9BAEF6F6-092A-6771-6634-515C75BEC1B6}"/>
              </a:ext>
            </a:extLst>
          </p:cNvPr>
          <p:cNvSpPr txBox="1"/>
          <p:nvPr/>
        </p:nvSpPr>
        <p:spPr>
          <a:xfrm>
            <a:off x="6918960" y="540000"/>
            <a:ext cx="25328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KingsBureauGrot FiveOne"/>
                <a:ea typeface="+mn-ea"/>
                <a:cs typeface="+mn-cs"/>
              </a:rPr>
              <a:t>cannot compute gCO</a:t>
            </a:r>
            <a:r>
              <a:rPr kumimoji="0" lang="en-GB" sz="1800" b="0" i="0" u="none" strike="noStrike" kern="1200" cap="none" spc="0" normalizeH="0" baseline="-25000" noProof="0" dirty="0">
                <a:ln>
                  <a:noFill/>
                </a:ln>
                <a:solidFill>
                  <a:prstClr val="black"/>
                </a:solidFill>
                <a:effectLst/>
                <a:uLnTx/>
                <a:uFillTx/>
                <a:latin typeface="KingsBureauGrot FiveOne"/>
                <a:ea typeface="+mn-ea"/>
                <a:cs typeface="+mn-cs"/>
              </a:rPr>
              <a:t>2</a:t>
            </a:r>
            <a:r>
              <a:rPr kumimoji="0" lang="en-GB" sz="1800" b="0" i="0" u="none" strike="noStrike" kern="1200" cap="none" spc="0" normalizeH="0" baseline="0" noProof="0" dirty="0">
                <a:ln>
                  <a:noFill/>
                </a:ln>
                <a:solidFill>
                  <a:prstClr val="black"/>
                </a:solidFill>
                <a:effectLst/>
                <a:uLnTx/>
                <a:uFillTx/>
                <a:latin typeface="KingsBureauGrot FiveOne"/>
                <a:ea typeface="+mn-ea"/>
                <a:cs typeface="+mn-cs"/>
              </a:rPr>
              <a:t>eq</a:t>
            </a:r>
          </a:p>
        </p:txBody>
      </p:sp>
      <p:pic>
        <p:nvPicPr>
          <p:cNvPr id="16" name="Picture 15">
            <a:extLst>
              <a:ext uri="{FF2B5EF4-FFF2-40B4-BE49-F238E27FC236}">
                <a16:creationId xmlns:a16="http://schemas.microsoft.com/office/drawing/2014/main" id="{8272AAD8-45D2-7901-C216-91F120AB00CA}"/>
              </a:ext>
            </a:extLst>
          </p:cNvPr>
          <p:cNvPicPr>
            <a:picLocks noChangeAspect="1"/>
          </p:cNvPicPr>
          <p:nvPr/>
        </p:nvPicPr>
        <p:blipFill>
          <a:blip r:embed="rId4"/>
          <a:stretch>
            <a:fillRect/>
          </a:stretch>
        </p:blipFill>
        <p:spPr>
          <a:xfrm>
            <a:off x="4849820" y="2885029"/>
            <a:ext cx="7342179" cy="3528188"/>
          </a:xfrm>
          <a:prstGeom prst="rect">
            <a:avLst/>
          </a:prstGeom>
        </p:spPr>
      </p:pic>
    </p:spTree>
    <p:extLst>
      <p:ext uri="{BB962C8B-B14F-4D97-AF65-F5344CB8AC3E}">
        <p14:creationId xmlns:p14="http://schemas.microsoft.com/office/powerpoint/2010/main" val="678592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943F39-07CA-F0F5-05F9-887797C60011}"/>
              </a:ext>
            </a:extLst>
          </p:cNvPr>
          <p:cNvPicPr>
            <a:picLocks noChangeAspect="1"/>
          </p:cNvPicPr>
          <p:nvPr/>
        </p:nvPicPr>
        <p:blipFill>
          <a:blip r:embed="rId2"/>
          <a:stretch>
            <a:fillRect/>
          </a:stretch>
        </p:blipFill>
        <p:spPr>
          <a:xfrm>
            <a:off x="4801481" y="998761"/>
            <a:ext cx="7218415" cy="4121879"/>
          </a:xfrm>
          <a:prstGeom prst="rect">
            <a:avLst/>
          </a:prstGeom>
        </p:spPr>
      </p:pic>
      <p:sp>
        <p:nvSpPr>
          <p:cNvPr id="2" name="Title 1">
            <a:extLst>
              <a:ext uri="{FF2B5EF4-FFF2-40B4-BE49-F238E27FC236}">
                <a16:creationId xmlns:a16="http://schemas.microsoft.com/office/drawing/2014/main" id="{98F23F4C-101A-FB79-965A-5F411D5BE2F7}"/>
              </a:ext>
            </a:extLst>
          </p:cNvPr>
          <p:cNvSpPr>
            <a:spLocks noGrp="1"/>
          </p:cNvSpPr>
          <p:nvPr>
            <p:ph type="title"/>
          </p:nvPr>
        </p:nvSpPr>
        <p:spPr/>
        <p:txBody>
          <a:bodyPr/>
          <a:lstStyle/>
          <a:p>
            <a:r>
              <a:rPr lang="en-GB" dirty="0"/>
              <a:t>Example Case #4 : DC motor</a:t>
            </a:r>
            <a:endParaRPr lang="en-GB" dirty="0">
              <a:solidFill>
                <a:schemeClr val="tx2">
                  <a:lumMod val="75000"/>
                  <a:lumOff val="25000"/>
                </a:schemeClr>
              </a:solidFill>
            </a:endParaRPr>
          </a:p>
        </p:txBody>
      </p:sp>
      <p:sp>
        <p:nvSpPr>
          <p:cNvPr id="7" name="TextBox 6">
            <a:extLst>
              <a:ext uri="{FF2B5EF4-FFF2-40B4-BE49-F238E27FC236}">
                <a16:creationId xmlns:a16="http://schemas.microsoft.com/office/drawing/2014/main" id="{D2106D2F-B5D8-F227-2F33-11486D0B4D3A}"/>
              </a:ext>
            </a:extLst>
          </p:cNvPr>
          <p:cNvSpPr txBox="1"/>
          <p:nvPr/>
        </p:nvSpPr>
        <p:spPr>
          <a:xfrm>
            <a:off x="365760" y="4128290"/>
            <a:ext cx="253288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KingsBureauGrot FiveOne"/>
                <a:ea typeface="+mn-ea"/>
                <a:cs typeface="+mn-cs"/>
              </a:rPr>
              <a:t>Combination of copper, steel and plastic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KingsBureauGrot FiveOn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KingsBureauGrot FiveOne"/>
                <a:ea typeface="+mn-ea"/>
                <a:cs typeface="+mn-cs"/>
              </a:rPr>
              <a:t>Missing CAD models for internal components, e.g. armature</a:t>
            </a:r>
          </a:p>
        </p:txBody>
      </p:sp>
      <p:sp>
        <p:nvSpPr>
          <p:cNvPr id="13" name="TextBox 12">
            <a:extLst>
              <a:ext uri="{FF2B5EF4-FFF2-40B4-BE49-F238E27FC236}">
                <a16:creationId xmlns:a16="http://schemas.microsoft.com/office/drawing/2014/main" id="{9BAEF6F6-092A-6771-6634-515C75BEC1B6}"/>
              </a:ext>
            </a:extLst>
          </p:cNvPr>
          <p:cNvSpPr txBox="1"/>
          <p:nvPr/>
        </p:nvSpPr>
        <p:spPr>
          <a:xfrm>
            <a:off x="7275576" y="180000"/>
            <a:ext cx="37795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KingsBureauGrot FiveOne"/>
                <a:ea typeface="+mn-ea"/>
                <a:cs typeface="+mn-cs"/>
              </a:rPr>
              <a:t>Probably incorrectly estimating mass as not hollow</a:t>
            </a:r>
          </a:p>
        </p:txBody>
      </p:sp>
      <p:pic>
        <p:nvPicPr>
          <p:cNvPr id="5" name="Picture 4">
            <a:extLst>
              <a:ext uri="{FF2B5EF4-FFF2-40B4-BE49-F238E27FC236}">
                <a16:creationId xmlns:a16="http://schemas.microsoft.com/office/drawing/2014/main" id="{ACC0BB7D-C30F-DCEE-5518-9A5C5E0D4E54}"/>
              </a:ext>
            </a:extLst>
          </p:cNvPr>
          <p:cNvPicPr>
            <a:picLocks noChangeAspect="1"/>
          </p:cNvPicPr>
          <p:nvPr/>
        </p:nvPicPr>
        <p:blipFill>
          <a:blip r:embed="rId3"/>
          <a:stretch>
            <a:fillRect/>
          </a:stretch>
        </p:blipFill>
        <p:spPr>
          <a:xfrm>
            <a:off x="283464" y="1015263"/>
            <a:ext cx="4383094" cy="2997764"/>
          </a:xfrm>
          <a:prstGeom prst="rect">
            <a:avLst/>
          </a:prstGeom>
        </p:spPr>
      </p:pic>
    </p:spTree>
    <p:extLst>
      <p:ext uri="{BB962C8B-B14F-4D97-AF65-F5344CB8AC3E}">
        <p14:creationId xmlns:p14="http://schemas.microsoft.com/office/powerpoint/2010/main" val="296791188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8230A8-A5DC-46F7-BD93-CF72D61064DC}"/>
              </a:ext>
            </a:extLst>
          </p:cNvPr>
          <p:cNvSpPr>
            <a:spLocks noGrp="1"/>
          </p:cNvSpPr>
          <p:nvPr>
            <p:ph type="title"/>
          </p:nvPr>
        </p:nvSpPr>
        <p:spPr/>
        <p:txBody>
          <a:bodyPr/>
          <a:lstStyle/>
          <a:p>
            <a:r>
              <a:rPr lang="en-GB" dirty="0">
                <a:solidFill>
                  <a:schemeClr val="bg2"/>
                </a:solidFill>
              </a:rPr>
              <a:t>A Decision-Support System for Sustainable Design</a:t>
            </a:r>
          </a:p>
        </p:txBody>
      </p:sp>
      <p:sp>
        <p:nvSpPr>
          <p:cNvPr id="4" name="Slide Number Placeholder 3">
            <a:extLst>
              <a:ext uri="{FF2B5EF4-FFF2-40B4-BE49-F238E27FC236}">
                <a16:creationId xmlns:a16="http://schemas.microsoft.com/office/drawing/2014/main" id="{C422A729-D4BB-4B54-B65A-3E270F1B144C}"/>
              </a:ext>
            </a:extLst>
          </p:cNvPr>
          <p:cNvSpPr>
            <a:spLocks noGrp="1"/>
          </p:cNvSpPr>
          <p:nvPr>
            <p:ph type="sldNum" sz="quarter" idx="4"/>
          </p:nvPr>
        </p:nvSpPr>
        <p:spPr/>
        <p:txBody>
          <a:body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3</a:t>
            </a:fld>
            <a:endParaRPr lang="en-US"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AA14D08-2CC7-3E1F-6B58-CB13C73C334C}"/>
              </a:ext>
            </a:extLst>
          </p:cNvPr>
          <p:cNvPicPr>
            <a:picLocks noChangeAspect="1"/>
          </p:cNvPicPr>
          <p:nvPr/>
        </p:nvPicPr>
        <p:blipFill>
          <a:blip r:embed="rId3"/>
          <a:stretch>
            <a:fillRect/>
          </a:stretch>
        </p:blipFill>
        <p:spPr>
          <a:xfrm>
            <a:off x="348615" y="4433533"/>
            <a:ext cx="3343275" cy="2344936"/>
          </a:xfrm>
          <a:prstGeom prst="rect">
            <a:avLst/>
          </a:prstGeom>
        </p:spPr>
      </p:pic>
      <p:pic>
        <p:nvPicPr>
          <p:cNvPr id="6" name="Picture 5">
            <a:extLst>
              <a:ext uri="{FF2B5EF4-FFF2-40B4-BE49-F238E27FC236}">
                <a16:creationId xmlns:a16="http://schemas.microsoft.com/office/drawing/2014/main" id="{72ACF75B-35C7-3CA0-3B32-ECC01DA54628}"/>
              </a:ext>
            </a:extLst>
          </p:cNvPr>
          <p:cNvPicPr>
            <a:picLocks noChangeAspect="1"/>
          </p:cNvPicPr>
          <p:nvPr/>
        </p:nvPicPr>
        <p:blipFill>
          <a:blip r:embed="rId4"/>
          <a:stretch>
            <a:fillRect/>
          </a:stretch>
        </p:blipFill>
        <p:spPr>
          <a:xfrm>
            <a:off x="272914" y="1030684"/>
            <a:ext cx="4759898" cy="3347006"/>
          </a:xfrm>
          <a:prstGeom prst="rect">
            <a:avLst/>
          </a:prstGeom>
        </p:spPr>
      </p:pic>
      <p:pic>
        <p:nvPicPr>
          <p:cNvPr id="7" name="Picture 2">
            <a:extLst>
              <a:ext uri="{FF2B5EF4-FFF2-40B4-BE49-F238E27FC236}">
                <a16:creationId xmlns:a16="http://schemas.microsoft.com/office/drawing/2014/main" id="{AB641360-6E51-5668-1439-49C5039F85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1663" y="1030684"/>
            <a:ext cx="6876897" cy="38956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8714B42-C25A-28B1-FB6B-66DF765C5058}"/>
              </a:ext>
            </a:extLst>
          </p:cNvPr>
          <p:cNvPicPr>
            <a:picLocks noChangeAspect="1"/>
          </p:cNvPicPr>
          <p:nvPr/>
        </p:nvPicPr>
        <p:blipFill>
          <a:blip r:embed="rId6"/>
          <a:stretch>
            <a:fillRect/>
          </a:stretch>
        </p:blipFill>
        <p:spPr>
          <a:xfrm>
            <a:off x="9319260" y="5155153"/>
            <a:ext cx="2524125" cy="1104690"/>
          </a:xfrm>
          <a:prstGeom prst="rect">
            <a:avLst/>
          </a:prstGeom>
        </p:spPr>
      </p:pic>
      <p:grpSp>
        <p:nvGrpSpPr>
          <p:cNvPr id="11" name="Group 10">
            <a:extLst>
              <a:ext uri="{FF2B5EF4-FFF2-40B4-BE49-F238E27FC236}">
                <a16:creationId xmlns:a16="http://schemas.microsoft.com/office/drawing/2014/main" id="{8E3D3D2D-3F96-8029-04CB-B6ACAD00A43D}"/>
              </a:ext>
            </a:extLst>
          </p:cNvPr>
          <p:cNvGrpSpPr/>
          <p:nvPr/>
        </p:nvGrpSpPr>
        <p:grpSpPr>
          <a:xfrm>
            <a:off x="80010" y="1030684"/>
            <a:ext cx="4759898" cy="5747785"/>
            <a:chOff x="80010" y="1030684"/>
            <a:chExt cx="4759898" cy="5747785"/>
          </a:xfrm>
        </p:grpSpPr>
        <p:sp>
          <p:nvSpPr>
            <p:cNvPr id="10" name="Rectangle 9">
              <a:extLst>
                <a:ext uri="{FF2B5EF4-FFF2-40B4-BE49-F238E27FC236}">
                  <a16:creationId xmlns:a16="http://schemas.microsoft.com/office/drawing/2014/main" id="{AC3A7B8E-AA1A-B740-8B70-F2C68372C25A}"/>
                </a:ext>
              </a:extLst>
            </p:cNvPr>
            <p:cNvSpPr/>
            <p:nvPr/>
          </p:nvSpPr>
          <p:spPr>
            <a:xfrm>
              <a:off x="80010" y="1030684"/>
              <a:ext cx="4759898" cy="5747785"/>
            </a:xfrm>
            <a:prstGeom prst="rect">
              <a:avLst/>
            </a:prstGeom>
            <a:solidFill>
              <a:schemeClr val="tx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GB" sz="1400" b="1" dirty="0">
                <a:solidFill>
                  <a:schemeClr val="tx1"/>
                </a:solidFill>
                <a:cs typeface="Georgia"/>
              </a:endParaRPr>
            </a:p>
          </p:txBody>
        </p:sp>
        <p:sp>
          <p:nvSpPr>
            <p:cNvPr id="9" name="TextBox 8">
              <a:extLst>
                <a:ext uri="{FF2B5EF4-FFF2-40B4-BE49-F238E27FC236}">
                  <a16:creationId xmlns:a16="http://schemas.microsoft.com/office/drawing/2014/main" id="{CA258B6A-C3FB-F207-3963-7B9634DB97B8}"/>
                </a:ext>
              </a:extLst>
            </p:cNvPr>
            <p:cNvSpPr txBox="1"/>
            <p:nvPr/>
          </p:nvSpPr>
          <p:spPr>
            <a:xfrm>
              <a:off x="354536" y="1507316"/>
              <a:ext cx="4320000" cy="4320000"/>
            </a:xfrm>
            <a:prstGeom prst="ellipse">
              <a:avLst/>
            </a:prstGeom>
            <a:gradFill flip="none" rotWithShape="1">
              <a:gsLst>
                <a:gs pos="0">
                  <a:srgbClr val="3B94A3"/>
                </a:gs>
                <a:gs pos="64000">
                  <a:srgbClr val="3B94A3"/>
                </a:gs>
                <a:gs pos="100000">
                  <a:schemeClr val="tx1"/>
                </a:gs>
              </a:gsLst>
              <a:path path="circle">
                <a:fillToRect l="50000" t="50000" r="50000" b="50000"/>
              </a:path>
              <a:tileRect/>
            </a:gradFill>
          </p:spPr>
          <p:txBody>
            <a:bodyPr wrap="square" rtlCol="0" anchor="ctr">
              <a:spAutoFit/>
            </a:bodyPr>
            <a:lstStyle/>
            <a:p>
              <a:pPr algn="ctr"/>
              <a:r>
                <a:rPr lang="en-GB" sz="2400" dirty="0">
                  <a:latin typeface="KingsBureauGrot ThreeSeven" panose="02000506050000020004" pitchFamily="2" charset="0"/>
                </a:rPr>
                <a:t>How can we meaningfully connect sustainability assessment to design activities?</a:t>
              </a:r>
            </a:p>
          </p:txBody>
        </p:sp>
      </p:grpSp>
    </p:spTree>
    <p:extLst>
      <p:ext uri="{BB962C8B-B14F-4D97-AF65-F5344CB8AC3E}">
        <p14:creationId xmlns:p14="http://schemas.microsoft.com/office/powerpoint/2010/main" val="2078383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23F4C-101A-FB79-965A-5F411D5BE2F7}"/>
              </a:ext>
            </a:extLst>
          </p:cNvPr>
          <p:cNvSpPr>
            <a:spLocks noGrp="1"/>
          </p:cNvSpPr>
          <p:nvPr>
            <p:ph type="title"/>
          </p:nvPr>
        </p:nvSpPr>
        <p:spPr/>
        <p:txBody>
          <a:bodyPr/>
          <a:lstStyle/>
          <a:p>
            <a:r>
              <a:rPr lang="en-GB" dirty="0"/>
              <a:t>Example Case #5 : Fasteners </a:t>
            </a:r>
            <a:r>
              <a:rPr lang="en-GB" sz="1600" dirty="0">
                <a:solidFill>
                  <a:schemeClr val="tx2">
                    <a:lumMod val="75000"/>
                    <a:lumOff val="25000"/>
                  </a:schemeClr>
                </a:solidFill>
              </a:rPr>
              <a:t>e.g. McMaster Imports</a:t>
            </a:r>
            <a:endParaRPr lang="en-GB" dirty="0">
              <a:solidFill>
                <a:schemeClr val="tx2">
                  <a:lumMod val="75000"/>
                  <a:lumOff val="25000"/>
                </a:schemeClr>
              </a:solidFill>
            </a:endParaRPr>
          </a:p>
        </p:txBody>
      </p:sp>
      <p:pic>
        <p:nvPicPr>
          <p:cNvPr id="5" name="Picture 4">
            <a:extLst>
              <a:ext uri="{FF2B5EF4-FFF2-40B4-BE49-F238E27FC236}">
                <a16:creationId xmlns:a16="http://schemas.microsoft.com/office/drawing/2014/main" id="{1D17FAEE-E842-194F-25DC-80FFA6259627}"/>
              </a:ext>
            </a:extLst>
          </p:cNvPr>
          <p:cNvPicPr>
            <a:picLocks noChangeAspect="1"/>
          </p:cNvPicPr>
          <p:nvPr/>
        </p:nvPicPr>
        <p:blipFill>
          <a:blip r:embed="rId2"/>
          <a:stretch>
            <a:fillRect/>
          </a:stretch>
        </p:blipFill>
        <p:spPr>
          <a:xfrm>
            <a:off x="480000" y="1029802"/>
            <a:ext cx="4402896" cy="3220714"/>
          </a:xfrm>
          <a:prstGeom prst="rect">
            <a:avLst/>
          </a:prstGeom>
        </p:spPr>
      </p:pic>
      <p:pic>
        <p:nvPicPr>
          <p:cNvPr id="9" name="Picture 8">
            <a:extLst>
              <a:ext uri="{FF2B5EF4-FFF2-40B4-BE49-F238E27FC236}">
                <a16:creationId xmlns:a16="http://schemas.microsoft.com/office/drawing/2014/main" id="{659F7871-0479-269B-13AB-807BDE8044AB}"/>
              </a:ext>
            </a:extLst>
          </p:cNvPr>
          <p:cNvPicPr>
            <a:picLocks noChangeAspect="1"/>
          </p:cNvPicPr>
          <p:nvPr/>
        </p:nvPicPr>
        <p:blipFill>
          <a:blip r:embed="rId3"/>
          <a:stretch>
            <a:fillRect/>
          </a:stretch>
        </p:blipFill>
        <p:spPr>
          <a:xfrm>
            <a:off x="4992624" y="1029802"/>
            <a:ext cx="6955374" cy="3518697"/>
          </a:xfrm>
          <a:prstGeom prst="rect">
            <a:avLst/>
          </a:prstGeom>
        </p:spPr>
      </p:pic>
      <p:sp>
        <p:nvSpPr>
          <p:cNvPr id="10" name="TextBox 9">
            <a:extLst>
              <a:ext uri="{FF2B5EF4-FFF2-40B4-BE49-F238E27FC236}">
                <a16:creationId xmlns:a16="http://schemas.microsoft.com/office/drawing/2014/main" id="{8872E9A3-6A68-11D5-6423-43CDD2467FEC}"/>
              </a:ext>
            </a:extLst>
          </p:cNvPr>
          <p:cNvSpPr txBox="1"/>
          <p:nvPr/>
        </p:nvSpPr>
        <p:spPr>
          <a:xfrm>
            <a:off x="4992624" y="4678301"/>
            <a:ext cx="44622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KingsBureauGrot FiveOne"/>
                <a:ea typeface="+mn-ea"/>
                <a:cs typeface="+mn-cs"/>
              </a:rPr>
              <a:t>reasonable estimates based on material</a:t>
            </a:r>
          </a:p>
        </p:txBody>
      </p:sp>
      <p:pic>
        <p:nvPicPr>
          <p:cNvPr id="14" name="Picture 13">
            <a:extLst>
              <a:ext uri="{FF2B5EF4-FFF2-40B4-BE49-F238E27FC236}">
                <a16:creationId xmlns:a16="http://schemas.microsoft.com/office/drawing/2014/main" id="{1DDC3882-4875-ED66-180C-F264AB651252}"/>
              </a:ext>
            </a:extLst>
          </p:cNvPr>
          <p:cNvPicPr>
            <a:picLocks noChangeAspect="1"/>
          </p:cNvPicPr>
          <p:nvPr/>
        </p:nvPicPr>
        <p:blipFill>
          <a:blip r:embed="rId4"/>
          <a:stretch>
            <a:fillRect/>
          </a:stretch>
        </p:blipFill>
        <p:spPr>
          <a:xfrm>
            <a:off x="480000" y="4319966"/>
            <a:ext cx="1777320" cy="837250"/>
          </a:xfrm>
          <a:prstGeom prst="rect">
            <a:avLst/>
          </a:prstGeom>
        </p:spPr>
      </p:pic>
    </p:spTree>
    <p:extLst>
      <p:ext uri="{BB962C8B-B14F-4D97-AF65-F5344CB8AC3E}">
        <p14:creationId xmlns:p14="http://schemas.microsoft.com/office/powerpoint/2010/main" val="305614670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23F4C-101A-FB79-965A-5F411D5BE2F7}"/>
              </a:ext>
            </a:extLst>
          </p:cNvPr>
          <p:cNvSpPr>
            <a:spLocks noGrp="1"/>
          </p:cNvSpPr>
          <p:nvPr>
            <p:ph type="title"/>
          </p:nvPr>
        </p:nvSpPr>
        <p:spPr/>
        <p:txBody>
          <a:bodyPr/>
          <a:lstStyle/>
          <a:p>
            <a:r>
              <a:rPr lang="en-GB" dirty="0"/>
              <a:t>Example Case #6 : Ship Assembly</a:t>
            </a:r>
            <a:endParaRPr lang="en-GB" dirty="0">
              <a:solidFill>
                <a:schemeClr val="tx2">
                  <a:lumMod val="75000"/>
                  <a:lumOff val="25000"/>
                </a:schemeClr>
              </a:solidFill>
            </a:endParaRPr>
          </a:p>
        </p:txBody>
      </p:sp>
      <p:sp>
        <p:nvSpPr>
          <p:cNvPr id="10" name="TextBox 9">
            <a:extLst>
              <a:ext uri="{FF2B5EF4-FFF2-40B4-BE49-F238E27FC236}">
                <a16:creationId xmlns:a16="http://schemas.microsoft.com/office/drawing/2014/main" id="{8872E9A3-6A68-11D5-6423-43CDD2467FEC}"/>
              </a:ext>
            </a:extLst>
          </p:cNvPr>
          <p:cNvSpPr txBox="1"/>
          <p:nvPr/>
        </p:nvSpPr>
        <p:spPr>
          <a:xfrm>
            <a:off x="4998720" y="4972550"/>
            <a:ext cx="58826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KingsBureauGrot FiveOne"/>
                <a:ea typeface="+mn-ea"/>
                <a:cs typeface="+mn-cs"/>
              </a:rPr>
              <a:t>Easy to identify foam as principal contributor to gCO</a:t>
            </a:r>
            <a:r>
              <a:rPr kumimoji="0" lang="en-GB" sz="1800" b="0" i="0" u="none" strike="noStrike" kern="1200" cap="none" spc="0" normalizeH="0" baseline="-25000" noProof="0" dirty="0">
                <a:ln>
                  <a:noFill/>
                </a:ln>
                <a:solidFill>
                  <a:prstClr val="black"/>
                </a:solidFill>
                <a:effectLst/>
                <a:uLnTx/>
                <a:uFillTx/>
                <a:latin typeface="KingsBureauGrot FiveOne"/>
                <a:ea typeface="+mn-ea"/>
                <a:cs typeface="+mn-cs"/>
              </a:rPr>
              <a:t>2</a:t>
            </a:r>
            <a:r>
              <a:rPr kumimoji="0" lang="en-GB" sz="1800" b="0" i="0" u="none" strike="noStrike" kern="1200" cap="none" spc="0" normalizeH="0" baseline="0" noProof="0" dirty="0">
                <a:ln>
                  <a:noFill/>
                </a:ln>
                <a:solidFill>
                  <a:prstClr val="black"/>
                </a:solidFill>
                <a:effectLst/>
                <a:uLnTx/>
                <a:uFillTx/>
                <a:latin typeface="KingsBureauGrot FiveOne"/>
                <a:ea typeface="+mn-ea"/>
                <a:cs typeface="+mn-cs"/>
              </a:rPr>
              <a:t>eq</a:t>
            </a:r>
          </a:p>
        </p:txBody>
      </p:sp>
      <p:pic>
        <p:nvPicPr>
          <p:cNvPr id="6" name="Picture 5">
            <a:extLst>
              <a:ext uri="{FF2B5EF4-FFF2-40B4-BE49-F238E27FC236}">
                <a16:creationId xmlns:a16="http://schemas.microsoft.com/office/drawing/2014/main" id="{3E1782B3-D342-285C-8C5F-64757D179106}"/>
              </a:ext>
            </a:extLst>
          </p:cNvPr>
          <p:cNvPicPr>
            <a:picLocks noChangeAspect="1"/>
          </p:cNvPicPr>
          <p:nvPr/>
        </p:nvPicPr>
        <p:blipFill>
          <a:blip r:embed="rId2"/>
          <a:stretch>
            <a:fillRect/>
          </a:stretch>
        </p:blipFill>
        <p:spPr>
          <a:xfrm>
            <a:off x="4998720" y="1005359"/>
            <a:ext cx="6763605" cy="3845721"/>
          </a:xfrm>
          <a:prstGeom prst="rect">
            <a:avLst/>
          </a:prstGeom>
        </p:spPr>
      </p:pic>
      <p:pic>
        <p:nvPicPr>
          <p:cNvPr id="8" name="Picture 7">
            <a:extLst>
              <a:ext uri="{FF2B5EF4-FFF2-40B4-BE49-F238E27FC236}">
                <a16:creationId xmlns:a16="http://schemas.microsoft.com/office/drawing/2014/main" id="{5619225E-B6AA-95D1-C44D-14589D4A689C}"/>
              </a:ext>
            </a:extLst>
          </p:cNvPr>
          <p:cNvPicPr>
            <a:picLocks noChangeAspect="1"/>
          </p:cNvPicPr>
          <p:nvPr/>
        </p:nvPicPr>
        <p:blipFill>
          <a:blip r:embed="rId3"/>
          <a:stretch>
            <a:fillRect/>
          </a:stretch>
        </p:blipFill>
        <p:spPr>
          <a:xfrm>
            <a:off x="480000" y="4371174"/>
            <a:ext cx="2743583" cy="1924319"/>
          </a:xfrm>
          <a:prstGeom prst="rect">
            <a:avLst/>
          </a:prstGeom>
        </p:spPr>
      </p:pic>
      <p:pic>
        <p:nvPicPr>
          <p:cNvPr id="12" name="Picture 11">
            <a:extLst>
              <a:ext uri="{FF2B5EF4-FFF2-40B4-BE49-F238E27FC236}">
                <a16:creationId xmlns:a16="http://schemas.microsoft.com/office/drawing/2014/main" id="{B64DE37F-7BE5-47D3-9292-A22B27E34EF9}"/>
              </a:ext>
            </a:extLst>
          </p:cNvPr>
          <p:cNvPicPr>
            <a:picLocks noChangeAspect="1"/>
          </p:cNvPicPr>
          <p:nvPr/>
        </p:nvPicPr>
        <p:blipFill>
          <a:blip r:embed="rId4"/>
          <a:stretch>
            <a:fillRect/>
          </a:stretch>
        </p:blipFill>
        <p:spPr>
          <a:xfrm>
            <a:off x="429675" y="1021471"/>
            <a:ext cx="4590989" cy="3228234"/>
          </a:xfrm>
          <a:prstGeom prst="rect">
            <a:avLst/>
          </a:prstGeom>
        </p:spPr>
      </p:pic>
      <p:pic>
        <p:nvPicPr>
          <p:cNvPr id="5" name="Picture 4">
            <a:extLst>
              <a:ext uri="{FF2B5EF4-FFF2-40B4-BE49-F238E27FC236}">
                <a16:creationId xmlns:a16="http://schemas.microsoft.com/office/drawing/2014/main" id="{C01B8700-E741-BBD0-8F54-0DEBCD2D7426}"/>
              </a:ext>
            </a:extLst>
          </p:cNvPr>
          <p:cNvPicPr>
            <a:picLocks noChangeAspect="1"/>
          </p:cNvPicPr>
          <p:nvPr/>
        </p:nvPicPr>
        <p:blipFill>
          <a:blip r:embed="rId5"/>
          <a:stretch>
            <a:fillRect/>
          </a:stretch>
        </p:blipFill>
        <p:spPr>
          <a:xfrm>
            <a:off x="4998721" y="1021470"/>
            <a:ext cx="7034784" cy="3982929"/>
          </a:xfrm>
          <a:prstGeom prst="rect">
            <a:avLst/>
          </a:prstGeom>
        </p:spPr>
      </p:pic>
    </p:spTree>
    <p:extLst>
      <p:ext uri="{BB962C8B-B14F-4D97-AF65-F5344CB8AC3E}">
        <p14:creationId xmlns:p14="http://schemas.microsoft.com/office/powerpoint/2010/main" val="3981009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7178050" y="2356191"/>
            <a:ext cx="1253665" cy="1253665"/>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225750"/>
            </a:solidFill>
          </p:spPr>
          <p:txBody>
            <a:bodyPr/>
            <a:lstStyle/>
            <a:p>
              <a:endParaRPr lang="en-GB" sz="1200"/>
            </a:p>
          </p:txBody>
        </p:sp>
      </p:grpSp>
      <p:grpSp>
        <p:nvGrpSpPr>
          <p:cNvPr id="4" name="Group 4"/>
          <p:cNvGrpSpPr/>
          <p:nvPr/>
        </p:nvGrpSpPr>
        <p:grpSpPr>
          <a:xfrm>
            <a:off x="7182554" y="4918536"/>
            <a:ext cx="1253665" cy="1253665"/>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7B6A5"/>
            </a:solidFill>
          </p:spPr>
          <p:txBody>
            <a:bodyPr/>
            <a:lstStyle/>
            <a:p>
              <a:endParaRPr lang="en-GB" sz="1200"/>
            </a:p>
          </p:txBody>
        </p:sp>
      </p:grpSp>
      <p:grpSp>
        <p:nvGrpSpPr>
          <p:cNvPr id="6" name="Group 6"/>
          <p:cNvGrpSpPr/>
          <p:nvPr/>
        </p:nvGrpSpPr>
        <p:grpSpPr>
          <a:xfrm>
            <a:off x="8436219" y="1102788"/>
            <a:ext cx="1253665" cy="1253665"/>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57B6A5"/>
            </a:solidFill>
          </p:spPr>
          <p:txBody>
            <a:bodyPr/>
            <a:lstStyle/>
            <a:p>
              <a:endParaRPr lang="en-GB" sz="1200"/>
            </a:p>
          </p:txBody>
        </p:sp>
      </p:grpSp>
      <p:grpSp>
        <p:nvGrpSpPr>
          <p:cNvPr id="8" name="Group 8"/>
          <p:cNvGrpSpPr/>
          <p:nvPr/>
        </p:nvGrpSpPr>
        <p:grpSpPr>
          <a:xfrm rot="-10800000">
            <a:off x="10203168" y="3650092"/>
            <a:ext cx="634222" cy="1253665"/>
            <a:chOff x="0" y="0"/>
            <a:chExt cx="968227" cy="1913890"/>
          </a:xfrm>
        </p:grpSpPr>
        <p:sp>
          <p:nvSpPr>
            <p:cNvPr id="9" name="Freeform 9"/>
            <p:cNvSpPr/>
            <p:nvPr/>
          </p:nvSpPr>
          <p:spPr>
            <a:xfrm>
              <a:off x="0" y="0"/>
              <a:ext cx="968226" cy="1913890"/>
            </a:xfrm>
            <a:custGeom>
              <a:avLst/>
              <a:gdLst/>
              <a:ahLst/>
              <a:cxnLst/>
              <a:rect l="l" t="t" r="r" b="b"/>
              <a:pathLst>
                <a:path w="968226" h="1913890">
                  <a:moveTo>
                    <a:pt x="0" y="0"/>
                  </a:moveTo>
                  <a:lnTo>
                    <a:pt x="968226" y="0"/>
                  </a:lnTo>
                  <a:lnTo>
                    <a:pt x="968226" y="1913890"/>
                  </a:lnTo>
                  <a:lnTo>
                    <a:pt x="0" y="1913890"/>
                  </a:lnTo>
                  <a:close/>
                </a:path>
              </a:pathLst>
            </a:custGeom>
            <a:solidFill>
              <a:srgbClr val="2B8978"/>
            </a:solidFill>
          </p:spPr>
          <p:txBody>
            <a:bodyPr/>
            <a:lstStyle/>
            <a:p>
              <a:endParaRPr lang="en-GB" sz="1200"/>
            </a:p>
          </p:txBody>
        </p:sp>
      </p:grpSp>
      <p:grpSp>
        <p:nvGrpSpPr>
          <p:cNvPr id="10" name="Group 10"/>
          <p:cNvGrpSpPr/>
          <p:nvPr/>
        </p:nvGrpSpPr>
        <p:grpSpPr>
          <a:xfrm rot="-10800000">
            <a:off x="9583725" y="3650092"/>
            <a:ext cx="634222" cy="1253665"/>
            <a:chOff x="0" y="0"/>
            <a:chExt cx="968227" cy="1913890"/>
          </a:xfrm>
        </p:grpSpPr>
        <p:sp>
          <p:nvSpPr>
            <p:cNvPr id="11" name="Freeform 11"/>
            <p:cNvSpPr/>
            <p:nvPr/>
          </p:nvSpPr>
          <p:spPr>
            <a:xfrm>
              <a:off x="0" y="0"/>
              <a:ext cx="968226" cy="1913890"/>
            </a:xfrm>
            <a:custGeom>
              <a:avLst/>
              <a:gdLst/>
              <a:ahLst/>
              <a:cxnLst/>
              <a:rect l="l" t="t" r="r" b="b"/>
              <a:pathLst>
                <a:path w="968226" h="1913890">
                  <a:moveTo>
                    <a:pt x="0" y="0"/>
                  </a:moveTo>
                  <a:lnTo>
                    <a:pt x="968226" y="0"/>
                  </a:lnTo>
                  <a:lnTo>
                    <a:pt x="968226" y="1913890"/>
                  </a:lnTo>
                  <a:lnTo>
                    <a:pt x="0" y="1913890"/>
                  </a:lnTo>
                  <a:close/>
                </a:path>
              </a:pathLst>
            </a:custGeom>
            <a:solidFill>
              <a:srgbClr val="225750"/>
            </a:solidFill>
          </p:spPr>
          <p:txBody>
            <a:bodyPr/>
            <a:lstStyle/>
            <a:p>
              <a:endParaRPr lang="en-GB" sz="1200"/>
            </a:p>
          </p:txBody>
        </p:sp>
      </p:grpSp>
      <p:sp>
        <p:nvSpPr>
          <p:cNvPr id="12" name="AutoShape 12"/>
          <p:cNvSpPr/>
          <p:nvPr/>
        </p:nvSpPr>
        <p:spPr>
          <a:xfrm>
            <a:off x="777582" y="6165850"/>
            <a:ext cx="11414418" cy="0"/>
          </a:xfrm>
          <a:prstGeom prst="line">
            <a:avLst/>
          </a:prstGeom>
          <a:ln w="9525" cap="rnd">
            <a:solidFill>
              <a:srgbClr val="000000"/>
            </a:solidFill>
            <a:prstDash val="solid"/>
            <a:headEnd type="none" w="sm" len="sm"/>
            <a:tailEnd type="none" w="sm" len="sm"/>
          </a:ln>
        </p:spPr>
        <p:txBody>
          <a:bodyPr/>
          <a:lstStyle/>
          <a:p>
            <a:endParaRPr lang="en-GB" sz="1200"/>
          </a:p>
        </p:txBody>
      </p:sp>
      <p:grpSp>
        <p:nvGrpSpPr>
          <p:cNvPr id="13" name="Group 13"/>
          <p:cNvGrpSpPr/>
          <p:nvPr/>
        </p:nvGrpSpPr>
        <p:grpSpPr>
          <a:xfrm>
            <a:off x="8436219" y="1102788"/>
            <a:ext cx="1255674" cy="1253665"/>
            <a:chOff x="0" y="0"/>
            <a:chExt cx="6350000" cy="6339840"/>
          </a:xfrm>
        </p:grpSpPr>
        <p:sp>
          <p:nvSpPr>
            <p:cNvPr id="14" name="Freeform 14"/>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299288"/>
            </a:solidFill>
          </p:spPr>
          <p:txBody>
            <a:bodyPr/>
            <a:lstStyle/>
            <a:p>
              <a:endParaRPr lang="en-GB" sz="1200"/>
            </a:p>
          </p:txBody>
        </p:sp>
      </p:grpSp>
      <p:sp>
        <p:nvSpPr>
          <p:cNvPr id="15" name="Freeform 15"/>
          <p:cNvSpPr/>
          <p:nvPr/>
        </p:nvSpPr>
        <p:spPr>
          <a:xfrm>
            <a:off x="7437287" y="3650092"/>
            <a:ext cx="704331" cy="1253665"/>
          </a:xfrm>
          <a:custGeom>
            <a:avLst/>
            <a:gdLst/>
            <a:ahLst/>
            <a:cxnLst/>
            <a:rect l="l" t="t" r="r" b="b"/>
            <a:pathLst>
              <a:path w="1056497" h="1880497">
                <a:moveTo>
                  <a:pt x="0" y="0"/>
                </a:moveTo>
                <a:lnTo>
                  <a:pt x="1056497" y="0"/>
                </a:lnTo>
                <a:lnTo>
                  <a:pt x="1056497" y="1880497"/>
                </a:lnTo>
                <a:lnTo>
                  <a:pt x="0" y="18804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sp>
        <p:nvSpPr>
          <p:cNvPr id="16" name="Freeform 16"/>
          <p:cNvSpPr/>
          <p:nvPr/>
        </p:nvSpPr>
        <p:spPr>
          <a:xfrm>
            <a:off x="9583725" y="4903756"/>
            <a:ext cx="1269887" cy="1265269"/>
          </a:xfrm>
          <a:custGeom>
            <a:avLst/>
            <a:gdLst/>
            <a:ahLst/>
            <a:cxnLst/>
            <a:rect l="l" t="t" r="r" b="b"/>
            <a:pathLst>
              <a:path w="1904830" h="1897904">
                <a:moveTo>
                  <a:pt x="0" y="0"/>
                </a:moveTo>
                <a:lnTo>
                  <a:pt x="1904830" y="0"/>
                </a:lnTo>
                <a:lnTo>
                  <a:pt x="1904830" y="1897904"/>
                </a:lnTo>
                <a:lnTo>
                  <a:pt x="0" y="1897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grpSp>
        <p:nvGrpSpPr>
          <p:cNvPr id="17" name="Group 17"/>
          <p:cNvGrpSpPr/>
          <p:nvPr/>
        </p:nvGrpSpPr>
        <p:grpSpPr>
          <a:xfrm>
            <a:off x="7320017" y="5079895"/>
            <a:ext cx="999283" cy="1004200"/>
            <a:chOff x="0" y="0"/>
            <a:chExt cx="1998566" cy="2008401"/>
          </a:xfrm>
        </p:grpSpPr>
        <p:sp>
          <p:nvSpPr>
            <p:cNvPr id="18" name="Freeform 18"/>
            <p:cNvSpPr/>
            <p:nvPr/>
          </p:nvSpPr>
          <p:spPr>
            <a:xfrm>
              <a:off x="0" y="1460695"/>
              <a:ext cx="1255158" cy="547705"/>
            </a:xfrm>
            <a:custGeom>
              <a:avLst/>
              <a:gdLst/>
              <a:ahLst/>
              <a:cxnLst/>
              <a:rect l="l" t="t" r="r" b="b"/>
              <a:pathLst>
                <a:path w="1255158" h="547705">
                  <a:moveTo>
                    <a:pt x="0" y="0"/>
                  </a:moveTo>
                  <a:lnTo>
                    <a:pt x="1255158" y="0"/>
                  </a:lnTo>
                  <a:lnTo>
                    <a:pt x="1255158" y="547706"/>
                  </a:lnTo>
                  <a:lnTo>
                    <a:pt x="0" y="5477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200"/>
            </a:p>
          </p:txBody>
        </p:sp>
        <p:sp>
          <p:nvSpPr>
            <p:cNvPr id="19" name="Freeform 19"/>
            <p:cNvSpPr/>
            <p:nvPr/>
          </p:nvSpPr>
          <p:spPr>
            <a:xfrm>
              <a:off x="0" y="0"/>
              <a:ext cx="1255158" cy="547705"/>
            </a:xfrm>
            <a:custGeom>
              <a:avLst/>
              <a:gdLst/>
              <a:ahLst/>
              <a:cxnLst/>
              <a:rect l="l" t="t" r="r" b="b"/>
              <a:pathLst>
                <a:path w="1255158" h="547705">
                  <a:moveTo>
                    <a:pt x="0" y="0"/>
                  </a:moveTo>
                  <a:lnTo>
                    <a:pt x="1255158" y="0"/>
                  </a:lnTo>
                  <a:lnTo>
                    <a:pt x="1255158" y="547705"/>
                  </a:lnTo>
                  <a:lnTo>
                    <a:pt x="0" y="5477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200"/>
            </a:p>
          </p:txBody>
        </p:sp>
        <p:sp>
          <p:nvSpPr>
            <p:cNvPr id="20" name="Freeform 20"/>
            <p:cNvSpPr/>
            <p:nvPr/>
          </p:nvSpPr>
          <p:spPr>
            <a:xfrm>
              <a:off x="743408" y="730348"/>
              <a:ext cx="1255158" cy="547705"/>
            </a:xfrm>
            <a:custGeom>
              <a:avLst/>
              <a:gdLst/>
              <a:ahLst/>
              <a:cxnLst/>
              <a:rect l="l" t="t" r="r" b="b"/>
              <a:pathLst>
                <a:path w="1255158" h="547705">
                  <a:moveTo>
                    <a:pt x="0" y="0"/>
                  </a:moveTo>
                  <a:lnTo>
                    <a:pt x="1255158" y="0"/>
                  </a:lnTo>
                  <a:lnTo>
                    <a:pt x="1255158" y="547705"/>
                  </a:lnTo>
                  <a:lnTo>
                    <a:pt x="0" y="5477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1200"/>
            </a:p>
          </p:txBody>
        </p:sp>
      </p:grpSp>
      <p:sp>
        <p:nvSpPr>
          <p:cNvPr id="21" name="Freeform 21"/>
          <p:cNvSpPr/>
          <p:nvPr/>
        </p:nvSpPr>
        <p:spPr>
          <a:xfrm>
            <a:off x="9691892" y="1182774"/>
            <a:ext cx="1124347" cy="1173417"/>
          </a:xfrm>
          <a:custGeom>
            <a:avLst/>
            <a:gdLst/>
            <a:ahLst/>
            <a:cxnLst/>
            <a:rect l="l" t="t" r="r" b="b"/>
            <a:pathLst>
              <a:path w="1686520" h="1760125">
                <a:moveTo>
                  <a:pt x="0" y="0"/>
                </a:moveTo>
                <a:lnTo>
                  <a:pt x="1686520" y="0"/>
                </a:lnTo>
                <a:lnTo>
                  <a:pt x="1686520" y="1760125"/>
                </a:lnTo>
                <a:lnTo>
                  <a:pt x="0" y="17601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200"/>
          </a:p>
        </p:txBody>
      </p:sp>
      <p:sp>
        <p:nvSpPr>
          <p:cNvPr id="22" name="Freeform 22"/>
          <p:cNvSpPr/>
          <p:nvPr/>
        </p:nvSpPr>
        <p:spPr>
          <a:xfrm>
            <a:off x="7259605" y="1103050"/>
            <a:ext cx="1059695" cy="1253403"/>
          </a:xfrm>
          <a:custGeom>
            <a:avLst/>
            <a:gdLst/>
            <a:ahLst/>
            <a:cxnLst/>
            <a:rect l="l" t="t" r="r" b="b"/>
            <a:pathLst>
              <a:path w="1589543" h="1880104">
                <a:moveTo>
                  <a:pt x="0" y="0"/>
                </a:moveTo>
                <a:lnTo>
                  <a:pt x="1589543" y="0"/>
                </a:lnTo>
                <a:lnTo>
                  <a:pt x="1589543" y="1880104"/>
                </a:lnTo>
                <a:lnTo>
                  <a:pt x="0" y="18801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200"/>
          </a:p>
        </p:txBody>
      </p:sp>
      <p:sp>
        <p:nvSpPr>
          <p:cNvPr id="23" name="Freeform 23"/>
          <p:cNvSpPr/>
          <p:nvPr/>
        </p:nvSpPr>
        <p:spPr>
          <a:xfrm>
            <a:off x="8436219" y="3537613"/>
            <a:ext cx="1127689" cy="1366143"/>
          </a:xfrm>
          <a:custGeom>
            <a:avLst/>
            <a:gdLst/>
            <a:ahLst/>
            <a:cxnLst/>
            <a:rect l="l" t="t" r="r" b="b"/>
            <a:pathLst>
              <a:path w="1691534" h="2049215">
                <a:moveTo>
                  <a:pt x="0" y="0"/>
                </a:moveTo>
                <a:lnTo>
                  <a:pt x="1691534" y="0"/>
                </a:lnTo>
                <a:lnTo>
                  <a:pt x="1691534" y="2049215"/>
                </a:lnTo>
                <a:lnTo>
                  <a:pt x="0" y="20492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1200"/>
          </a:p>
        </p:txBody>
      </p:sp>
      <p:sp>
        <p:nvSpPr>
          <p:cNvPr id="24" name="Freeform 24"/>
          <p:cNvSpPr/>
          <p:nvPr/>
        </p:nvSpPr>
        <p:spPr>
          <a:xfrm>
            <a:off x="9689884" y="2356453"/>
            <a:ext cx="1013742" cy="1293639"/>
          </a:xfrm>
          <a:custGeom>
            <a:avLst/>
            <a:gdLst/>
            <a:ahLst/>
            <a:cxnLst/>
            <a:rect l="l" t="t" r="r" b="b"/>
            <a:pathLst>
              <a:path w="1520613" h="1940458">
                <a:moveTo>
                  <a:pt x="0" y="0"/>
                </a:moveTo>
                <a:lnTo>
                  <a:pt x="1520613" y="0"/>
                </a:lnTo>
                <a:lnTo>
                  <a:pt x="1520613" y="1940458"/>
                </a:lnTo>
                <a:lnTo>
                  <a:pt x="0" y="194045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1200"/>
          </a:p>
        </p:txBody>
      </p:sp>
      <p:sp>
        <p:nvSpPr>
          <p:cNvPr id="25" name="Freeform 25"/>
          <p:cNvSpPr/>
          <p:nvPr/>
        </p:nvSpPr>
        <p:spPr>
          <a:xfrm>
            <a:off x="844754" y="372230"/>
            <a:ext cx="910405" cy="1151662"/>
          </a:xfrm>
          <a:custGeom>
            <a:avLst/>
            <a:gdLst/>
            <a:ahLst/>
            <a:cxnLst/>
            <a:rect l="l" t="t" r="r" b="b"/>
            <a:pathLst>
              <a:path w="1365607" h="1727493">
                <a:moveTo>
                  <a:pt x="0" y="0"/>
                </a:moveTo>
                <a:lnTo>
                  <a:pt x="1365606" y="0"/>
                </a:lnTo>
                <a:lnTo>
                  <a:pt x="1365606" y="1727492"/>
                </a:lnTo>
                <a:lnTo>
                  <a:pt x="0" y="1727492"/>
                </a:lnTo>
                <a:lnTo>
                  <a:pt x="0" y="0"/>
                </a:lnTo>
                <a:close/>
              </a:path>
            </a:pathLst>
          </a:custGeom>
          <a:blipFill>
            <a:blip r:embed="rId16"/>
            <a:stretch>
              <a:fillRect/>
            </a:stretch>
          </a:blipFill>
        </p:spPr>
        <p:txBody>
          <a:bodyPr/>
          <a:lstStyle/>
          <a:p>
            <a:endParaRPr lang="en-GB" sz="1200"/>
          </a:p>
        </p:txBody>
      </p:sp>
      <p:sp>
        <p:nvSpPr>
          <p:cNvPr id="26" name="TextBox 26"/>
          <p:cNvSpPr txBox="1"/>
          <p:nvPr/>
        </p:nvSpPr>
        <p:spPr>
          <a:xfrm>
            <a:off x="1949576" y="842929"/>
            <a:ext cx="2297490" cy="564835"/>
          </a:xfrm>
          <a:prstGeom prst="rect">
            <a:avLst/>
          </a:prstGeom>
        </p:spPr>
        <p:txBody>
          <a:bodyPr lIns="0" tIns="0" rIns="0" bIns="0" rtlCol="0" anchor="t">
            <a:spAutoFit/>
          </a:bodyPr>
          <a:lstStyle/>
          <a:p>
            <a:pPr>
              <a:lnSpc>
                <a:spcPts val="2333"/>
              </a:lnSpc>
              <a:spcBef>
                <a:spcPct val="0"/>
              </a:spcBef>
            </a:pPr>
            <a:r>
              <a:rPr lang="en-US" sz="1667" spc="83">
                <a:solidFill>
                  <a:srgbClr val="19486A"/>
                </a:solidFill>
                <a:latin typeface="Open Sans Hebrew Condensed Bold"/>
              </a:rPr>
              <a:t>KING'S COLLEGE LONDON</a:t>
            </a:r>
          </a:p>
        </p:txBody>
      </p:sp>
      <p:grpSp>
        <p:nvGrpSpPr>
          <p:cNvPr id="27" name="Group 27"/>
          <p:cNvGrpSpPr/>
          <p:nvPr/>
        </p:nvGrpSpPr>
        <p:grpSpPr>
          <a:xfrm>
            <a:off x="844754" y="1843583"/>
            <a:ext cx="5744128" cy="3996383"/>
            <a:chOff x="0" y="66675"/>
            <a:chExt cx="11488256" cy="7992763"/>
          </a:xfrm>
        </p:grpSpPr>
        <p:sp>
          <p:nvSpPr>
            <p:cNvPr id="28" name="TextBox 28"/>
            <p:cNvSpPr txBox="1"/>
            <p:nvPr/>
          </p:nvSpPr>
          <p:spPr>
            <a:xfrm>
              <a:off x="0" y="66675"/>
              <a:ext cx="11488256" cy="5437384"/>
            </a:xfrm>
            <a:prstGeom prst="rect">
              <a:avLst/>
            </a:prstGeom>
          </p:spPr>
          <p:txBody>
            <a:bodyPr lIns="0" tIns="0" rIns="0" bIns="0" rtlCol="0" anchor="t">
              <a:spAutoFit/>
            </a:bodyPr>
            <a:lstStyle/>
            <a:p>
              <a:pPr>
                <a:lnSpc>
                  <a:spcPts val="5280"/>
                </a:lnSpc>
              </a:pPr>
              <a:r>
                <a:rPr lang="en-US" sz="4800" spc="71">
                  <a:solidFill>
                    <a:srgbClr val="19486A"/>
                  </a:solidFill>
                  <a:latin typeface="Poppins Bold"/>
                </a:rPr>
                <a:t>SUSTAINABILITY EVALUATION OF OUR DESIGN MODULES</a:t>
              </a:r>
            </a:p>
          </p:txBody>
        </p:sp>
        <p:sp>
          <p:nvSpPr>
            <p:cNvPr id="29" name="TextBox 29"/>
            <p:cNvSpPr txBox="1"/>
            <p:nvPr/>
          </p:nvSpPr>
          <p:spPr>
            <a:xfrm>
              <a:off x="0" y="5966943"/>
              <a:ext cx="9550666" cy="2092495"/>
            </a:xfrm>
            <a:prstGeom prst="rect">
              <a:avLst/>
            </a:prstGeom>
          </p:spPr>
          <p:txBody>
            <a:bodyPr lIns="0" tIns="0" rIns="0" bIns="0" rtlCol="0" anchor="t">
              <a:spAutoFit/>
            </a:bodyPr>
            <a:lstStyle/>
            <a:p>
              <a:pPr>
                <a:lnSpc>
                  <a:spcPts val="2819"/>
                </a:lnSpc>
              </a:pPr>
              <a:r>
                <a:rPr lang="en-US" sz="2013" spc="30">
                  <a:solidFill>
                    <a:srgbClr val="19486A"/>
                  </a:solidFill>
                  <a:latin typeface="Poppins Light Bold"/>
                </a:rPr>
                <a:t>USING AUTODESK'S NEW FUSION 360 </a:t>
              </a:r>
            </a:p>
            <a:p>
              <a:pPr>
                <a:lnSpc>
                  <a:spcPts val="2819"/>
                </a:lnSpc>
                <a:spcBef>
                  <a:spcPct val="0"/>
                </a:spcBef>
              </a:pPr>
              <a:r>
                <a:rPr lang="en-US" sz="2013" spc="30">
                  <a:solidFill>
                    <a:srgbClr val="19486A"/>
                  </a:solidFill>
                  <a:latin typeface="Poppins Light Bold"/>
                </a:rPr>
                <a:t>MAKERSITE ADD-ON</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utoShape 2"/>
          <p:cNvSpPr/>
          <p:nvPr/>
        </p:nvSpPr>
        <p:spPr>
          <a:xfrm>
            <a:off x="-94423" y="6165850"/>
            <a:ext cx="8096221" cy="0"/>
          </a:xfrm>
          <a:prstGeom prst="line">
            <a:avLst/>
          </a:prstGeom>
          <a:ln w="9525" cap="rnd">
            <a:solidFill>
              <a:srgbClr val="F4F4F4"/>
            </a:solidFill>
            <a:prstDash val="solid"/>
            <a:headEnd type="none" w="sm" len="sm"/>
            <a:tailEnd type="none" w="sm" len="sm"/>
          </a:ln>
        </p:spPr>
        <p:txBody>
          <a:bodyPr/>
          <a:lstStyle/>
          <a:p>
            <a:endParaRPr lang="en-GB" sz="1200"/>
          </a:p>
        </p:txBody>
      </p:sp>
      <p:sp>
        <p:nvSpPr>
          <p:cNvPr id="3" name="AutoShape 3"/>
          <p:cNvSpPr/>
          <p:nvPr/>
        </p:nvSpPr>
        <p:spPr>
          <a:xfrm>
            <a:off x="5601270" y="924630"/>
            <a:ext cx="1633933" cy="0"/>
          </a:xfrm>
          <a:prstGeom prst="line">
            <a:avLst/>
          </a:prstGeom>
          <a:ln w="28575" cap="rnd">
            <a:solidFill>
              <a:srgbClr val="F4F4F4"/>
            </a:solidFill>
            <a:prstDash val="solid"/>
            <a:headEnd type="none" w="sm" len="sm"/>
            <a:tailEnd type="none" w="sm" len="sm"/>
          </a:ln>
        </p:spPr>
        <p:txBody>
          <a:bodyPr/>
          <a:lstStyle/>
          <a:p>
            <a:endParaRPr lang="en-GB" sz="1200"/>
          </a:p>
        </p:txBody>
      </p:sp>
      <p:sp>
        <p:nvSpPr>
          <p:cNvPr id="4" name="AutoShape 4"/>
          <p:cNvSpPr/>
          <p:nvPr/>
        </p:nvSpPr>
        <p:spPr>
          <a:xfrm>
            <a:off x="5601270" y="2311457"/>
            <a:ext cx="1633933" cy="0"/>
          </a:xfrm>
          <a:prstGeom prst="line">
            <a:avLst/>
          </a:prstGeom>
          <a:ln w="28575" cap="rnd">
            <a:solidFill>
              <a:srgbClr val="F4F4F4"/>
            </a:solidFill>
            <a:prstDash val="solid"/>
            <a:headEnd type="none" w="sm" len="sm"/>
            <a:tailEnd type="none" w="sm" len="sm"/>
          </a:ln>
        </p:spPr>
        <p:txBody>
          <a:bodyPr/>
          <a:lstStyle/>
          <a:p>
            <a:endParaRPr lang="en-GB" sz="1200"/>
          </a:p>
        </p:txBody>
      </p:sp>
      <p:sp>
        <p:nvSpPr>
          <p:cNvPr id="5" name="AutoShape 5"/>
          <p:cNvSpPr/>
          <p:nvPr/>
        </p:nvSpPr>
        <p:spPr>
          <a:xfrm>
            <a:off x="5601270" y="2311457"/>
            <a:ext cx="1633933" cy="0"/>
          </a:xfrm>
          <a:prstGeom prst="line">
            <a:avLst/>
          </a:prstGeom>
          <a:ln w="28575" cap="rnd">
            <a:solidFill>
              <a:srgbClr val="F4F4F4"/>
            </a:solidFill>
            <a:prstDash val="solid"/>
            <a:headEnd type="none" w="sm" len="sm"/>
            <a:tailEnd type="none" w="sm" len="sm"/>
          </a:ln>
        </p:spPr>
        <p:txBody>
          <a:bodyPr/>
          <a:lstStyle/>
          <a:p>
            <a:endParaRPr lang="en-GB" sz="1200"/>
          </a:p>
        </p:txBody>
      </p:sp>
      <p:sp>
        <p:nvSpPr>
          <p:cNvPr id="6" name="AutoShape 6"/>
          <p:cNvSpPr/>
          <p:nvPr/>
        </p:nvSpPr>
        <p:spPr>
          <a:xfrm>
            <a:off x="7475838" y="924630"/>
            <a:ext cx="1633933" cy="0"/>
          </a:xfrm>
          <a:prstGeom prst="line">
            <a:avLst/>
          </a:prstGeom>
          <a:ln w="28575" cap="rnd">
            <a:solidFill>
              <a:srgbClr val="F4F4F4"/>
            </a:solidFill>
            <a:prstDash val="solid"/>
            <a:headEnd type="none" w="sm" len="sm"/>
            <a:tailEnd type="none" w="sm" len="sm"/>
          </a:ln>
        </p:spPr>
        <p:txBody>
          <a:bodyPr/>
          <a:lstStyle/>
          <a:p>
            <a:endParaRPr lang="en-GB" sz="1200"/>
          </a:p>
        </p:txBody>
      </p:sp>
      <p:sp>
        <p:nvSpPr>
          <p:cNvPr id="7" name="AutoShape 7"/>
          <p:cNvSpPr/>
          <p:nvPr/>
        </p:nvSpPr>
        <p:spPr>
          <a:xfrm>
            <a:off x="7475838" y="2311457"/>
            <a:ext cx="1633933" cy="0"/>
          </a:xfrm>
          <a:prstGeom prst="line">
            <a:avLst/>
          </a:prstGeom>
          <a:ln w="28575" cap="rnd">
            <a:solidFill>
              <a:srgbClr val="F4F4F4"/>
            </a:solidFill>
            <a:prstDash val="solid"/>
            <a:headEnd type="none" w="sm" len="sm"/>
            <a:tailEnd type="none" w="sm" len="sm"/>
          </a:ln>
        </p:spPr>
        <p:txBody>
          <a:bodyPr/>
          <a:lstStyle/>
          <a:p>
            <a:endParaRPr lang="en-GB" sz="1200"/>
          </a:p>
        </p:txBody>
      </p:sp>
      <p:sp>
        <p:nvSpPr>
          <p:cNvPr id="8" name="AutoShape 8"/>
          <p:cNvSpPr/>
          <p:nvPr/>
        </p:nvSpPr>
        <p:spPr>
          <a:xfrm>
            <a:off x="9374080" y="924630"/>
            <a:ext cx="1633933" cy="0"/>
          </a:xfrm>
          <a:prstGeom prst="line">
            <a:avLst/>
          </a:prstGeom>
          <a:ln w="28575" cap="rnd">
            <a:solidFill>
              <a:srgbClr val="F4F4F4"/>
            </a:solidFill>
            <a:prstDash val="solid"/>
            <a:headEnd type="none" w="sm" len="sm"/>
            <a:tailEnd type="none" w="sm" len="sm"/>
          </a:ln>
        </p:spPr>
        <p:txBody>
          <a:bodyPr/>
          <a:lstStyle/>
          <a:p>
            <a:endParaRPr lang="en-GB" sz="1200"/>
          </a:p>
        </p:txBody>
      </p:sp>
      <p:sp>
        <p:nvSpPr>
          <p:cNvPr id="10" name="TextBox 10"/>
          <p:cNvSpPr txBox="1"/>
          <p:nvPr/>
        </p:nvSpPr>
        <p:spPr>
          <a:xfrm>
            <a:off x="8120204" y="6045200"/>
            <a:ext cx="3385997" cy="170560"/>
          </a:xfrm>
          <a:prstGeom prst="rect">
            <a:avLst/>
          </a:prstGeom>
        </p:spPr>
        <p:txBody>
          <a:bodyPr lIns="0" tIns="0" rIns="0" bIns="0" rtlCol="0" anchor="t">
            <a:spAutoFit/>
          </a:bodyPr>
          <a:lstStyle/>
          <a:p>
            <a:pPr algn="r">
              <a:lnSpc>
                <a:spcPts val="1400"/>
              </a:lnSpc>
              <a:spcBef>
                <a:spcPct val="0"/>
              </a:spcBef>
            </a:pPr>
            <a:r>
              <a:rPr lang="en-US" sz="1000">
                <a:solidFill>
                  <a:srgbClr val="F4F4F4"/>
                </a:solidFill>
                <a:latin typeface="Poppins Light"/>
              </a:rPr>
              <a:t>King’s College London | Sustainable Design Modules </a:t>
            </a:r>
          </a:p>
        </p:txBody>
      </p:sp>
      <p:sp>
        <p:nvSpPr>
          <p:cNvPr id="11" name="TextBox 11"/>
          <p:cNvSpPr txBox="1"/>
          <p:nvPr/>
        </p:nvSpPr>
        <p:spPr>
          <a:xfrm>
            <a:off x="859321" y="905580"/>
            <a:ext cx="2624832" cy="1163845"/>
          </a:xfrm>
          <a:prstGeom prst="rect">
            <a:avLst/>
          </a:prstGeom>
        </p:spPr>
        <p:txBody>
          <a:bodyPr lIns="0" tIns="0" rIns="0" bIns="0" rtlCol="0" anchor="t">
            <a:spAutoFit/>
          </a:bodyPr>
          <a:lstStyle/>
          <a:p>
            <a:pPr>
              <a:lnSpc>
                <a:spcPts val="4667"/>
              </a:lnSpc>
            </a:pPr>
            <a:r>
              <a:rPr lang="en-US" sz="3734" spc="56">
                <a:solidFill>
                  <a:srgbClr val="F4F4F4"/>
                </a:solidFill>
                <a:latin typeface="Poppins Bold"/>
              </a:rPr>
              <a:t>What’s</a:t>
            </a:r>
          </a:p>
          <a:p>
            <a:pPr>
              <a:lnSpc>
                <a:spcPts val="4667"/>
              </a:lnSpc>
            </a:pPr>
            <a:r>
              <a:rPr lang="en-US" sz="3734" spc="56">
                <a:solidFill>
                  <a:srgbClr val="F4F4F4"/>
                </a:solidFill>
                <a:latin typeface="Poppins Bold"/>
              </a:rPr>
              <a:t>New?</a:t>
            </a:r>
          </a:p>
        </p:txBody>
      </p:sp>
      <p:grpSp>
        <p:nvGrpSpPr>
          <p:cNvPr id="12" name="Group 12"/>
          <p:cNvGrpSpPr/>
          <p:nvPr/>
        </p:nvGrpSpPr>
        <p:grpSpPr>
          <a:xfrm>
            <a:off x="5601270" y="1044366"/>
            <a:ext cx="1633933" cy="918037"/>
            <a:chOff x="0" y="-57151"/>
            <a:chExt cx="3267866" cy="1836074"/>
          </a:xfrm>
        </p:grpSpPr>
        <p:sp>
          <p:nvSpPr>
            <p:cNvPr id="13" name="TextBox 13"/>
            <p:cNvSpPr txBox="1"/>
            <p:nvPr/>
          </p:nvSpPr>
          <p:spPr>
            <a:xfrm>
              <a:off x="0" y="-57151"/>
              <a:ext cx="3267866" cy="609270"/>
            </a:xfrm>
            <a:prstGeom prst="rect">
              <a:avLst/>
            </a:prstGeom>
          </p:spPr>
          <p:txBody>
            <a:bodyPr lIns="0" tIns="0" rIns="0" bIns="0" rtlCol="0" anchor="t">
              <a:spAutoFit/>
            </a:bodyPr>
            <a:lstStyle/>
            <a:p>
              <a:pPr>
                <a:lnSpc>
                  <a:spcPts val="2613"/>
                </a:lnSpc>
                <a:spcBef>
                  <a:spcPct val="0"/>
                </a:spcBef>
              </a:pPr>
              <a:r>
                <a:rPr lang="en-US" sz="1867">
                  <a:solidFill>
                    <a:srgbClr val="F4F4F4"/>
                  </a:solidFill>
                  <a:latin typeface="Poppins Bold"/>
                </a:rPr>
                <a:t>01</a:t>
              </a:r>
            </a:p>
          </p:txBody>
        </p:sp>
        <p:sp>
          <p:nvSpPr>
            <p:cNvPr id="14" name="TextBox 14"/>
            <p:cNvSpPr txBox="1"/>
            <p:nvPr/>
          </p:nvSpPr>
          <p:spPr>
            <a:xfrm>
              <a:off x="0" y="578337"/>
              <a:ext cx="3267866" cy="1200586"/>
            </a:xfrm>
            <a:prstGeom prst="rect">
              <a:avLst/>
            </a:prstGeom>
          </p:spPr>
          <p:txBody>
            <a:bodyPr lIns="0" tIns="0" rIns="0" bIns="0" rtlCol="0" anchor="t">
              <a:spAutoFit/>
            </a:bodyPr>
            <a:lstStyle/>
            <a:p>
              <a:pPr>
                <a:lnSpc>
                  <a:spcPts val="2403"/>
                </a:lnSpc>
                <a:spcBef>
                  <a:spcPct val="0"/>
                </a:spcBef>
              </a:pPr>
              <a:r>
                <a:rPr lang="en-US" sz="1717">
                  <a:solidFill>
                    <a:srgbClr val="F4F4F4"/>
                  </a:solidFill>
                  <a:latin typeface="Poppins Light"/>
                </a:rPr>
                <a:t>Quality control update</a:t>
              </a:r>
            </a:p>
          </p:txBody>
        </p:sp>
      </p:grpSp>
      <p:grpSp>
        <p:nvGrpSpPr>
          <p:cNvPr id="15" name="Group 15"/>
          <p:cNvGrpSpPr/>
          <p:nvPr/>
        </p:nvGrpSpPr>
        <p:grpSpPr>
          <a:xfrm>
            <a:off x="5601270" y="2431192"/>
            <a:ext cx="1633933" cy="1013557"/>
            <a:chOff x="0" y="-57150"/>
            <a:chExt cx="3267866" cy="2027112"/>
          </a:xfrm>
        </p:grpSpPr>
        <p:sp>
          <p:nvSpPr>
            <p:cNvPr id="16" name="TextBox 16"/>
            <p:cNvSpPr txBox="1"/>
            <p:nvPr/>
          </p:nvSpPr>
          <p:spPr>
            <a:xfrm>
              <a:off x="0" y="-57150"/>
              <a:ext cx="3267866" cy="609269"/>
            </a:xfrm>
            <a:prstGeom prst="rect">
              <a:avLst/>
            </a:prstGeom>
          </p:spPr>
          <p:txBody>
            <a:bodyPr lIns="0" tIns="0" rIns="0" bIns="0" rtlCol="0" anchor="t">
              <a:spAutoFit/>
            </a:bodyPr>
            <a:lstStyle/>
            <a:p>
              <a:pPr>
                <a:lnSpc>
                  <a:spcPts val="2613"/>
                </a:lnSpc>
                <a:spcBef>
                  <a:spcPct val="0"/>
                </a:spcBef>
              </a:pPr>
              <a:r>
                <a:rPr lang="en-US" sz="1867">
                  <a:solidFill>
                    <a:srgbClr val="F4F4F4"/>
                  </a:solidFill>
                  <a:latin typeface="Poppins Bold"/>
                </a:rPr>
                <a:t>04</a:t>
              </a:r>
            </a:p>
          </p:txBody>
        </p:sp>
        <p:sp>
          <p:nvSpPr>
            <p:cNvPr id="17" name="TextBox 17"/>
            <p:cNvSpPr txBox="1"/>
            <p:nvPr/>
          </p:nvSpPr>
          <p:spPr>
            <a:xfrm>
              <a:off x="0" y="769377"/>
              <a:ext cx="3267866" cy="1200585"/>
            </a:xfrm>
            <a:prstGeom prst="rect">
              <a:avLst/>
            </a:prstGeom>
          </p:spPr>
          <p:txBody>
            <a:bodyPr lIns="0" tIns="0" rIns="0" bIns="0" rtlCol="0" anchor="t">
              <a:spAutoFit/>
            </a:bodyPr>
            <a:lstStyle/>
            <a:p>
              <a:pPr>
                <a:lnSpc>
                  <a:spcPts val="2403"/>
                </a:lnSpc>
                <a:spcBef>
                  <a:spcPct val="0"/>
                </a:spcBef>
              </a:pPr>
              <a:r>
                <a:rPr lang="en-US" sz="1717" dirty="0" err="1">
                  <a:solidFill>
                    <a:srgbClr val="F4F4F4"/>
                  </a:solidFill>
                  <a:latin typeface="Poppins Light"/>
                </a:rPr>
                <a:t>Visualisers</a:t>
              </a:r>
              <a:r>
                <a:rPr lang="en-US" sz="1717" dirty="0">
                  <a:solidFill>
                    <a:srgbClr val="F4F4F4"/>
                  </a:solidFill>
                  <a:latin typeface="Poppins Light"/>
                </a:rPr>
                <a:t> ideation</a:t>
              </a:r>
            </a:p>
          </p:txBody>
        </p:sp>
      </p:grpSp>
      <p:grpSp>
        <p:nvGrpSpPr>
          <p:cNvPr id="18" name="Group 18"/>
          <p:cNvGrpSpPr/>
          <p:nvPr/>
        </p:nvGrpSpPr>
        <p:grpSpPr>
          <a:xfrm>
            <a:off x="7475838" y="1044366"/>
            <a:ext cx="1633933" cy="918037"/>
            <a:chOff x="0" y="-57151"/>
            <a:chExt cx="3267866" cy="1836074"/>
          </a:xfrm>
        </p:grpSpPr>
        <p:sp>
          <p:nvSpPr>
            <p:cNvPr id="19" name="TextBox 19"/>
            <p:cNvSpPr txBox="1"/>
            <p:nvPr/>
          </p:nvSpPr>
          <p:spPr>
            <a:xfrm>
              <a:off x="0" y="-57151"/>
              <a:ext cx="3267866" cy="609270"/>
            </a:xfrm>
            <a:prstGeom prst="rect">
              <a:avLst/>
            </a:prstGeom>
          </p:spPr>
          <p:txBody>
            <a:bodyPr lIns="0" tIns="0" rIns="0" bIns="0" rtlCol="0" anchor="t">
              <a:spAutoFit/>
            </a:bodyPr>
            <a:lstStyle/>
            <a:p>
              <a:pPr>
                <a:lnSpc>
                  <a:spcPts val="2613"/>
                </a:lnSpc>
                <a:spcBef>
                  <a:spcPct val="0"/>
                </a:spcBef>
              </a:pPr>
              <a:r>
                <a:rPr lang="en-US" sz="1867">
                  <a:solidFill>
                    <a:srgbClr val="F4F4F4"/>
                  </a:solidFill>
                  <a:latin typeface="Poppins Bold"/>
                </a:rPr>
                <a:t>02</a:t>
              </a:r>
            </a:p>
          </p:txBody>
        </p:sp>
        <p:sp>
          <p:nvSpPr>
            <p:cNvPr id="20" name="TextBox 20"/>
            <p:cNvSpPr txBox="1"/>
            <p:nvPr/>
          </p:nvSpPr>
          <p:spPr>
            <a:xfrm>
              <a:off x="0" y="578337"/>
              <a:ext cx="3267866" cy="1200586"/>
            </a:xfrm>
            <a:prstGeom prst="rect">
              <a:avLst/>
            </a:prstGeom>
          </p:spPr>
          <p:txBody>
            <a:bodyPr lIns="0" tIns="0" rIns="0" bIns="0" rtlCol="0" anchor="t">
              <a:spAutoFit/>
            </a:bodyPr>
            <a:lstStyle/>
            <a:p>
              <a:pPr>
                <a:lnSpc>
                  <a:spcPts val="2403"/>
                </a:lnSpc>
                <a:spcBef>
                  <a:spcPct val="0"/>
                </a:spcBef>
              </a:pPr>
              <a:r>
                <a:rPr lang="en-US" sz="1717">
                  <a:solidFill>
                    <a:srgbClr val="F4F4F4"/>
                  </a:solidFill>
                  <a:latin typeface="Poppins Light"/>
                </a:rPr>
                <a:t>Chosen KPI investigation</a:t>
              </a:r>
            </a:p>
          </p:txBody>
        </p:sp>
      </p:grpSp>
      <p:grpSp>
        <p:nvGrpSpPr>
          <p:cNvPr id="21" name="Group 21"/>
          <p:cNvGrpSpPr/>
          <p:nvPr/>
        </p:nvGrpSpPr>
        <p:grpSpPr>
          <a:xfrm>
            <a:off x="7475838" y="2431192"/>
            <a:ext cx="1633933" cy="918035"/>
            <a:chOff x="0" y="-57150"/>
            <a:chExt cx="3267866" cy="1836070"/>
          </a:xfrm>
        </p:grpSpPr>
        <p:sp>
          <p:nvSpPr>
            <p:cNvPr id="22" name="TextBox 22"/>
            <p:cNvSpPr txBox="1"/>
            <p:nvPr/>
          </p:nvSpPr>
          <p:spPr>
            <a:xfrm>
              <a:off x="0" y="-57150"/>
              <a:ext cx="3267866" cy="609270"/>
            </a:xfrm>
            <a:prstGeom prst="rect">
              <a:avLst/>
            </a:prstGeom>
          </p:spPr>
          <p:txBody>
            <a:bodyPr lIns="0" tIns="0" rIns="0" bIns="0" rtlCol="0" anchor="t">
              <a:spAutoFit/>
            </a:bodyPr>
            <a:lstStyle/>
            <a:p>
              <a:pPr>
                <a:lnSpc>
                  <a:spcPts val="2613"/>
                </a:lnSpc>
                <a:spcBef>
                  <a:spcPct val="0"/>
                </a:spcBef>
              </a:pPr>
              <a:r>
                <a:rPr lang="en-US" sz="1867">
                  <a:solidFill>
                    <a:srgbClr val="F4F4F4"/>
                  </a:solidFill>
                  <a:latin typeface="Poppins Bold"/>
                </a:rPr>
                <a:t>05</a:t>
              </a:r>
            </a:p>
          </p:txBody>
        </p:sp>
        <p:sp>
          <p:nvSpPr>
            <p:cNvPr id="23" name="TextBox 23"/>
            <p:cNvSpPr txBox="1"/>
            <p:nvPr/>
          </p:nvSpPr>
          <p:spPr>
            <a:xfrm>
              <a:off x="0" y="578334"/>
              <a:ext cx="3267866" cy="1200586"/>
            </a:xfrm>
            <a:prstGeom prst="rect">
              <a:avLst/>
            </a:prstGeom>
          </p:spPr>
          <p:txBody>
            <a:bodyPr lIns="0" tIns="0" rIns="0" bIns="0" rtlCol="0" anchor="t">
              <a:spAutoFit/>
            </a:bodyPr>
            <a:lstStyle/>
            <a:p>
              <a:pPr>
                <a:lnSpc>
                  <a:spcPts val="2403"/>
                </a:lnSpc>
                <a:spcBef>
                  <a:spcPct val="0"/>
                </a:spcBef>
              </a:pPr>
              <a:r>
                <a:rPr lang="en-US" sz="1717" dirty="0">
                  <a:solidFill>
                    <a:srgbClr val="F4F4F4"/>
                  </a:solidFill>
                  <a:latin typeface="Poppins Light"/>
                </a:rPr>
                <a:t>Next steps </a:t>
              </a:r>
            </a:p>
            <a:p>
              <a:pPr>
                <a:lnSpc>
                  <a:spcPts val="2403"/>
                </a:lnSpc>
                <a:spcBef>
                  <a:spcPct val="0"/>
                </a:spcBef>
              </a:pPr>
              <a:endParaRPr lang="en-US" sz="1717" dirty="0">
                <a:solidFill>
                  <a:srgbClr val="F4F4F4"/>
                </a:solidFill>
                <a:latin typeface="Poppins Light"/>
              </a:endParaRPr>
            </a:p>
          </p:txBody>
        </p:sp>
      </p:grpSp>
      <p:grpSp>
        <p:nvGrpSpPr>
          <p:cNvPr id="24" name="Group 24"/>
          <p:cNvGrpSpPr/>
          <p:nvPr/>
        </p:nvGrpSpPr>
        <p:grpSpPr>
          <a:xfrm>
            <a:off x="9374080" y="1044366"/>
            <a:ext cx="1801920" cy="918035"/>
            <a:chOff x="0" y="-57150"/>
            <a:chExt cx="3603841" cy="1836070"/>
          </a:xfrm>
        </p:grpSpPr>
        <p:sp>
          <p:nvSpPr>
            <p:cNvPr id="25" name="TextBox 25"/>
            <p:cNvSpPr txBox="1"/>
            <p:nvPr/>
          </p:nvSpPr>
          <p:spPr>
            <a:xfrm>
              <a:off x="0" y="-57150"/>
              <a:ext cx="3267867" cy="609270"/>
            </a:xfrm>
            <a:prstGeom prst="rect">
              <a:avLst/>
            </a:prstGeom>
          </p:spPr>
          <p:txBody>
            <a:bodyPr lIns="0" tIns="0" rIns="0" bIns="0" rtlCol="0" anchor="t">
              <a:spAutoFit/>
            </a:bodyPr>
            <a:lstStyle/>
            <a:p>
              <a:pPr>
                <a:lnSpc>
                  <a:spcPts val="2613"/>
                </a:lnSpc>
                <a:spcBef>
                  <a:spcPct val="0"/>
                </a:spcBef>
              </a:pPr>
              <a:r>
                <a:rPr lang="en-US" sz="1867">
                  <a:solidFill>
                    <a:srgbClr val="F4F4F4"/>
                  </a:solidFill>
                  <a:latin typeface="Poppins Bold"/>
                </a:rPr>
                <a:t>03</a:t>
              </a:r>
            </a:p>
          </p:txBody>
        </p:sp>
        <p:sp>
          <p:nvSpPr>
            <p:cNvPr id="26" name="TextBox 26"/>
            <p:cNvSpPr txBox="1"/>
            <p:nvPr/>
          </p:nvSpPr>
          <p:spPr>
            <a:xfrm>
              <a:off x="0" y="578334"/>
              <a:ext cx="3603841" cy="1200586"/>
            </a:xfrm>
            <a:prstGeom prst="rect">
              <a:avLst/>
            </a:prstGeom>
          </p:spPr>
          <p:txBody>
            <a:bodyPr wrap="square" lIns="0" tIns="0" rIns="0" bIns="0" rtlCol="0" anchor="t">
              <a:spAutoFit/>
            </a:bodyPr>
            <a:lstStyle/>
            <a:p>
              <a:pPr>
                <a:lnSpc>
                  <a:spcPts val="2403"/>
                </a:lnSpc>
                <a:spcBef>
                  <a:spcPct val="0"/>
                </a:spcBef>
              </a:pPr>
              <a:r>
                <a:rPr lang="en-US" sz="1717" dirty="0">
                  <a:solidFill>
                    <a:srgbClr val="F4F4F4"/>
                  </a:solidFill>
                  <a:latin typeface="Poppins Light"/>
                </a:rPr>
                <a:t>Integrating BOM &amp; Database</a:t>
              </a:r>
            </a:p>
          </p:txBody>
        </p:sp>
      </p:grpSp>
      <p:sp>
        <p:nvSpPr>
          <p:cNvPr id="29" name="TextBox 29"/>
          <p:cNvSpPr txBox="1"/>
          <p:nvPr/>
        </p:nvSpPr>
        <p:spPr>
          <a:xfrm>
            <a:off x="9374080" y="2748933"/>
            <a:ext cx="1633933" cy="292516"/>
          </a:xfrm>
          <a:prstGeom prst="rect">
            <a:avLst/>
          </a:prstGeom>
        </p:spPr>
        <p:txBody>
          <a:bodyPr lIns="0" tIns="0" rIns="0" bIns="0" rtlCol="0" anchor="t">
            <a:spAutoFit/>
          </a:bodyPr>
          <a:lstStyle/>
          <a:p>
            <a:pPr>
              <a:lnSpc>
                <a:spcPts val="2403"/>
              </a:lnSpc>
              <a:spcBef>
                <a:spcPct val="0"/>
              </a:spcBef>
            </a:pPr>
            <a:endParaRPr lang="en-US" sz="1717" dirty="0">
              <a:solidFill>
                <a:srgbClr val="F4F4F4"/>
              </a:solidFill>
              <a:latin typeface="Poppins Light"/>
            </a:endParaRPr>
          </a:p>
        </p:txBody>
      </p:sp>
      <p:sp>
        <p:nvSpPr>
          <p:cNvPr id="30" name="Freeform 30"/>
          <p:cNvSpPr/>
          <p:nvPr/>
        </p:nvSpPr>
        <p:spPr>
          <a:xfrm rot="-503748">
            <a:off x="189970" y="2188176"/>
            <a:ext cx="5446120" cy="4295245"/>
          </a:xfrm>
          <a:custGeom>
            <a:avLst/>
            <a:gdLst/>
            <a:ahLst/>
            <a:cxnLst/>
            <a:rect l="l" t="t" r="r" b="b"/>
            <a:pathLst>
              <a:path w="8169180" h="6442867">
                <a:moveTo>
                  <a:pt x="0" y="0"/>
                </a:moveTo>
                <a:lnTo>
                  <a:pt x="8169180" y="0"/>
                </a:lnTo>
                <a:lnTo>
                  <a:pt x="8169180" y="6442867"/>
                </a:lnTo>
                <a:lnTo>
                  <a:pt x="0" y="6442867"/>
                </a:lnTo>
                <a:lnTo>
                  <a:pt x="0" y="0"/>
                </a:lnTo>
                <a:close/>
              </a:path>
            </a:pathLst>
          </a:custGeom>
          <a:blipFill>
            <a:blip r:embed="rId2"/>
            <a:stretch>
              <a:fillRect l="-89150" t="-92678" r="-102957" b="-93591"/>
            </a:stretch>
          </a:blipFill>
        </p:spPr>
        <p:txBody>
          <a:bodyPr/>
          <a:lstStyle/>
          <a:p>
            <a:endParaRPr lang="en-GB" sz="12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929507" y="2324381"/>
            <a:ext cx="4669765" cy="2209239"/>
          </a:xfrm>
          <a:custGeom>
            <a:avLst/>
            <a:gdLst/>
            <a:ahLst/>
            <a:cxnLst/>
            <a:rect l="l" t="t" r="r" b="b"/>
            <a:pathLst>
              <a:path w="7004648" h="3313858">
                <a:moveTo>
                  <a:pt x="0" y="0"/>
                </a:moveTo>
                <a:lnTo>
                  <a:pt x="7004648" y="0"/>
                </a:lnTo>
                <a:lnTo>
                  <a:pt x="7004648" y="3313858"/>
                </a:lnTo>
                <a:lnTo>
                  <a:pt x="0" y="3313858"/>
                </a:lnTo>
                <a:lnTo>
                  <a:pt x="0" y="0"/>
                </a:lnTo>
                <a:close/>
              </a:path>
            </a:pathLst>
          </a:custGeom>
          <a:blipFill>
            <a:blip r:embed="rId2"/>
            <a:stretch>
              <a:fillRect/>
            </a:stretch>
          </a:blipFill>
        </p:spPr>
        <p:txBody>
          <a:bodyPr/>
          <a:lstStyle/>
          <a:p>
            <a:endParaRPr lang="en-GB" sz="1200"/>
          </a:p>
        </p:txBody>
      </p:sp>
      <p:grpSp>
        <p:nvGrpSpPr>
          <p:cNvPr id="3" name="Group 3"/>
          <p:cNvGrpSpPr/>
          <p:nvPr/>
        </p:nvGrpSpPr>
        <p:grpSpPr>
          <a:xfrm>
            <a:off x="-705226" y="-2609455"/>
            <a:ext cx="12897226" cy="12793770"/>
            <a:chOff x="0" y="-104775"/>
            <a:chExt cx="25794452" cy="25587541"/>
          </a:xfrm>
        </p:grpSpPr>
        <p:sp>
          <p:nvSpPr>
            <p:cNvPr id="4" name="TextBox 4"/>
            <p:cNvSpPr txBox="1"/>
            <p:nvPr/>
          </p:nvSpPr>
          <p:spPr>
            <a:xfrm>
              <a:off x="2909350" y="24289362"/>
              <a:ext cx="2753564" cy="1193404"/>
            </a:xfrm>
            <a:prstGeom prst="rect">
              <a:avLst/>
            </a:prstGeom>
          </p:spPr>
          <p:txBody>
            <a:bodyPr lIns="0" tIns="0" rIns="0" bIns="0" rtlCol="0" anchor="t">
              <a:spAutoFit/>
            </a:bodyPr>
            <a:lstStyle/>
            <a:p>
              <a:pPr algn="ctr">
                <a:lnSpc>
                  <a:spcPts val="5093"/>
                </a:lnSpc>
              </a:pPr>
              <a:r>
                <a:rPr lang="en-US" sz="3638">
                  <a:solidFill>
                    <a:srgbClr val="000000">
                      <a:alpha val="10980"/>
                    </a:srgbClr>
                  </a:solidFill>
                  <a:latin typeface="Canva Sans"/>
                </a:rPr>
                <a:t>Item 1</a:t>
              </a:r>
            </a:p>
          </p:txBody>
        </p:sp>
        <p:sp>
          <p:nvSpPr>
            <p:cNvPr id="5" name="TextBox 5"/>
            <p:cNvSpPr txBox="1"/>
            <p:nvPr/>
          </p:nvSpPr>
          <p:spPr>
            <a:xfrm>
              <a:off x="7681308" y="24289362"/>
              <a:ext cx="2768904" cy="1193404"/>
            </a:xfrm>
            <a:prstGeom prst="rect">
              <a:avLst/>
            </a:prstGeom>
          </p:spPr>
          <p:txBody>
            <a:bodyPr lIns="0" tIns="0" rIns="0" bIns="0" rtlCol="0" anchor="t">
              <a:spAutoFit/>
            </a:bodyPr>
            <a:lstStyle/>
            <a:p>
              <a:pPr algn="ctr">
                <a:lnSpc>
                  <a:spcPts val="5093"/>
                </a:lnSpc>
              </a:pPr>
              <a:r>
                <a:rPr lang="en-US" sz="3638">
                  <a:solidFill>
                    <a:srgbClr val="000000">
                      <a:alpha val="10980"/>
                    </a:srgbClr>
                  </a:solidFill>
                  <a:latin typeface="Canva Sans"/>
                </a:rPr>
                <a:t>Item 2</a:t>
              </a:r>
            </a:p>
          </p:txBody>
        </p:sp>
        <p:sp>
          <p:nvSpPr>
            <p:cNvPr id="6" name="TextBox 6"/>
            <p:cNvSpPr txBox="1"/>
            <p:nvPr/>
          </p:nvSpPr>
          <p:spPr>
            <a:xfrm>
              <a:off x="12446496" y="24289362"/>
              <a:ext cx="2797780" cy="1193404"/>
            </a:xfrm>
            <a:prstGeom prst="rect">
              <a:avLst/>
            </a:prstGeom>
          </p:spPr>
          <p:txBody>
            <a:bodyPr lIns="0" tIns="0" rIns="0" bIns="0" rtlCol="0" anchor="t">
              <a:spAutoFit/>
            </a:bodyPr>
            <a:lstStyle/>
            <a:p>
              <a:pPr algn="ctr">
                <a:lnSpc>
                  <a:spcPts val="5093"/>
                </a:lnSpc>
              </a:pPr>
              <a:r>
                <a:rPr lang="en-US" sz="3638">
                  <a:solidFill>
                    <a:srgbClr val="000000">
                      <a:alpha val="10980"/>
                    </a:srgbClr>
                  </a:solidFill>
                  <a:latin typeface="Canva Sans"/>
                </a:rPr>
                <a:t>Item 3</a:t>
              </a:r>
            </a:p>
          </p:txBody>
        </p:sp>
        <p:sp>
          <p:nvSpPr>
            <p:cNvPr id="7" name="TextBox 7"/>
            <p:cNvSpPr txBox="1"/>
            <p:nvPr/>
          </p:nvSpPr>
          <p:spPr>
            <a:xfrm>
              <a:off x="17214618" y="24289362"/>
              <a:ext cx="2820790" cy="1193404"/>
            </a:xfrm>
            <a:prstGeom prst="rect">
              <a:avLst/>
            </a:prstGeom>
          </p:spPr>
          <p:txBody>
            <a:bodyPr lIns="0" tIns="0" rIns="0" bIns="0" rtlCol="0" anchor="t">
              <a:spAutoFit/>
            </a:bodyPr>
            <a:lstStyle/>
            <a:p>
              <a:pPr algn="ctr">
                <a:lnSpc>
                  <a:spcPts val="5093"/>
                </a:lnSpc>
              </a:pPr>
              <a:r>
                <a:rPr lang="en-US" sz="3638">
                  <a:solidFill>
                    <a:srgbClr val="000000">
                      <a:alpha val="10980"/>
                    </a:srgbClr>
                  </a:solidFill>
                  <a:latin typeface="Canva Sans"/>
                </a:rPr>
                <a:t>Item 4</a:t>
              </a:r>
            </a:p>
          </p:txBody>
        </p:sp>
        <p:sp>
          <p:nvSpPr>
            <p:cNvPr id="8" name="TextBox 8"/>
            <p:cNvSpPr txBox="1"/>
            <p:nvPr/>
          </p:nvSpPr>
          <p:spPr>
            <a:xfrm>
              <a:off x="22000788" y="24289362"/>
              <a:ext cx="2807704" cy="1193404"/>
            </a:xfrm>
            <a:prstGeom prst="rect">
              <a:avLst/>
            </a:prstGeom>
          </p:spPr>
          <p:txBody>
            <a:bodyPr lIns="0" tIns="0" rIns="0" bIns="0" rtlCol="0" anchor="t">
              <a:spAutoFit/>
            </a:bodyPr>
            <a:lstStyle/>
            <a:p>
              <a:pPr algn="ctr">
                <a:lnSpc>
                  <a:spcPts val="5093"/>
                </a:lnSpc>
              </a:pPr>
              <a:r>
                <a:rPr lang="en-US" sz="3638">
                  <a:solidFill>
                    <a:srgbClr val="000000">
                      <a:alpha val="10980"/>
                    </a:srgbClr>
                  </a:solidFill>
                  <a:latin typeface="Canva Sans"/>
                </a:rPr>
                <a:t>Item 5</a:t>
              </a:r>
            </a:p>
          </p:txBody>
        </p:sp>
        <p:grpSp>
          <p:nvGrpSpPr>
            <p:cNvPr id="9" name="Group 9"/>
            <p:cNvGrpSpPr>
              <a:grpSpLocks noChangeAspect="1"/>
            </p:cNvGrpSpPr>
            <p:nvPr/>
          </p:nvGrpSpPr>
          <p:grpSpPr>
            <a:xfrm>
              <a:off x="1896317" y="542862"/>
              <a:ext cx="23898135" cy="23389264"/>
              <a:chOff x="0" y="0"/>
              <a:chExt cx="10510810" cy="10287000"/>
            </a:xfrm>
          </p:grpSpPr>
          <p:sp>
            <p:nvSpPr>
              <p:cNvPr id="10" name="Freeform 10"/>
              <p:cNvSpPr/>
              <p:nvPr/>
            </p:nvSpPr>
            <p:spPr>
              <a:xfrm>
                <a:off x="0" y="-6350"/>
                <a:ext cx="10510810" cy="12700"/>
              </a:xfrm>
              <a:custGeom>
                <a:avLst/>
                <a:gdLst/>
                <a:ahLst/>
                <a:cxnLst/>
                <a:rect l="l" t="t" r="r" b="b"/>
                <a:pathLst>
                  <a:path w="10510810" h="12700">
                    <a:moveTo>
                      <a:pt x="0" y="0"/>
                    </a:moveTo>
                    <a:lnTo>
                      <a:pt x="10510810" y="0"/>
                    </a:lnTo>
                    <a:lnTo>
                      <a:pt x="10510810" y="12700"/>
                    </a:lnTo>
                    <a:lnTo>
                      <a:pt x="0" y="12700"/>
                    </a:lnTo>
                    <a:close/>
                  </a:path>
                </a:pathLst>
              </a:custGeom>
              <a:solidFill>
                <a:srgbClr val="000000">
                  <a:alpha val="2745"/>
                </a:srgbClr>
              </a:solidFill>
            </p:spPr>
            <p:txBody>
              <a:bodyPr/>
              <a:lstStyle/>
              <a:p>
                <a:endParaRPr lang="en-GB" sz="1200"/>
              </a:p>
            </p:txBody>
          </p:sp>
          <p:sp>
            <p:nvSpPr>
              <p:cNvPr id="11" name="Freeform 11"/>
              <p:cNvSpPr/>
              <p:nvPr/>
            </p:nvSpPr>
            <p:spPr>
              <a:xfrm>
                <a:off x="0" y="2051050"/>
                <a:ext cx="10510810" cy="12700"/>
              </a:xfrm>
              <a:custGeom>
                <a:avLst/>
                <a:gdLst/>
                <a:ahLst/>
                <a:cxnLst/>
                <a:rect l="l" t="t" r="r" b="b"/>
                <a:pathLst>
                  <a:path w="10510810" h="12700">
                    <a:moveTo>
                      <a:pt x="0" y="0"/>
                    </a:moveTo>
                    <a:lnTo>
                      <a:pt x="10510810" y="0"/>
                    </a:lnTo>
                    <a:lnTo>
                      <a:pt x="10510810" y="12700"/>
                    </a:lnTo>
                    <a:lnTo>
                      <a:pt x="0" y="12700"/>
                    </a:lnTo>
                    <a:close/>
                  </a:path>
                </a:pathLst>
              </a:custGeom>
              <a:solidFill>
                <a:srgbClr val="000000">
                  <a:alpha val="2745"/>
                </a:srgbClr>
              </a:solidFill>
            </p:spPr>
            <p:txBody>
              <a:bodyPr/>
              <a:lstStyle/>
              <a:p>
                <a:endParaRPr lang="en-GB" sz="1200"/>
              </a:p>
            </p:txBody>
          </p:sp>
          <p:sp>
            <p:nvSpPr>
              <p:cNvPr id="12" name="Freeform 12"/>
              <p:cNvSpPr/>
              <p:nvPr/>
            </p:nvSpPr>
            <p:spPr>
              <a:xfrm>
                <a:off x="0" y="4108450"/>
                <a:ext cx="10510810" cy="12700"/>
              </a:xfrm>
              <a:custGeom>
                <a:avLst/>
                <a:gdLst/>
                <a:ahLst/>
                <a:cxnLst/>
                <a:rect l="l" t="t" r="r" b="b"/>
                <a:pathLst>
                  <a:path w="10510810" h="12700">
                    <a:moveTo>
                      <a:pt x="0" y="0"/>
                    </a:moveTo>
                    <a:lnTo>
                      <a:pt x="10510810" y="0"/>
                    </a:lnTo>
                    <a:lnTo>
                      <a:pt x="10510810" y="12700"/>
                    </a:lnTo>
                    <a:lnTo>
                      <a:pt x="0" y="12700"/>
                    </a:lnTo>
                    <a:close/>
                  </a:path>
                </a:pathLst>
              </a:custGeom>
              <a:solidFill>
                <a:srgbClr val="000000">
                  <a:alpha val="2745"/>
                </a:srgbClr>
              </a:solidFill>
            </p:spPr>
            <p:txBody>
              <a:bodyPr/>
              <a:lstStyle/>
              <a:p>
                <a:endParaRPr lang="en-GB" sz="1200"/>
              </a:p>
            </p:txBody>
          </p:sp>
          <p:sp>
            <p:nvSpPr>
              <p:cNvPr id="13" name="Freeform 13"/>
              <p:cNvSpPr/>
              <p:nvPr/>
            </p:nvSpPr>
            <p:spPr>
              <a:xfrm>
                <a:off x="0" y="6165850"/>
                <a:ext cx="10510810" cy="12700"/>
              </a:xfrm>
              <a:custGeom>
                <a:avLst/>
                <a:gdLst/>
                <a:ahLst/>
                <a:cxnLst/>
                <a:rect l="l" t="t" r="r" b="b"/>
                <a:pathLst>
                  <a:path w="10510810" h="12700">
                    <a:moveTo>
                      <a:pt x="0" y="0"/>
                    </a:moveTo>
                    <a:lnTo>
                      <a:pt x="10510810" y="0"/>
                    </a:lnTo>
                    <a:lnTo>
                      <a:pt x="10510810" y="12700"/>
                    </a:lnTo>
                    <a:lnTo>
                      <a:pt x="0" y="12700"/>
                    </a:lnTo>
                    <a:close/>
                  </a:path>
                </a:pathLst>
              </a:custGeom>
              <a:solidFill>
                <a:srgbClr val="000000">
                  <a:alpha val="2745"/>
                </a:srgbClr>
              </a:solidFill>
            </p:spPr>
            <p:txBody>
              <a:bodyPr/>
              <a:lstStyle/>
              <a:p>
                <a:endParaRPr lang="en-GB" sz="1200"/>
              </a:p>
            </p:txBody>
          </p:sp>
          <p:sp>
            <p:nvSpPr>
              <p:cNvPr id="14" name="Freeform 14"/>
              <p:cNvSpPr/>
              <p:nvPr/>
            </p:nvSpPr>
            <p:spPr>
              <a:xfrm>
                <a:off x="0" y="8223250"/>
                <a:ext cx="10510810" cy="12700"/>
              </a:xfrm>
              <a:custGeom>
                <a:avLst/>
                <a:gdLst/>
                <a:ahLst/>
                <a:cxnLst/>
                <a:rect l="l" t="t" r="r" b="b"/>
                <a:pathLst>
                  <a:path w="10510810" h="12700">
                    <a:moveTo>
                      <a:pt x="0" y="0"/>
                    </a:moveTo>
                    <a:lnTo>
                      <a:pt x="10510810" y="0"/>
                    </a:lnTo>
                    <a:lnTo>
                      <a:pt x="10510810" y="12700"/>
                    </a:lnTo>
                    <a:lnTo>
                      <a:pt x="0" y="12700"/>
                    </a:lnTo>
                    <a:close/>
                  </a:path>
                </a:pathLst>
              </a:custGeom>
              <a:solidFill>
                <a:srgbClr val="000000">
                  <a:alpha val="2745"/>
                </a:srgbClr>
              </a:solidFill>
            </p:spPr>
            <p:txBody>
              <a:bodyPr/>
              <a:lstStyle/>
              <a:p>
                <a:endParaRPr lang="en-GB" sz="1200"/>
              </a:p>
            </p:txBody>
          </p:sp>
          <p:sp>
            <p:nvSpPr>
              <p:cNvPr id="15" name="Freeform 15"/>
              <p:cNvSpPr/>
              <p:nvPr/>
            </p:nvSpPr>
            <p:spPr>
              <a:xfrm>
                <a:off x="0" y="10280650"/>
                <a:ext cx="10510810" cy="12700"/>
              </a:xfrm>
              <a:custGeom>
                <a:avLst/>
                <a:gdLst/>
                <a:ahLst/>
                <a:cxnLst/>
                <a:rect l="l" t="t" r="r" b="b"/>
                <a:pathLst>
                  <a:path w="10510810" h="12700">
                    <a:moveTo>
                      <a:pt x="0" y="0"/>
                    </a:moveTo>
                    <a:lnTo>
                      <a:pt x="10510810" y="0"/>
                    </a:lnTo>
                    <a:lnTo>
                      <a:pt x="10510810" y="12700"/>
                    </a:lnTo>
                    <a:lnTo>
                      <a:pt x="0" y="12700"/>
                    </a:lnTo>
                    <a:close/>
                  </a:path>
                </a:pathLst>
              </a:custGeom>
              <a:solidFill>
                <a:srgbClr val="000000">
                  <a:alpha val="6275"/>
                </a:srgbClr>
              </a:solidFill>
            </p:spPr>
            <p:txBody>
              <a:bodyPr/>
              <a:lstStyle/>
              <a:p>
                <a:endParaRPr lang="en-GB" sz="1200"/>
              </a:p>
            </p:txBody>
          </p:sp>
        </p:grpSp>
        <p:sp>
          <p:nvSpPr>
            <p:cNvPr id="16" name="TextBox 16"/>
            <p:cNvSpPr txBox="1"/>
            <p:nvPr/>
          </p:nvSpPr>
          <p:spPr>
            <a:xfrm>
              <a:off x="13084" y="-104775"/>
              <a:ext cx="1421224" cy="1193404"/>
            </a:xfrm>
            <a:prstGeom prst="rect">
              <a:avLst/>
            </a:prstGeom>
          </p:spPr>
          <p:txBody>
            <a:bodyPr lIns="0" tIns="0" rIns="0" bIns="0" rtlCol="0" anchor="t">
              <a:spAutoFit/>
            </a:bodyPr>
            <a:lstStyle/>
            <a:p>
              <a:pPr algn="r">
                <a:lnSpc>
                  <a:spcPts val="5093"/>
                </a:lnSpc>
              </a:pPr>
              <a:r>
                <a:rPr lang="en-US" sz="3638">
                  <a:solidFill>
                    <a:srgbClr val="000000">
                      <a:alpha val="10980"/>
                    </a:srgbClr>
                  </a:solidFill>
                  <a:latin typeface="Canva Sans"/>
                </a:rPr>
                <a:t>50 </a:t>
              </a:r>
            </a:p>
          </p:txBody>
        </p:sp>
        <p:sp>
          <p:nvSpPr>
            <p:cNvPr id="17" name="TextBox 17"/>
            <p:cNvSpPr txBox="1"/>
            <p:nvPr/>
          </p:nvSpPr>
          <p:spPr>
            <a:xfrm>
              <a:off x="0" y="4573077"/>
              <a:ext cx="1434308" cy="1193404"/>
            </a:xfrm>
            <a:prstGeom prst="rect">
              <a:avLst/>
            </a:prstGeom>
          </p:spPr>
          <p:txBody>
            <a:bodyPr lIns="0" tIns="0" rIns="0" bIns="0" rtlCol="0" anchor="t">
              <a:spAutoFit/>
            </a:bodyPr>
            <a:lstStyle/>
            <a:p>
              <a:pPr algn="r">
                <a:lnSpc>
                  <a:spcPts val="5093"/>
                </a:lnSpc>
              </a:pPr>
              <a:r>
                <a:rPr lang="en-US" sz="3638">
                  <a:solidFill>
                    <a:srgbClr val="000000">
                      <a:alpha val="10980"/>
                    </a:srgbClr>
                  </a:solidFill>
                  <a:latin typeface="Canva Sans"/>
                </a:rPr>
                <a:t>40 </a:t>
              </a:r>
            </a:p>
          </p:txBody>
        </p:sp>
        <p:sp>
          <p:nvSpPr>
            <p:cNvPr id="18" name="TextBox 18"/>
            <p:cNvSpPr txBox="1"/>
            <p:nvPr/>
          </p:nvSpPr>
          <p:spPr>
            <a:xfrm>
              <a:off x="23008" y="9250929"/>
              <a:ext cx="1411298" cy="1193404"/>
            </a:xfrm>
            <a:prstGeom prst="rect">
              <a:avLst/>
            </a:prstGeom>
          </p:spPr>
          <p:txBody>
            <a:bodyPr lIns="0" tIns="0" rIns="0" bIns="0" rtlCol="0" anchor="t">
              <a:spAutoFit/>
            </a:bodyPr>
            <a:lstStyle/>
            <a:p>
              <a:pPr algn="r">
                <a:lnSpc>
                  <a:spcPts val="5093"/>
                </a:lnSpc>
              </a:pPr>
              <a:r>
                <a:rPr lang="en-US" sz="3638">
                  <a:solidFill>
                    <a:srgbClr val="000000">
                      <a:alpha val="10980"/>
                    </a:srgbClr>
                  </a:solidFill>
                  <a:latin typeface="Canva Sans"/>
                </a:rPr>
                <a:t>30 </a:t>
              </a:r>
            </a:p>
          </p:txBody>
        </p:sp>
        <p:sp>
          <p:nvSpPr>
            <p:cNvPr id="19" name="TextBox 19"/>
            <p:cNvSpPr txBox="1"/>
            <p:nvPr/>
          </p:nvSpPr>
          <p:spPr>
            <a:xfrm>
              <a:off x="51884" y="13928784"/>
              <a:ext cx="1382422" cy="1193404"/>
            </a:xfrm>
            <a:prstGeom prst="rect">
              <a:avLst/>
            </a:prstGeom>
          </p:spPr>
          <p:txBody>
            <a:bodyPr lIns="0" tIns="0" rIns="0" bIns="0" rtlCol="0" anchor="t">
              <a:spAutoFit/>
            </a:bodyPr>
            <a:lstStyle/>
            <a:p>
              <a:pPr algn="r">
                <a:lnSpc>
                  <a:spcPts val="5093"/>
                </a:lnSpc>
              </a:pPr>
              <a:r>
                <a:rPr lang="en-US" sz="3638">
                  <a:solidFill>
                    <a:srgbClr val="000000">
                      <a:alpha val="10980"/>
                    </a:srgbClr>
                  </a:solidFill>
                  <a:latin typeface="Canva Sans"/>
                </a:rPr>
                <a:t>20 </a:t>
              </a:r>
            </a:p>
          </p:txBody>
        </p:sp>
        <p:sp>
          <p:nvSpPr>
            <p:cNvPr id="20" name="TextBox 20"/>
            <p:cNvSpPr txBox="1"/>
            <p:nvPr/>
          </p:nvSpPr>
          <p:spPr>
            <a:xfrm>
              <a:off x="67224" y="18606636"/>
              <a:ext cx="1367082" cy="1193404"/>
            </a:xfrm>
            <a:prstGeom prst="rect">
              <a:avLst/>
            </a:prstGeom>
          </p:spPr>
          <p:txBody>
            <a:bodyPr lIns="0" tIns="0" rIns="0" bIns="0" rtlCol="0" anchor="t">
              <a:spAutoFit/>
            </a:bodyPr>
            <a:lstStyle/>
            <a:p>
              <a:pPr algn="r">
                <a:lnSpc>
                  <a:spcPts val="5093"/>
                </a:lnSpc>
              </a:pPr>
              <a:r>
                <a:rPr lang="en-US" sz="3638">
                  <a:solidFill>
                    <a:srgbClr val="000000">
                      <a:alpha val="10980"/>
                    </a:srgbClr>
                  </a:solidFill>
                  <a:latin typeface="Canva Sans"/>
                </a:rPr>
                <a:t>10 </a:t>
              </a:r>
            </a:p>
          </p:txBody>
        </p:sp>
        <p:sp>
          <p:nvSpPr>
            <p:cNvPr id="21" name="TextBox 21"/>
            <p:cNvSpPr txBox="1"/>
            <p:nvPr/>
          </p:nvSpPr>
          <p:spPr>
            <a:xfrm>
              <a:off x="559012" y="23284490"/>
              <a:ext cx="875294" cy="1193404"/>
            </a:xfrm>
            <a:prstGeom prst="rect">
              <a:avLst/>
            </a:prstGeom>
          </p:spPr>
          <p:txBody>
            <a:bodyPr lIns="0" tIns="0" rIns="0" bIns="0" rtlCol="0" anchor="t">
              <a:spAutoFit/>
            </a:bodyPr>
            <a:lstStyle/>
            <a:p>
              <a:pPr algn="r">
                <a:lnSpc>
                  <a:spcPts val="5093"/>
                </a:lnSpc>
              </a:pPr>
              <a:r>
                <a:rPr lang="en-US" sz="3638">
                  <a:solidFill>
                    <a:srgbClr val="000000">
                      <a:alpha val="10980"/>
                    </a:srgbClr>
                  </a:solidFill>
                  <a:latin typeface="Canva Sans"/>
                </a:rPr>
                <a:t>0 </a:t>
              </a:r>
            </a:p>
          </p:txBody>
        </p:sp>
        <p:grpSp>
          <p:nvGrpSpPr>
            <p:cNvPr id="22" name="Group 22"/>
            <p:cNvGrpSpPr>
              <a:grpSpLocks noChangeAspect="1"/>
            </p:cNvGrpSpPr>
            <p:nvPr/>
          </p:nvGrpSpPr>
          <p:grpSpPr>
            <a:xfrm>
              <a:off x="4141752" y="398484"/>
              <a:ext cx="19407264" cy="23678020"/>
              <a:chOff x="987581" y="-63500"/>
              <a:chExt cx="8535648" cy="10414000"/>
            </a:xfrm>
          </p:grpSpPr>
          <p:sp>
            <p:nvSpPr>
              <p:cNvPr id="23" name="Freeform 23"/>
              <p:cNvSpPr/>
              <p:nvPr/>
            </p:nvSpPr>
            <p:spPr>
              <a:xfrm>
                <a:off x="987581" y="7786236"/>
                <a:ext cx="2197580" cy="2563980"/>
              </a:xfrm>
              <a:custGeom>
                <a:avLst/>
                <a:gdLst/>
                <a:ahLst/>
                <a:cxnLst/>
                <a:rect l="l" t="t" r="r" b="b"/>
                <a:pathLst>
                  <a:path w="2197580" h="2563980">
                    <a:moveTo>
                      <a:pt x="127000" y="2500764"/>
                    </a:moveTo>
                    <a:cubicBezTo>
                      <a:pt x="126844" y="2465805"/>
                      <a:pt x="98460" y="2437548"/>
                      <a:pt x="63500" y="2437548"/>
                    </a:cubicBezTo>
                    <a:cubicBezTo>
                      <a:pt x="28540" y="2437548"/>
                      <a:pt x="156" y="2465805"/>
                      <a:pt x="0" y="2500764"/>
                    </a:cubicBezTo>
                    <a:cubicBezTo>
                      <a:pt x="156" y="2535723"/>
                      <a:pt x="28540" y="2563980"/>
                      <a:pt x="63500" y="2563980"/>
                    </a:cubicBezTo>
                    <a:cubicBezTo>
                      <a:pt x="98460" y="2563980"/>
                      <a:pt x="126844" y="2535723"/>
                      <a:pt x="127000" y="2500764"/>
                    </a:cubicBezTo>
                    <a:close/>
                    <a:moveTo>
                      <a:pt x="41743" y="2482239"/>
                    </a:moveTo>
                    <a:cubicBezTo>
                      <a:pt x="31598" y="2494262"/>
                      <a:pt x="33079" y="2512225"/>
                      <a:pt x="45057" y="2522424"/>
                    </a:cubicBezTo>
                    <a:cubicBezTo>
                      <a:pt x="57035" y="2532623"/>
                      <a:pt x="75004" y="2531222"/>
                      <a:pt x="85257" y="2519289"/>
                    </a:cubicBezTo>
                    <a:lnTo>
                      <a:pt x="2187419" y="50409"/>
                    </a:lnTo>
                    <a:cubicBezTo>
                      <a:pt x="2197580" y="38387"/>
                      <a:pt x="2196106" y="20411"/>
                      <a:pt x="2184120" y="10206"/>
                    </a:cubicBezTo>
                    <a:cubicBezTo>
                      <a:pt x="2172135" y="0"/>
                      <a:pt x="2154153" y="1410"/>
                      <a:pt x="2143905" y="13359"/>
                    </a:cubicBezTo>
                    <a:close/>
                  </a:path>
                </a:pathLst>
              </a:custGeom>
              <a:solidFill>
                <a:srgbClr val="6CE5E8">
                  <a:alpha val="10980"/>
                </a:srgbClr>
              </a:solidFill>
            </p:spPr>
            <p:txBody>
              <a:bodyPr/>
              <a:lstStyle/>
              <a:p>
                <a:endParaRPr lang="en-GB" sz="1200"/>
              </a:p>
            </p:txBody>
          </p:sp>
          <p:sp>
            <p:nvSpPr>
              <p:cNvPr id="24" name="Freeform 24"/>
              <p:cNvSpPr/>
              <p:nvPr/>
            </p:nvSpPr>
            <p:spPr>
              <a:xfrm>
                <a:off x="3089743" y="2436650"/>
                <a:ext cx="2197945" cy="5444686"/>
              </a:xfrm>
              <a:custGeom>
                <a:avLst/>
                <a:gdLst/>
                <a:ahLst/>
                <a:cxnLst/>
                <a:rect l="l" t="t" r="r" b="b"/>
                <a:pathLst>
                  <a:path w="2197945" h="5444686">
                    <a:moveTo>
                      <a:pt x="127000" y="5381470"/>
                    </a:moveTo>
                    <a:cubicBezTo>
                      <a:pt x="126844" y="5346511"/>
                      <a:pt x="98459" y="5318253"/>
                      <a:pt x="63500" y="5318253"/>
                    </a:cubicBezTo>
                    <a:cubicBezTo>
                      <a:pt x="28541" y="5318253"/>
                      <a:pt x="156" y="5346511"/>
                      <a:pt x="0" y="5381470"/>
                    </a:cubicBezTo>
                    <a:cubicBezTo>
                      <a:pt x="156" y="5416429"/>
                      <a:pt x="28541" y="5444686"/>
                      <a:pt x="63500" y="5444686"/>
                    </a:cubicBezTo>
                    <a:cubicBezTo>
                      <a:pt x="98459" y="5444686"/>
                      <a:pt x="126844" y="5416429"/>
                      <a:pt x="127000" y="5381470"/>
                    </a:cubicBezTo>
                    <a:close/>
                    <a:moveTo>
                      <a:pt x="36905" y="5371018"/>
                    </a:moveTo>
                    <a:cubicBezTo>
                      <a:pt x="31216" y="5385686"/>
                      <a:pt x="38453" y="5402192"/>
                      <a:pt x="53095" y="5407946"/>
                    </a:cubicBezTo>
                    <a:cubicBezTo>
                      <a:pt x="67737" y="5413700"/>
                      <a:pt x="84275" y="5406538"/>
                      <a:pt x="90095" y="5391922"/>
                    </a:cubicBezTo>
                    <a:lnTo>
                      <a:pt x="2192257" y="42681"/>
                    </a:lnTo>
                    <a:cubicBezTo>
                      <a:pt x="2197945" y="28014"/>
                      <a:pt x="2190709" y="11508"/>
                      <a:pt x="2176067" y="5754"/>
                    </a:cubicBezTo>
                    <a:cubicBezTo>
                      <a:pt x="2161425" y="0"/>
                      <a:pt x="2144886" y="7163"/>
                      <a:pt x="2139067" y="21779"/>
                    </a:cubicBezTo>
                    <a:close/>
                  </a:path>
                </a:pathLst>
              </a:custGeom>
              <a:solidFill>
                <a:srgbClr val="6CE5E8">
                  <a:alpha val="10980"/>
                </a:srgbClr>
              </a:solidFill>
            </p:spPr>
            <p:txBody>
              <a:bodyPr/>
              <a:lstStyle/>
              <a:p>
                <a:endParaRPr lang="en-GB" sz="1200"/>
              </a:p>
            </p:txBody>
          </p:sp>
          <p:sp>
            <p:nvSpPr>
              <p:cNvPr id="25" name="Freeform 25"/>
              <p:cNvSpPr/>
              <p:nvPr/>
            </p:nvSpPr>
            <p:spPr>
              <a:xfrm>
                <a:off x="5191905" y="2405663"/>
                <a:ext cx="2197759" cy="1741279"/>
              </a:xfrm>
              <a:custGeom>
                <a:avLst/>
                <a:gdLst/>
                <a:ahLst/>
                <a:cxnLst/>
                <a:rect l="l" t="t" r="r" b="b"/>
                <a:pathLst>
                  <a:path w="2197759" h="1741279">
                    <a:moveTo>
                      <a:pt x="127000" y="63217"/>
                    </a:moveTo>
                    <a:cubicBezTo>
                      <a:pt x="126844" y="28258"/>
                      <a:pt x="98460" y="0"/>
                      <a:pt x="63500" y="0"/>
                    </a:cubicBezTo>
                    <a:cubicBezTo>
                      <a:pt x="28541" y="0"/>
                      <a:pt x="156" y="28258"/>
                      <a:pt x="0" y="63217"/>
                    </a:cubicBezTo>
                    <a:cubicBezTo>
                      <a:pt x="156" y="98176"/>
                      <a:pt x="28541" y="126434"/>
                      <a:pt x="63500" y="126434"/>
                    </a:cubicBezTo>
                    <a:cubicBezTo>
                      <a:pt x="98460" y="126434"/>
                      <a:pt x="126844" y="98176"/>
                      <a:pt x="127000" y="63217"/>
                    </a:cubicBezTo>
                    <a:close/>
                    <a:moveTo>
                      <a:pt x="81116" y="40718"/>
                    </a:moveTo>
                    <a:cubicBezTo>
                      <a:pt x="68686" y="31075"/>
                      <a:pt x="50800" y="33293"/>
                      <a:pt x="41102" y="45680"/>
                    </a:cubicBezTo>
                    <a:cubicBezTo>
                      <a:pt x="31403" y="58066"/>
                      <a:pt x="33541" y="75962"/>
                      <a:pt x="45884" y="85716"/>
                    </a:cubicBezTo>
                    <a:lnTo>
                      <a:pt x="2148046" y="1731636"/>
                    </a:lnTo>
                    <a:cubicBezTo>
                      <a:pt x="2160476" y="1741279"/>
                      <a:pt x="2178362" y="1739061"/>
                      <a:pt x="2188061" y="1726674"/>
                    </a:cubicBezTo>
                    <a:cubicBezTo>
                      <a:pt x="2197759" y="1714288"/>
                      <a:pt x="2195622" y="1696392"/>
                      <a:pt x="2183278" y="1686638"/>
                    </a:cubicBezTo>
                    <a:close/>
                  </a:path>
                </a:pathLst>
              </a:custGeom>
              <a:solidFill>
                <a:srgbClr val="6CE5E8">
                  <a:alpha val="10980"/>
                </a:srgbClr>
              </a:solidFill>
            </p:spPr>
            <p:txBody>
              <a:bodyPr/>
              <a:lstStyle/>
              <a:p>
                <a:endParaRPr lang="en-GB" sz="1200"/>
              </a:p>
            </p:txBody>
          </p:sp>
          <p:sp>
            <p:nvSpPr>
              <p:cNvPr id="26" name="Freeform 26"/>
              <p:cNvSpPr/>
              <p:nvPr/>
            </p:nvSpPr>
            <p:spPr>
              <a:xfrm>
                <a:off x="7294067" y="3640103"/>
                <a:ext cx="2229162" cy="537913"/>
              </a:xfrm>
              <a:custGeom>
                <a:avLst/>
                <a:gdLst/>
                <a:ahLst/>
                <a:cxnLst/>
                <a:rect l="l" t="t" r="r" b="b"/>
                <a:pathLst>
                  <a:path w="2229162" h="537913">
                    <a:moveTo>
                      <a:pt x="127000" y="474697"/>
                    </a:moveTo>
                    <a:cubicBezTo>
                      <a:pt x="126844" y="439738"/>
                      <a:pt x="98460" y="411480"/>
                      <a:pt x="63500" y="411480"/>
                    </a:cubicBezTo>
                    <a:cubicBezTo>
                      <a:pt x="28540" y="411480"/>
                      <a:pt x="157" y="439738"/>
                      <a:pt x="0" y="474697"/>
                    </a:cubicBezTo>
                    <a:cubicBezTo>
                      <a:pt x="157" y="509656"/>
                      <a:pt x="28540" y="537914"/>
                      <a:pt x="63500" y="537914"/>
                    </a:cubicBezTo>
                    <a:cubicBezTo>
                      <a:pt x="98460" y="537914"/>
                      <a:pt x="126844" y="509656"/>
                      <a:pt x="127000" y="474697"/>
                    </a:cubicBezTo>
                    <a:close/>
                    <a:moveTo>
                      <a:pt x="58011" y="446654"/>
                    </a:moveTo>
                    <a:cubicBezTo>
                      <a:pt x="42585" y="449745"/>
                      <a:pt x="32560" y="464723"/>
                      <a:pt x="35582" y="480162"/>
                    </a:cubicBezTo>
                    <a:cubicBezTo>
                      <a:pt x="38604" y="495600"/>
                      <a:pt x="53536" y="505693"/>
                      <a:pt x="68989" y="502740"/>
                    </a:cubicBezTo>
                    <a:lnTo>
                      <a:pt x="2171151" y="91260"/>
                    </a:lnTo>
                    <a:cubicBezTo>
                      <a:pt x="2186577" y="88169"/>
                      <a:pt x="2196602" y="73191"/>
                      <a:pt x="2193580" y="57752"/>
                    </a:cubicBezTo>
                    <a:cubicBezTo>
                      <a:pt x="2190558" y="42314"/>
                      <a:pt x="2175626" y="32221"/>
                      <a:pt x="2160173" y="35174"/>
                    </a:cubicBezTo>
                    <a:close/>
                    <a:moveTo>
                      <a:pt x="2229162" y="63217"/>
                    </a:moveTo>
                    <a:cubicBezTo>
                      <a:pt x="2229005" y="28258"/>
                      <a:pt x="2200622" y="0"/>
                      <a:pt x="2165662" y="0"/>
                    </a:cubicBezTo>
                    <a:cubicBezTo>
                      <a:pt x="2130702" y="0"/>
                      <a:pt x="2102318" y="28258"/>
                      <a:pt x="2102162" y="63217"/>
                    </a:cubicBezTo>
                    <a:cubicBezTo>
                      <a:pt x="2102318" y="98176"/>
                      <a:pt x="2130702" y="126434"/>
                      <a:pt x="2165662" y="126434"/>
                    </a:cubicBezTo>
                    <a:cubicBezTo>
                      <a:pt x="2200622" y="126434"/>
                      <a:pt x="2229005" y="98176"/>
                      <a:pt x="2229162" y="63217"/>
                    </a:cubicBezTo>
                    <a:close/>
                  </a:path>
                </a:pathLst>
              </a:custGeom>
              <a:solidFill>
                <a:srgbClr val="6CE5E8">
                  <a:alpha val="10980"/>
                </a:srgbClr>
              </a:solidFill>
            </p:spPr>
            <p:txBody>
              <a:bodyPr/>
              <a:lstStyle/>
              <a:p>
                <a:endParaRPr lang="en-GB" sz="1200"/>
              </a:p>
            </p:txBody>
          </p:sp>
          <p:sp>
            <p:nvSpPr>
              <p:cNvPr id="27" name="Freeform 27"/>
              <p:cNvSpPr/>
              <p:nvPr/>
            </p:nvSpPr>
            <p:spPr>
              <a:xfrm>
                <a:off x="987581" y="7754903"/>
                <a:ext cx="2197759" cy="1741278"/>
              </a:xfrm>
              <a:custGeom>
                <a:avLst/>
                <a:gdLst/>
                <a:ahLst/>
                <a:cxnLst/>
                <a:rect l="l" t="t" r="r" b="b"/>
                <a:pathLst>
                  <a:path w="2197759" h="1741278">
                    <a:moveTo>
                      <a:pt x="127000" y="63217"/>
                    </a:moveTo>
                    <a:cubicBezTo>
                      <a:pt x="126844" y="28258"/>
                      <a:pt x="98460" y="0"/>
                      <a:pt x="63500" y="0"/>
                    </a:cubicBezTo>
                    <a:cubicBezTo>
                      <a:pt x="28540" y="0"/>
                      <a:pt x="156" y="28258"/>
                      <a:pt x="0" y="63217"/>
                    </a:cubicBezTo>
                    <a:cubicBezTo>
                      <a:pt x="156" y="98176"/>
                      <a:pt x="28540" y="126433"/>
                      <a:pt x="63500" y="126433"/>
                    </a:cubicBezTo>
                    <a:cubicBezTo>
                      <a:pt x="98460" y="126433"/>
                      <a:pt x="126844" y="98176"/>
                      <a:pt x="127000" y="63217"/>
                    </a:cubicBezTo>
                    <a:close/>
                    <a:moveTo>
                      <a:pt x="81116" y="40718"/>
                    </a:moveTo>
                    <a:cubicBezTo>
                      <a:pt x="68686" y="31075"/>
                      <a:pt x="50800" y="33293"/>
                      <a:pt x="41101" y="45680"/>
                    </a:cubicBezTo>
                    <a:cubicBezTo>
                      <a:pt x="31403" y="58067"/>
                      <a:pt x="33541" y="75962"/>
                      <a:pt x="45884" y="85716"/>
                    </a:cubicBezTo>
                    <a:lnTo>
                      <a:pt x="2148046" y="1731636"/>
                    </a:lnTo>
                    <a:cubicBezTo>
                      <a:pt x="2160476" y="1741279"/>
                      <a:pt x="2178362" y="1739061"/>
                      <a:pt x="2188061" y="1726674"/>
                    </a:cubicBezTo>
                    <a:cubicBezTo>
                      <a:pt x="2197759" y="1714287"/>
                      <a:pt x="2195621" y="1696391"/>
                      <a:pt x="2183278" y="1686638"/>
                    </a:cubicBezTo>
                    <a:close/>
                  </a:path>
                </a:pathLst>
              </a:custGeom>
              <a:solidFill>
                <a:srgbClr val="41B8D5">
                  <a:alpha val="10980"/>
                </a:srgbClr>
              </a:solidFill>
            </p:spPr>
            <p:txBody>
              <a:bodyPr/>
              <a:lstStyle/>
              <a:p>
                <a:endParaRPr lang="en-GB" sz="1200"/>
              </a:p>
            </p:txBody>
          </p:sp>
          <p:sp>
            <p:nvSpPr>
              <p:cNvPr id="28" name="Freeform 28"/>
              <p:cNvSpPr/>
              <p:nvPr/>
            </p:nvSpPr>
            <p:spPr>
              <a:xfrm>
                <a:off x="3089743" y="6139757"/>
                <a:ext cx="2198153" cy="3387499"/>
              </a:xfrm>
              <a:custGeom>
                <a:avLst/>
                <a:gdLst/>
                <a:ahLst/>
                <a:cxnLst/>
                <a:rect l="l" t="t" r="r" b="b"/>
                <a:pathLst>
                  <a:path w="2198153" h="3387499">
                    <a:moveTo>
                      <a:pt x="127000" y="3324283"/>
                    </a:moveTo>
                    <a:cubicBezTo>
                      <a:pt x="126844" y="3289324"/>
                      <a:pt x="98459" y="3261067"/>
                      <a:pt x="63500" y="3261067"/>
                    </a:cubicBezTo>
                    <a:cubicBezTo>
                      <a:pt x="28541" y="3261067"/>
                      <a:pt x="156" y="3289324"/>
                      <a:pt x="0" y="3324283"/>
                    </a:cubicBezTo>
                    <a:cubicBezTo>
                      <a:pt x="156" y="3359242"/>
                      <a:pt x="28541" y="3387499"/>
                      <a:pt x="63500" y="3387499"/>
                    </a:cubicBezTo>
                    <a:cubicBezTo>
                      <a:pt x="98459" y="3387499"/>
                      <a:pt x="126844" y="3359242"/>
                      <a:pt x="127000" y="3324283"/>
                    </a:cubicBezTo>
                    <a:close/>
                    <a:moveTo>
                      <a:pt x="39417" y="3308903"/>
                    </a:moveTo>
                    <a:cubicBezTo>
                      <a:pt x="31009" y="3322200"/>
                      <a:pt x="34930" y="3339792"/>
                      <a:pt x="48189" y="3348259"/>
                    </a:cubicBezTo>
                    <a:cubicBezTo>
                      <a:pt x="61448" y="3356726"/>
                      <a:pt x="79057" y="3352884"/>
                      <a:pt x="87583" y="3339663"/>
                    </a:cubicBezTo>
                    <a:lnTo>
                      <a:pt x="2189745" y="47823"/>
                    </a:lnTo>
                    <a:cubicBezTo>
                      <a:pt x="2198153" y="34526"/>
                      <a:pt x="2194232" y="16935"/>
                      <a:pt x="2180973" y="8467"/>
                    </a:cubicBezTo>
                    <a:cubicBezTo>
                      <a:pt x="2167714" y="0"/>
                      <a:pt x="2150105" y="3843"/>
                      <a:pt x="2141579" y="17064"/>
                    </a:cubicBezTo>
                    <a:close/>
                  </a:path>
                </a:pathLst>
              </a:custGeom>
              <a:solidFill>
                <a:srgbClr val="41B8D5">
                  <a:alpha val="10980"/>
                </a:srgbClr>
              </a:solidFill>
            </p:spPr>
            <p:txBody>
              <a:bodyPr/>
              <a:lstStyle/>
              <a:p>
                <a:endParaRPr lang="en-GB" sz="1200"/>
              </a:p>
            </p:txBody>
          </p:sp>
          <p:sp>
            <p:nvSpPr>
              <p:cNvPr id="29" name="Freeform 29"/>
              <p:cNvSpPr/>
              <p:nvPr/>
            </p:nvSpPr>
            <p:spPr>
              <a:xfrm>
                <a:off x="5191905" y="6108983"/>
                <a:ext cx="2198128" cy="1124435"/>
              </a:xfrm>
              <a:custGeom>
                <a:avLst/>
                <a:gdLst/>
                <a:ahLst/>
                <a:cxnLst/>
                <a:rect l="l" t="t" r="r" b="b"/>
                <a:pathLst>
                  <a:path w="2198128" h="1124435">
                    <a:moveTo>
                      <a:pt x="127000" y="63217"/>
                    </a:moveTo>
                    <a:cubicBezTo>
                      <a:pt x="126844" y="28258"/>
                      <a:pt x="98460" y="0"/>
                      <a:pt x="63500" y="0"/>
                    </a:cubicBezTo>
                    <a:cubicBezTo>
                      <a:pt x="28541" y="0"/>
                      <a:pt x="156" y="28258"/>
                      <a:pt x="0" y="63217"/>
                    </a:cubicBezTo>
                    <a:cubicBezTo>
                      <a:pt x="156" y="98176"/>
                      <a:pt x="28541" y="126434"/>
                      <a:pt x="63500" y="126434"/>
                    </a:cubicBezTo>
                    <a:cubicBezTo>
                      <a:pt x="98460" y="126434"/>
                      <a:pt x="126844" y="98176"/>
                      <a:pt x="127000" y="63217"/>
                    </a:cubicBezTo>
                    <a:close/>
                    <a:moveTo>
                      <a:pt x="76060" y="37550"/>
                    </a:moveTo>
                    <a:cubicBezTo>
                      <a:pt x="61898" y="30699"/>
                      <a:pt x="44863" y="36583"/>
                      <a:pt x="37948" y="50713"/>
                    </a:cubicBezTo>
                    <a:cubicBezTo>
                      <a:pt x="31033" y="64844"/>
                      <a:pt x="36841" y="81906"/>
                      <a:pt x="50940" y="88884"/>
                    </a:cubicBezTo>
                    <a:lnTo>
                      <a:pt x="2153102" y="1117584"/>
                    </a:lnTo>
                    <a:cubicBezTo>
                      <a:pt x="2167263" y="1124435"/>
                      <a:pt x="2184299" y="1118552"/>
                      <a:pt x="2191214" y="1104421"/>
                    </a:cubicBezTo>
                    <a:cubicBezTo>
                      <a:pt x="2198128" y="1090291"/>
                      <a:pt x="2192322" y="1073228"/>
                      <a:pt x="2178222" y="1066250"/>
                    </a:cubicBezTo>
                    <a:close/>
                  </a:path>
                </a:pathLst>
              </a:custGeom>
              <a:solidFill>
                <a:srgbClr val="41B8D5">
                  <a:alpha val="10980"/>
                </a:srgbClr>
              </a:solidFill>
            </p:spPr>
            <p:txBody>
              <a:bodyPr/>
              <a:lstStyle/>
              <a:p>
                <a:endParaRPr lang="en-GB" sz="1200"/>
              </a:p>
            </p:txBody>
          </p:sp>
          <p:sp>
            <p:nvSpPr>
              <p:cNvPr id="30" name="Freeform 30"/>
              <p:cNvSpPr/>
              <p:nvPr/>
            </p:nvSpPr>
            <p:spPr>
              <a:xfrm>
                <a:off x="7294067" y="-63217"/>
                <a:ext cx="2229162" cy="7327333"/>
              </a:xfrm>
              <a:custGeom>
                <a:avLst/>
                <a:gdLst/>
                <a:ahLst/>
                <a:cxnLst/>
                <a:rect l="l" t="t" r="r" b="b"/>
                <a:pathLst>
                  <a:path w="2229162" h="7327333">
                    <a:moveTo>
                      <a:pt x="127000" y="7264117"/>
                    </a:moveTo>
                    <a:cubicBezTo>
                      <a:pt x="126844" y="7229158"/>
                      <a:pt x="98460" y="7200901"/>
                      <a:pt x="63500" y="7200901"/>
                    </a:cubicBezTo>
                    <a:cubicBezTo>
                      <a:pt x="28540" y="7200901"/>
                      <a:pt x="157" y="7229158"/>
                      <a:pt x="0" y="7264117"/>
                    </a:cubicBezTo>
                    <a:cubicBezTo>
                      <a:pt x="157" y="7299076"/>
                      <a:pt x="28540" y="7327333"/>
                      <a:pt x="63500" y="7327333"/>
                    </a:cubicBezTo>
                    <a:cubicBezTo>
                      <a:pt x="98460" y="7327333"/>
                      <a:pt x="126844" y="7299076"/>
                      <a:pt x="127000" y="7264117"/>
                    </a:cubicBezTo>
                    <a:close/>
                    <a:moveTo>
                      <a:pt x="36070" y="7256109"/>
                    </a:moveTo>
                    <a:cubicBezTo>
                      <a:pt x="31729" y="7271230"/>
                      <a:pt x="40426" y="7287016"/>
                      <a:pt x="55528" y="7291425"/>
                    </a:cubicBezTo>
                    <a:cubicBezTo>
                      <a:pt x="70629" y="7295834"/>
                      <a:pt x="86454" y="7287206"/>
                      <a:pt x="90930" y="7272125"/>
                    </a:cubicBezTo>
                    <a:lnTo>
                      <a:pt x="2193092" y="71225"/>
                    </a:lnTo>
                    <a:cubicBezTo>
                      <a:pt x="2197433" y="56104"/>
                      <a:pt x="2188736" y="40318"/>
                      <a:pt x="2173633" y="35909"/>
                    </a:cubicBezTo>
                    <a:cubicBezTo>
                      <a:pt x="2158532" y="31501"/>
                      <a:pt x="2142707" y="40128"/>
                      <a:pt x="2138232" y="55209"/>
                    </a:cubicBezTo>
                    <a:close/>
                    <a:moveTo>
                      <a:pt x="2229162" y="63217"/>
                    </a:moveTo>
                    <a:lnTo>
                      <a:pt x="2229162" y="63217"/>
                    </a:lnTo>
                    <a:cubicBezTo>
                      <a:pt x="2229005" y="28258"/>
                      <a:pt x="2200622" y="0"/>
                      <a:pt x="2165662" y="0"/>
                    </a:cubicBezTo>
                    <a:cubicBezTo>
                      <a:pt x="2130702" y="0"/>
                      <a:pt x="2102318" y="28258"/>
                      <a:pt x="2102162" y="63217"/>
                    </a:cubicBezTo>
                    <a:lnTo>
                      <a:pt x="2102162" y="63217"/>
                    </a:lnTo>
                    <a:cubicBezTo>
                      <a:pt x="2102318" y="98176"/>
                      <a:pt x="2130702" y="126434"/>
                      <a:pt x="2165662" y="126434"/>
                    </a:cubicBezTo>
                    <a:cubicBezTo>
                      <a:pt x="2200622" y="126434"/>
                      <a:pt x="2229005" y="98176"/>
                      <a:pt x="2229162" y="63217"/>
                    </a:cubicBezTo>
                    <a:close/>
                  </a:path>
                </a:pathLst>
              </a:custGeom>
              <a:solidFill>
                <a:srgbClr val="41B8D5">
                  <a:alpha val="10980"/>
                </a:srgbClr>
              </a:solidFill>
            </p:spPr>
            <p:txBody>
              <a:bodyPr/>
              <a:lstStyle/>
              <a:p>
                <a:endParaRPr lang="en-GB" sz="1200"/>
              </a:p>
            </p:txBody>
          </p:sp>
          <p:sp>
            <p:nvSpPr>
              <p:cNvPr id="31" name="Freeform 31"/>
              <p:cNvSpPr/>
              <p:nvPr/>
            </p:nvSpPr>
            <p:spPr>
              <a:xfrm>
                <a:off x="987581" y="4082941"/>
                <a:ext cx="2197564" cy="2563955"/>
              </a:xfrm>
              <a:custGeom>
                <a:avLst/>
                <a:gdLst/>
                <a:ahLst/>
                <a:cxnLst/>
                <a:rect l="l" t="t" r="r" b="b"/>
                <a:pathLst>
                  <a:path w="2197564" h="2563955">
                    <a:moveTo>
                      <a:pt x="127000" y="2500739"/>
                    </a:moveTo>
                    <a:cubicBezTo>
                      <a:pt x="126844" y="2465780"/>
                      <a:pt x="98460" y="2437523"/>
                      <a:pt x="63500" y="2437523"/>
                    </a:cubicBezTo>
                    <a:cubicBezTo>
                      <a:pt x="28540" y="2437523"/>
                      <a:pt x="156" y="2465780"/>
                      <a:pt x="0" y="2500739"/>
                    </a:cubicBezTo>
                    <a:cubicBezTo>
                      <a:pt x="156" y="2535698"/>
                      <a:pt x="28540" y="2563956"/>
                      <a:pt x="63500" y="2563956"/>
                    </a:cubicBezTo>
                    <a:cubicBezTo>
                      <a:pt x="98460" y="2563956"/>
                      <a:pt x="126844" y="2535698"/>
                      <a:pt x="127000" y="2500739"/>
                    </a:cubicBezTo>
                    <a:close/>
                    <a:moveTo>
                      <a:pt x="41743" y="2482214"/>
                    </a:moveTo>
                    <a:cubicBezTo>
                      <a:pt x="31598" y="2494237"/>
                      <a:pt x="33080" y="2512200"/>
                      <a:pt x="45058" y="2522398"/>
                    </a:cubicBezTo>
                    <a:cubicBezTo>
                      <a:pt x="57036" y="2532597"/>
                      <a:pt x="75005" y="2531196"/>
                      <a:pt x="85257" y="2519264"/>
                    </a:cubicBezTo>
                    <a:lnTo>
                      <a:pt x="2187419" y="50384"/>
                    </a:lnTo>
                    <a:cubicBezTo>
                      <a:pt x="2197564" y="38361"/>
                      <a:pt x="2196083" y="20398"/>
                      <a:pt x="2184104" y="10199"/>
                    </a:cubicBezTo>
                    <a:cubicBezTo>
                      <a:pt x="2172127" y="0"/>
                      <a:pt x="2154158" y="1402"/>
                      <a:pt x="2143905" y="13334"/>
                    </a:cubicBezTo>
                    <a:close/>
                  </a:path>
                </a:pathLst>
              </a:custGeom>
              <a:solidFill>
                <a:srgbClr val="2D8BBA">
                  <a:alpha val="10980"/>
                </a:srgbClr>
              </a:solidFill>
            </p:spPr>
            <p:txBody>
              <a:bodyPr/>
              <a:lstStyle/>
              <a:p>
                <a:endParaRPr lang="en-GB" sz="1200"/>
              </a:p>
            </p:txBody>
          </p:sp>
          <p:sp>
            <p:nvSpPr>
              <p:cNvPr id="32" name="Freeform 32"/>
              <p:cNvSpPr/>
              <p:nvPr/>
            </p:nvSpPr>
            <p:spPr>
              <a:xfrm>
                <a:off x="3089743" y="4051583"/>
                <a:ext cx="2198129" cy="1124435"/>
              </a:xfrm>
              <a:custGeom>
                <a:avLst/>
                <a:gdLst/>
                <a:ahLst/>
                <a:cxnLst/>
                <a:rect l="l" t="t" r="r" b="b"/>
                <a:pathLst>
                  <a:path w="2198129" h="1124435">
                    <a:moveTo>
                      <a:pt x="127000" y="63217"/>
                    </a:moveTo>
                    <a:cubicBezTo>
                      <a:pt x="126844" y="28258"/>
                      <a:pt x="98459" y="0"/>
                      <a:pt x="63500" y="0"/>
                    </a:cubicBezTo>
                    <a:cubicBezTo>
                      <a:pt x="28541" y="0"/>
                      <a:pt x="156" y="28258"/>
                      <a:pt x="0" y="63217"/>
                    </a:cubicBezTo>
                    <a:cubicBezTo>
                      <a:pt x="156" y="98176"/>
                      <a:pt x="28541" y="126434"/>
                      <a:pt x="63500" y="126434"/>
                    </a:cubicBezTo>
                    <a:cubicBezTo>
                      <a:pt x="98459" y="126434"/>
                      <a:pt x="126844" y="98176"/>
                      <a:pt x="127000" y="63217"/>
                    </a:cubicBezTo>
                    <a:close/>
                    <a:moveTo>
                      <a:pt x="76060" y="37550"/>
                    </a:moveTo>
                    <a:cubicBezTo>
                      <a:pt x="61899" y="30699"/>
                      <a:pt x="44863" y="36582"/>
                      <a:pt x="37948" y="50713"/>
                    </a:cubicBezTo>
                    <a:cubicBezTo>
                      <a:pt x="31033" y="64844"/>
                      <a:pt x="36840" y="81906"/>
                      <a:pt x="50940" y="88884"/>
                    </a:cubicBezTo>
                    <a:lnTo>
                      <a:pt x="2153102" y="1117584"/>
                    </a:lnTo>
                    <a:cubicBezTo>
                      <a:pt x="2167264" y="1124435"/>
                      <a:pt x="2184299" y="1118551"/>
                      <a:pt x="2191214" y="1104421"/>
                    </a:cubicBezTo>
                    <a:cubicBezTo>
                      <a:pt x="2198129" y="1090290"/>
                      <a:pt x="2192321" y="1073228"/>
                      <a:pt x="2178222" y="1066250"/>
                    </a:cubicBezTo>
                    <a:close/>
                  </a:path>
                </a:pathLst>
              </a:custGeom>
              <a:solidFill>
                <a:srgbClr val="2D8BBA">
                  <a:alpha val="10980"/>
                </a:srgbClr>
              </a:solidFill>
            </p:spPr>
            <p:txBody>
              <a:bodyPr/>
              <a:lstStyle/>
              <a:p>
                <a:endParaRPr lang="en-GB" sz="1200"/>
              </a:p>
            </p:txBody>
          </p:sp>
          <p:sp>
            <p:nvSpPr>
              <p:cNvPr id="33" name="Freeform 33"/>
              <p:cNvSpPr/>
              <p:nvPr/>
            </p:nvSpPr>
            <p:spPr>
              <a:xfrm>
                <a:off x="5191905" y="2025032"/>
                <a:ext cx="2198077" cy="3181684"/>
              </a:xfrm>
              <a:custGeom>
                <a:avLst/>
                <a:gdLst/>
                <a:ahLst/>
                <a:cxnLst/>
                <a:rect l="l" t="t" r="r" b="b"/>
                <a:pathLst>
                  <a:path w="2198077" h="3181684">
                    <a:moveTo>
                      <a:pt x="127000" y="3118468"/>
                    </a:moveTo>
                    <a:cubicBezTo>
                      <a:pt x="126844" y="3083509"/>
                      <a:pt x="98460" y="3055251"/>
                      <a:pt x="63500" y="3055251"/>
                    </a:cubicBezTo>
                    <a:cubicBezTo>
                      <a:pt x="28541" y="3055251"/>
                      <a:pt x="156" y="3083509"/>
                      <a:pt x="0" y="3118468"/>
                    </a:cubicBezTo>
                    <a:cubicBezTo>
                      <a:pt x="156" y="3153427"/>
                      <a:pt x="28541" y="3181685"/>
                      <a:pt x="63500" y="3181685"/>
                    </a:cubicBezTo>
                    <a:cubicBezTo>
                      <a:pt x="98460" y="3181685"/>
                      <a:pt x="126844" y="3153427"/>
                      <a:pt x="127000" y="3118468"/>
                    </a:cubicBezTo>
                    <a:close/>
                    <a:moveTo>
                      <a:pt x="39883" y="3102381"/>
                    </a:moveTo>
                    <a:cubicBezTo>
                      <a:pt x="31085" y="3115422"/>
                      <a:pt x="34483" y="3133123"/>
                      <a:pt x="47485" y="3141979"/>
                    </a:cubicBezTo>
                    <a:cubicBezTo>
                      <a:pt x="60487" y="3150836"/>
                      <a:pt x="78202" y="3147517"/>
                      <a:pt x="87117" y="3134555"/>
                    </a:cubicBezTo>
                    <a:lnTo>
                      <a:pt x="2189279" y="48455"/>
                    </a:lnTo>
                    <a:cubicBezTo>
                      <a:pt x="2198077" y="35414"/>
                      <a:pt x="2194679" y="17714"/>
                      <a:pt x="2181677" y="8857"/>
                    </a:cubicBezTo>
                    <a:cubicBezTo>
                      <a:pt x="2168675" y="0"/>
                      <a:pt x="2150961" y="3319"/>
                      <a:pt x="2142046" y="16281"/>
                    </a:cubicBezTo>
                    <a:close/>
                  </a:path>
                </a:pathLst>
              </a:custGeom>
              <a:solidFill>
                <a:srgbClr val="2D8BBA">
                  <a:alpha val="10980"/>
                </a:srgbClr>
              </a:solidFill>
            </p:spPr>
            <p:txBody>
              <a:bodyPr/>
              <a:lstStyle/>
              <a:p>
                <a:endParaRPr lang="en-GB" sz="1200"/>
              </a:p>
            </p:txBody>
          </p:sp>
          <p:sp>
            <p:nvSpPr>
              <p:cNvPr id="34" name="Freeform 34"/>
              <p:cNvSpPr/>
              <p:nvPr/>
            </p:nvSpPr>
            <p:spPr>
              <a:xfrm>
                <a:off x="7294067" y="1582703"/>
                <a:ext cx="2229162" cy="537913"/>
              </a:xfrm>
              <a:custGeom>
                <a:avLst/>
                <a:gdLst/>
                <a:ahLst/>
                <a:cxnLst/>
                <a:rect l="l" t="t" r="r" b="b"/>
                <a:pathLst>
                  <a:path w="2229162" h="537913">
                    <a:moveTo>
                      <a:pt x="127000" y="474697"/>
                    </a:moveTo>
                    <a:cubicBezTo>
                      <a:pt x="126844" y="439738"/>
                      <a:pt x="98460" y="411480"/>
                      <a:pt x="63500" y="411480"/>
                    </a:cubicBezTo>
                    <a:cubicBezTo>
                      <a:pt x="28540" y="411480"/>
                      <a:pt x="157" y="439738"/>
                      <a:pt x="0" y="474697"/>
                    </a:cubicBezTo>
                    <a:cubicBezTo>
                      <a:pt x="157" y="509656"/>
                      <a:pt x="28540" y="537914"/>
                      <a:pt x="63500" y="537914"/>
                    </a:cubicBezTo>
                    <a:cubicBezTo>
                      <a:pt x="98460" y="537914"/>
                      <a:pt x="126844" y="509656"/>
                      <a:pt x="127000" y="474697"/>
                    </a:cubicBezTo>
                    <a:close/>
                    <a:moveTo>
                      <a:pt x="58011" y="446654"/>
                    </a:moveTo>
                    <a:cubicBezTo>
                      <a:pt x="42585" y="449745"/>
                      <a:pt x="32560" y="464723"/>
                      <a:pt x="35582" y="480162"/>
                    </a:cubicBezTo>
                    <a:cubicBezTo>
                      <a:pt x="38604" y="495601"/>
                      <a:pt x="53536" y="505693"/>
                      <a:pt x="68989" y="502740"/>
                    </a:cubicBezTo>
                    <a:lnTo>
                      <a:pt x="2171151" y="91260"/>
                    </a:lnTo>
                    <a:cubicBezTo>
                      <a:pt x="2186577" y="88169"/>
                      <a:pt x="2196602" y="73191"/>
                      <a:pt x="2193579" y="57752"/>
                    </a:cubicBezTo>
                    <a:cubicBezTo>
                      <a:pt x="2190558" y="42314"/>
                      <a:pt x="2175625" y="32221"/>
                      <a:pt x="2160173" y="35174"/>
                    </a:cubicBezTo>
                    <a:close/>
                    <a:moveTo>
                      <a:pt x="2229162" y="63217"/>
                    </a:moveTo>
                    <a:cubicBezTo>
                      <a:pt x="2229005" y="28258"/>
                      <a:pt x="2200622" y="0"/>
                      <a:pt x="2165662" y="0"/>
                    </a:cubicBezTo>
                    <a:cubicBezTo>
                      <a:pt x="2130702" y="0"/>
                      <a:pt x="2102318" y="28258"/>
                      <a:pt x="2102162" y="63217"/>
                    </a:cubicBezTo>
                    <a:cubicBezTo>
                      <a:pt x="2102318" y="98176"/>
                      <a:pt x="2130702" y="126434"/>
                      <a:pt x="2165662" y="126434"/>
                    </a:cubicBezTo>
                    <a:cubicBezTo>
                      <a:pt x="2200622" y="126434"/>
                      <a:pt x="2229005" y="98176"/>
                      <a:pt x="2229162" y="63217"/>
                    </a:cubicBezTo>
                    <a:close/>
                  </a:path>
                </a:pathLst>
              </a:custGeom>
              <a:solidFill>
                <a:srgbClr val="2D8BBA">
                  <a:alpha val="10980"/>
                </a:srgbClr>
              </a:solidFill>
            </p:spPr>
            <p:txBody>
              <a:bodyPr/>
              <a:lstStyle/>
              <a:p>
                <a:endParaRPr lang="en-GB" sz="1200"/>
              </a:p>
            </p:txBody>
          </p:sp>
        </p:grpSp>
      </p:grpSp>
      <p:sp>
        <p:nvSpPr>
          <p:cNvPr id="35" name="Freeform 35"/>
          <p:cNvSpPr/>
          <p:nvPr/>
        </p:nvSpPr>
        <p:spPr>
          <a:xfrm>
            <a:off x="6436232" y="1253544"/>
            <a:ext cx="4350913" cy="4350913"/>
          </a:xfrm>
          <a:custGeom>
            <a:avLst/>
            <a:gdLst/>
            <a:ahLst/>
            <a:cxnLst/>
            <a:rect l="l" t="t" r="r" b="b"/>
            <a:pathLst>
              <a:path w="6526370" h="6526370">
                <a:moveTo>
                  <a:pt x="0" y="0"/>
                </a:moveTo>
                <a:lnTo>
                  <a:pt x="6526369" y="0"/>
                </a:lnTo>
                <a:lnTo>
                  <a:pt x="6526369" y="6526370"/>
                </a:lnTo>
                <a:lnTo>
                  <a:pt x="0" y="6526370"/>
                </a:lnTo>
                <a:lnTo>
                  <a:pt x="0" y="0"/>
                </a:lnTo>
                <a:close/>
              </a:path>
            </a:pathLst>
          </a:custGeom>
          <a:blipFill>
            <a:blip r:embed="rId3"/>
            <a:stretch>
              <a:fillRect/>
            </a:stretch>
          </a:blipFill>
        </p:spPr>
        <p:txBody>
          <a:bodyPr/>
          <a:lstStyle/>
          <a:p>
            <a:endParaRPr lang="en-GB" sz="1200"/>
          </a:p>
        </p:txBody>
      </p:sp>
      <p:sp>
        <p:nvSpPr>
          <p:cNvPr id="36" name="TextBox 36"/>
          <p:cNvSpPr txBox="1"/>
          <p:nvPr/>
        </p:nvSpPr>
        <p:spPr>
          <a:xfrm>
            <a:off x="859321" y="666750"/>
            <a:ext cx="5576911" cy="561116"/>
          </a:xfrm>
          <a:prstGeom prst="rect">
            <a:avLst/>
          </a:prstGeom>
        </p:spPr>
        <p:txBody>
          <a:bodyPr lIns="0" tIns="0" rIns="0" bIns="0" rtlCol="0" anchor="t">
            <a:spAutoFit/>
          </a:bodyPr>
          <a:lstStyle/>
          <a:p>
            <a:pPr>
              <a:lnSpc>
                <a:spcPts val="4667"/>
              </a:lnSpc>
            </a:pPr>
            <a:r>
              <a:rPr lang="en-US" sz="3734" spc="56">
                <a:solidFill>
                  <a:srgbClr val="19486A"/>
                </a:solidFill>
                <a:latin typeface="Poppins Bold"/>
              </a:rPr>
              <a:t>Quality Control Results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D343F-DB92-4FD2-5EED-8D42FE4A0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5142"/>
          </a:xfrm>
          <a:prstGeom prst="rect">
            <a:avLst/>
          </a:prstGeom>
        </p:spPr>
      </p:pic>
    </p:spTree>
    <p:extLst>
      <p:ext uri="{BB962C8B-B14F-4D97-AF65-F5344CB8AC3E}">
        <p14:creationId xmlns:p14="http://schemas.microsoft.com/office/powerpoint/2010/main" val="17464346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E5FFEB-4847-28A3-CF3A-FFBBA4D36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34" y="1"/>
            <a:ext cx="12064166" cy="6815423"/>
          </a:xfrm>
          <a:prstGeom prst="rect">
            <a:avLst/>
          </a:prstGeom>
        </p:spPr>
      </p:pic>
    </p:spTree>
    <p:extLst>
      <p:ext uri="{BB962C8B-B14F-4D97-AF65-F5344CB8AC3E}">
        <p14:creationId xmlns:p14="http://schemas.microsoft.com/office/powerpoint/2010/main" val="8621103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2"/>
          <p:cNvSpPr txBox="1"/>
          <p:nvPr/>
        </p:nvSpPr>
        <p:spPr>
          <a:xfrm>
            <a:off x="685800" y="625004"/>
            <a:ext cx="8880349" cy="478208"/>
          </a:xfrm>
          <a:prstGeom prst="rect">
            <a:avLst/>
          </a:prstGeom>
        </p:spPr>
        <p:txBody>
          <a:bodyPr lIns="0" tIns="0" rIns="0" bIns="0" rtlCol="0" anchor="t">
            <a:spAutoFit/>
          </a:bodyPr>
          <a:lstStyle/>
          <a:p>
            <a:pPr>
              <a:lnSpc>
                <a:spcPts val="4000"/>
              </a:lnSpc>
            </a:pPr>
            <a:r>
              <a:rPr lang="en-US" sz="3200" spc="48">
                <a:solidFill>
                  <a:srgbClr val="19486A"/>
                </a:solidFill>
                <a:latin typeface="Poppins Bold"/>
              </a:rPr>
              <a:t>What do these numbers mean for us?</a:t>
            </a:r>
          </a:p>
        </p:txBody>
      </p:sp>
      <p:sp>
        <p:nvSpPr>
          <p:cNvPr id="3" name="TextBox 3"/>
          <p:cNvSpPr txBox="1"/>
          <p:nvPr/>
        </p:nvSpPr>
        <p:spPr>
          <a:xfrm>
            <a:off x="1014841" y="1747683"/>
            <a:ext cx="4420759" cy="327718"/>
          </a:xfrm>
          <a:prstGeom prst="rect">
            <a:avLst/>
          </a:prstGeom>
        </p:spPr>
        <p:txBody>
          <a:bodyPr wrap="square" lIns="0" tIns="0" rIns="0" bIns="0" rtlCol="0" anchor="t">
            <a:spAutoFit/>
          </a:bodyPr>
          <a:lstStyle/>
          <a:p>
            <a:pPr>
              <a:lnSpc>
                <a:spcPts val="2800"/>
              </a:lnSpc>
              <a:spcBef>
                <a:spcPct val="0"/>
              </a:spcBef>
            </a:pPr>
            <a:r>
              <a:rPr lang="en-US" sz="2000" dirty="0">
                <a:solidFill>
                  <a:srgbClr val="19486A"/>
                </a:solidFill>
                <a:latin typeface="Poppins Bold"/>
              </a:rPr>
              <a:t>Quality increased however…</a:t>
            </a:r>
          </a:p>
        </p:txBody>
      </p:sp>
      <p:sp>
        <p:nvSpPr>
          <p:cNvPr id="4" name="TextBox 4"/>
          <p:cNvSpPr txBox="1"/>
          <p:nvPr/>
        </p:nvSpPr>
        <p:spPr>
          <a:xfrm>
            <a:off x="1014841" y="2223183"/>
            <a:ext cx="5081159" cy="2243948"/>
          </a:xfrm>
          <a:prstGeom prst="rect">
            <a:avLst/>
          </a:prstGeom>
        </p:spPr>
        <p:txBody>
          <a:bodyPr lIns="0" tIns="0" rIns="0" bIns="0" rtlCol="0" anchor="t">
            <a:spAutoFit/>
          </a:bodyPr>
          <a:lstStyle/>
          <a:p>
            <a:pPr>
              <a:lnSpc>
                <a:spcPts val="2239"/>
              </a:lnSpc>
            </a:pPr>
            <a:r>
              <a:rPr lang="en-US" sz="1600" dirty="0">
                <a:solidFill>
                  <a:srgbClr val="000000"/>
                </a:solidFill>
                <a:latin typeface="Poppins Light"/>
              </a:rPr>
              <a:t>We noticed a jump in average performance per material from V1/V2,however, we are still far from achieving steady qualitative results. </a:t>
            </a:r>
          </a:p>
          <a:p>
            <a:pPr>
              <a:lnSpc>
                <a:spcPts val="2239"/>
              </a:lnSpc>
            </a:pPr>
            <a:r>
              <a:rPr lang="en-US" sz="1600" dirty="0">
                <a:solidFill>
                  <a:srgbClr val="000000"/>
                </a:solidFill>
                <a:latin typeface="Poppins Light"/>
              </a:rPr>
              <a:t>Difference in gCO2eq values between M-S and our database increases with the number of manufacturing processes involved. If this is especially true for components in our targeted groups, it holds for other materials. </a:t>
            </a:r>
          </a:p>
        </p:txBody>
      </p:sp>
      <p:sp>
        <p:nvSpPr>
          <p:cNvPr id="5" name="TextBox 5"/>
          <p:cNvSpPr txBox="1"/>
          <p:nvPr/>
        </p:nvSpPr>
        <p:spPr>
          <a:xfrm>
            <a:off x="6486948" y="1768638"/>
            <a:ext cx="4282653" cy="350802"/>
          </a:xfrm>
          <a:prstGeom prst="rect">
            <a:avLst/>
          </a:prstGeom>
        </p:spPr>
        <p:txBody>
          <a:bodyPr wrap="square" lIns="0" tIns="0" rIns="0" bIns="0" rtlCol="0" anchor="t">
            <a:spAutoFit/>
          </a:bodyPr>
          <a:lstStyle/>
          <a:p>
            <a:pPr>
              <a:lnSpc>
                <a:spcPts val="2987"/>
              </a:lnSpc>
              <a:spcBef>
                <a:spcPct val="0"/>
              </a:spcBef>
            </a:pPr>
            <a:r>
              <a:rPr lang="en-US" sz="2133" dirty="0" err="1">
                <a:solidFill>
                  <a:srgbClr val="19486A"/>
                </a:solidFill>
                <a:latin typeface="Poppins Bold"/>
              </a:rPr>
              <a:t>Makersite</a:t>
            </a:r>
            <a:r>
              <a:rPr lang="en-US" sz="2133" dirty="0">
                <a:solidFill>
                  <a:srgbClr val="19486A"/>
                </a:solidFill>
                <a:latin typeface="Poppins Bold"/>
              </a:rPr>
              <a:t> or Open-LCA?</a:t>
            </a:r>
          </a:p>
        </p:txBody>
      </p:sp>
      <p:sp>
        <p:nvSpPr>
          <p:cNvPr id="6" name="TextBox 6"/>
          <p:cNvSpPr txBox="1"/>
          <p:nvPr/>
        </p:nvSpPr>
        <p:spPr>
          <a:xfrm>
            <a:off x="6486948" y="2223184"/>
            <a:ext cx="4903979" cy="2808205"/>
          </a:xfrm>
          <a:prstGeom prst="rect">
            <a:avLst/>
          </a:prstGeom>
        </p:spPr>
        <p:txBody>
          <a:bodyPr lIns="0" tIns="0" rIns="0" bIns="0" rtlCol="0" anchor="t">
            <a:spAutoFit/>
          </a:bodyPr>
          <a:lstStyle/>
          <a:p>
            <a:pPr>
              <a:lnSpc>
                <a:spcPts val="2239"/>
              </a:lnSpc>
            </a:pPr>
            <a:r>
              <a:rPr lang="en-US" sz="1600" dirty="0">
                <a:solidFill>
                  <a:srgbClr val="000000"/>
                </a:solidFill>
                <a:latin typeface="Poppins Light"/>
              </a:rPr>
              <a:t>Generally most of the errors came from uncertainties and unnecessary assumptions we could easily pinpoint and edit. However differences are still too important to be ignored. </a:t>
            </a:r>
          </a:p>
          <a:p>
            <a:pPr>
              <a:lnSpc>
                <a:spcPts val="2239"/>
              </a:lnSpc>
            </a:pPr>
            <a:r>
              <a:rPr lang="en-US" sz="1600" dirty="0">
                <a:solidFill>
                  <a:srgbClr val="000000"/>
                </a:solidFill>
                <a:latin typeface="Poppins Light"/>
              </a:rPr>
              <a:t>Most of these errors might be linked to inappropriate manufacturing processes attribution in Open-LCA. It also is worth noting that we have very little information on how </a:t>
            </a:r>
            <a:r>
              <a:rPr lang="en-US" sz="1600" dirty="0" err="1">
                <a:solidFill>
                  <a:srgbClr val="000000"/>
                </a:solidFill>
                <a:latin typeface="Poppins Light"/>
              </a:rPr>
              <a:t>makersite</a:t>
            </a:r>
            <a:r>
              <a:rPr lang="en-US" sz="1600" dirty="0">
                <a:solidFill>
                  <a:srgbClr val="000000"/>
                </a:solidFill>
                <a:latin typeface="Poppins Light"/>
              </a:rPr>
              <a:t> performs calculations for us to address.  </a:t>
            </a:r>
          </a:p>
        </p:txBody>
      </p:sp>
      <p:sp>
        <p:nvSpPr>
          <p:cNvPr id="7" name="TextBox 7"/>
          <p:cNvSpPr txBox="1"/>
          <p:nvPr/>
        </p:nvSpPr>
        <p:spPr>
          <a:xfrm>
            <a:off x="1574801" y="5306038"/>
            <a:ext cx="9387147" cy="891654"/>
          </a:xfrm>
          <a:prstGeom prst="rect">
            <a:avLst/>
          </a:prstGeom>
        </p:spPr>
        <p:txBody>
          <a:bodyPr wrap="square" lIns="0" tIns="0" rIns="0" bIns="0" rtlCol="0" anchor="t">
            <a:spAutoFit/>
          </a:bodyPr>
          <a:lstStyle/>
          <a:p>
            <a:pPr>
              <a:lnSpc>
                <a:spcPts val="3584"/>
              </a:lnSpc>
            </a:pPr>
            <a:r>
              <a:rPr lang="en-US" sz="2867" spc="43" dirty="0">
                <a:solidFill>
                  <a:srgbClr val="19486A"/>
                </a:solidFill>
                <a:latin typeface="Poppins Bold"/>
              </a:rPr>
              <a:t>= we will perform a third round of quality control towards the end of the project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utoShape 2"/>
          <p:cNvSpPr/>
          <p:nvPr/>
        </p:nvSpPr>
        <p:spPr>
          <a:xfrm>
            <a:off x="4395166" y="6140450"/>
            <a:ext cx="7796844" cy="0"/>
          </a:xfrm>
          <a:prstGeom prst="line">
            <a:avLst/>
          </a:prstGeom>
          <a:ln w="9525" cap="rnd">
            <a:solidFill>
              <a:srgbClr val="F4F4F4"/>
            </a:solidFill>
            <a:prstDash val="solid"/>
            <a:headEnd type="none" w="sm" len="sm"/>
            <a:tailEnd type="none" w="sm" len="sm"/>
          </a:ln>
        </p:spPr>
        <p:txBody>
          <a:bodyPr/>
          <a:lstStyle/>
          <a:p>
            <a:endParaRPr lang="en-GB" sz="1200"/>
          </a:p>
        </p:txBody>
      </p:sp>
      <p:grpSp>
        <p:nvGrpSpPr>
          <p:cNvPr id="3" name="Group 3"/>
          <p:cNvGrpSpPr>
            <a:grpSpLocks noChangeAspect="1"/>
          </p:cNvGrpSpPr>
          <p:nvPr/>
        </p:nvGrpSpPr>
        <p:grpSpPr>
          <a:xfrm>
            <a:off x="859321" y="1973498"/>
            <a:ext cx="684161" cy="1113025"/>
            <a:chOff x="0" y="0"/>
            <a:chExt cx="2062480" cy="3355340"/>
          </a:xfrm>
        </p:grpSpPr>
        <p:sp>
          <p:nvSpPr>
            <p:cNvPr id="4" name="Freeform 4"/>
            <p:cNvSpPr/>
            <p:nvPr/>
          </p:nvSpPr>
          <p:spPr>
            <a:xfrm>
              <a:off x="0" y="0"/>
              <a:ext cx="2062480" cy="3355340"/>
            </a:xfrm>
            <a:custGeom>
              <a:avLst/>
              <a:gdLst/>
              <a:ahLst/>
              <a:cxnLst/>
              <a:rect l="l" t="t" r="r" b="b"/>
              <a:pathLst>
                <a:path w="2062480" h="3355340">
                  <a:moveTo>
                    <a:pt x="1436370" y="0"/>
                  </a:moveTo>
                  <a:lnTo>
                    <a:pt x="1033780" y="0"/>
                  </a:lnTo>
                  <a:lnTo>
                    <a:pt x="1007110" y="17780"/>
                  </a:lnTo>
                  <a:cubicBezTo>
                    <a:pt x="941070" y="60960"/>
                    <a:pt x="866140" y="101600"/>
                    <a:pt x="786130" y="138430"/>
                  </a:cubicBezTo>
                  <a:cubicBezTo>
                    <a:pt x="704850" y="176530"/>
                    <a:pt x="621030" y="210820"/>
                    <a:pt x="537210" y="241300"/>
                  </a:cubicBezTo>
                  <a:cubicBezTo>
                    <a:pt x="454660" y="270510"/>
                    <a:pt x="373380" y="295910"/>
                    <a:pt x="295910" y="314960"/>
                  </a:cubicBezTo>
                  <a:cubicBezTo>
                    <a:pt x="219710" y="334010"/>
                    <a:pt x="151130" y="346710"/>
                    <a:pt x="93980" y="354330"/>
                  </a:cubicBezTo>
                  <a:lnTo>
                    <a:pt x="0" y="365760"/>
                  </a:lnTo>
                  <a:lnTo>
                    <a:pt x="0" y="935990"/>
                  </a:lnTo>
                  <a:lnTo>
                    <a:pt x="687070" y="935990"/>
                  </a:lnTo>
                  <a:lnTo>
                    <a:pt x="687070" y="2677160"/>
                  </a:lnTo>
                  <a:lnTo>
                    <a:pt x="3810" y="2677160"/>
                  </a:lnTo>
                  <a:lnTo>
                    <a:pt x="3810" y="3355340"/>
                  </a:lnTo>
                  <a:lnTo>
                    <a:pt x="2062480" y="3355340"/>
                  </a:lnTo>
                  <a:lnTo>
                    <a:pt x="2062480" y="2677160"/>
                  </a:lnTo>
                  <a:lnTo>
                    <a:pt x="1436370" y="2677160"/>
                  </a:lnTo>
                  <a:lnTo>
                    <a:pt x="1436370" y="0"/>
                  </a:lnTo>
                  <a:close/>
                </a:path>
              </a:pathLst>
            </a:custGeom>
            <a:solidFill>
              <a:srgbClr val="225750"/>
            </a:solidFill>
            <a:ln w="12700">
              <a:solidFill>
                <a:srgbClr val="000000"/>
              </a:solidFill>
            </a:ln>
          </p:spPr>
          <p:txBody>
            <a:bodyPr/>
            <a:lstStyle/>
            <a:p>
              <a:endParaRPr lang="en-GB" sz="1200"/>
            </a:p>
          </p:txBody>
        </p:sp>
      </p:grpSp>
      <p:sp>
        <p:nvSpPr>
          <p:cNvPr id="5" name="TextBox 5"/>
          <p:cNvSpPr txBox="1"/>
          <p:nvPr/>
        </p:nvSpPr>
        <p:spPr>
          <a:xfrm>
            <a:off x="859321" y="905580"/>
            <a:ext cx="6506679" cy="561116"/>
          </a:xfrm>
          <a:prstGeom prst="rect">
            <a:avLst/>
          </a:prstGeom>
        </p:spPr>
        <p:txBody>
          <a:bodyPr wrap="square" lIns="0" tIns="0" rIns="0" bIns="0" rtlCol="0" anchor="t">
            <a:spAutoFit/>
          </a:bodyPr>
          <a:lstStyle/>
          <a:p>
            <a:pPr>
              <a:lnSpc>
                <a:spcPts val="4667"/>
              </a:lnSpc>
            </a:pPr>
            <a:r>
              <a:rPr lang="en-US" sz="3734" spc="56" dirty="0">
                <a:solidFill>
                  <a:srgbClr val="F4F4F4"/>
                </a:solidFill>
                <a:latin typeface="Poppins Bold"/>
              </a:rPr>
              <a:t>Additional KPIs chosen</a:t>
            </a:r>
          </a:p>
        </p:txBody>
      </p:sp>
      <p:sp>
        <p:nvSpPr>
          <p:cNvPr id="6" name="TextBox 6"/>
          <p:cNvSpPr txBox="1"/>
          <p:nvPr/>
        </p:nvSpPr>
        <p:spPr>
          <a:xfrm>
            <a:off x="859321" y="6045200"/>
            <a:ext cx="3385997" cy="170560"/>
          </a:xfrm>
          <a:prstGeom prst="rect">
            <a:avLst/>
          </a:prstGeom>
        </p:spPr>
        <p:txBody>
          <a:bodyPr lIns="0" tIns="0" rIns="0" bIns="0" rtlCol="0" anchor="t">
            <a:spAutoFit/>
          </a:bodyPr>
          <a:lstStyle/>
          <a:p>
            <a:pPr>
              <a:lnSpc>
                <a:spcPts val="1400"/>
              </a:lnSpc>
              <a:spcBef>
                <a:spcPct val="0"/>
              </a:spcBef>
            </a:pPr>
            <a:r>
              <a:rPr lang="en-US" sz="1000">
                <a:solidFill>
                  <a:srgbClr val="F4F4F4"/>
                </a:solidFill>
                <a:latin typeface="Poppins Light"/>
              </a:rPr>
              <a:t>King’s College London | Sustainable Design Modules </a:t>
            </a:r>
          </a:p>
        </p:txBody>
      </p:sp>
      <p:sp>
        <p:nvSpPr>
          <p:cNvPr id="7" name="TextBox 7"/>
          <p:cNvSpPr txBox="1"/>
          <p:nvPr/>
        </p:nvSpPr>
        <p:spPr>
          <a:xfrm>
            <a:off x="1687164" y="1817288"/>
            <a:ext cx="8306197" cy="572464"/>
          </a:xfrm>
          <a:prstGeom prst="rect">
            <a:avLst/>
          </a:prstGeom>
        </p:spPr>
        <p:txBody>
          <a:bodyPr lIns="0" tIns="0" rIns="0" bIns="0" rtlCol="0" anchor="t">
            <a:spAutoFit/>
          </a:bodyPr>
          <a:lstStyle/>
          <a:p>
            <a:pPr algn="ctr">
              <a:lnSpc>
                <a:spcPts val="4853"/>
              </a:lnSpc>
            </a:pPr>
            <a:r>
              <a:rPr lang="en-US" sz="3466" dirty="0">
                <a:solidFill>
                  <a:srgbClr val="F4F4F4"/>
                </a:solidFill>
                <a:latin typeface="Canva Sans Bold"/>
              </a:rPr>
              <a:t>Acidification potential - 100a (g202eq)</a:t>
            </a:r>
          </a:p>
        </p:txBody>
      </p:sp>
      <p:sp>
        <p:nvSpPr>
          <p:cNvPr id="8" name="TextBox 8"/>
          <p:cNvSpPr txBox="1"/>
          <p:nvPr/>
        </p:nvSpPr>
        <p:spPr>
          <a:xfrm>
            <a:off x="1998078" y="2699597"/>
            <a:ext cx="9508122" cy="2836097"/>
          </a:xfrm>
          <a:prstGeom prst="rect">
            <a:avLst/>
          </a:prstGeom>
        </p:spPr>
        <p:txBody>
          <a:bodyPr lIns="0" tIns="0" rIns="0" bIns="0" rtlCol="0" anchor="t">
            <a:spAutoFit/>
          </a:bodyPr>
          <a:lstStyle/>
          <a:p>
            <a:pPr>
              <a:lnSpc>
                <a:spcPts val="3173"/>
              </a:lnSpc>
            </a:pPr>
            <a:r>
              <a:rPr lang="en-US" sz="2266" dirty="0">
                <a:solidFill>
                  <a:srgbClr val="F4F4F4"/>
                </a:solidFill>
                <a:latin typeface="Canva Sans"/>
              </a:rPr>
              <a:t>Acidification potential is crucial for engineers as it points directly to the product's effect on the environment's chemical balance. The release of sulfur dioxide equivalents can lead to acid rain and harm ecosystems. Understanding this metric helps us identify areas in our processes where we can minimize sulfur emissions and choose more environmentally friendly materials. It's an essential aspect of sustainable engineering design.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utoShape 2"/>
          <p:cNvSpPr/>
          <p:nvPr/>
        </p:nvSpPr>
        <p:spPr>
          <a:xfrm>
            <a:off x="4395166" y="6140450"/>
            <a:ext cx="7796844" cy="0"/>
          </a:xfrm>
          <a:prstGeom prst="line">
            <a:avLst/>
          </a:prstGeom>
          <a:ln w="9525" cap="rnd">
            <a:solidFill>
              <a:srgbClr val="F4F4F4"/>
            </a:solidFill>
            <a:prstDash val="solid"/>
            <a:headEnd type="none" w="sm" len="sm"/>
            <a:tailEnd type="none" w="sm" len="sm"/>
          </a:ln>
        </p:spPr>
        <p:txBody>
          <a:bodyPr/>
          <a:lstStyle/>
          <a:p>
            <a:endParaRPr lang="en-GB" sz="1200"/>
          </a:p>
        </p:txBody>
      </p:sp>
      <p:grpSp>
        <p:nvGrpSpPr>
          <p:cNvPr id="3" name="Group 3"/>
          <p:cNvGrpSpPr>
            <a:grpSpLocks noChangeAspect="1"/>
          </p:cNvGrpSpPr>
          <p:nvPr/>
        </p:nvGrpSpPr>
        <p:grpSpPr>
          <a:xfrm>
            <a:off x="859321" y="1014286"/>
            <a:ext cx="773421" cy="1347218"/>
            <a:chOff x="0" y="0"/>
            <a:chExt cx="1958340" cy="3411220"/>
          </a:xfrm>
        </p:grpSpPr>
        <p:sp>
          <p:nvSpPr>
            <p:cNvPr id="4" name="Freeform 4"/>
            <p:cNvSpPr/>
            <p:nvPr/>
          </p:nvSpPr>
          <p:spPr>
            <a:xfrm>
              <a:off x="0" y="0"/>
              <a:ext cx="1958340" cy="3411220"/>
            </a:xfrm>
            <a:custGeom>
              <a:avLst/>
              <a:gdLst/>
              <a:ahLst/>
              <a:cxnLst/>
              <a:rect l="l" t="t" r="r" b="b"/>
              <a:pathLst>
                <a:path w="1958340" h="3411220">
                  <a:moveTo>
                    <a:pt x="999490" y="2647950"/>
                  </a:moveTo>
                  <a:cubicBezTo>
                    <a:pt x="1065530" y="2567940"/>
                    <a:pt x="1136650" y="2482850"/>
                    <a:pt x="1214120" y="2392680"/>
                  </a:cubicBezTo>
                  <a:cubicBezTo>
                    <a:pt x="1292860" y="2299970"/>
                    <a:pt x="1375410" y="2199640"/>
                    <a:pt x="1459230" y="2092960"/>
                  </a:cubicBezTo>
                  <a:cubicBezTo>
                    <a:pt x="1545590" y="1983740"/>
                    <a:pt x="1624330" y="1868170"/>
                    <a:pt x="1695450" y="1746250"/>
                  </a:cubicBezTo>
                  <a:cubicBezTo>
                    <a:pt x="1767840" y="1623060"/>
                    <a:pt x="1827530" y="1492250"/>
                    <a:pt x="1873250" y="1357630"/>
                  </a:cubicBezTo>
                  <a:cubicBezTo>
                    <a:pt x="1921510" y="1219200"/>
                    <a:pt x="1945640" y="1071880"/>
                    <a:pt x="1945640" y="922020"/>
                  </a:cubicBezTo>
                  <a:cubicBezTo>
                    <a:pt x="1945640" y="764540"/>
                    <a:pt x="1921510" y="624840"/>
                    <a:pt x="1873250" y="509270"/>
                  </a:cubicBezTo>
                  <a:cubicBezTo>
                    <a:pt x="1824990" y="392430"/>
                    <a:pt x="1756410" y="293370"/>
                    <a:pt x="1671320" y="217170"/>
                  </a:cubicBezTo>
                  <a:cubicBezTo>
                    <a:pt x="1586230" y="143510"/>
                    <a:pt x="1485900" y="87630"/>
                    <a:pt x="1371600" y="52070"/>
                  </a:cubicBezTo>
                  <a:cubicBezTo>
                    <a:pt x="1261110" y="17780"/>
                    <a:pt x="1144270" y="0"/>
                    <a:pt x="1021080" y="0"/>
                  </a:cubicBezTo>
                  <a:cubicBezTo>
                    <a:pt x="891540" y="0"/>
                    <a:pt x="765810" y="20320"/>
                    <a:pt x="647700" y="59690"/>
                  </a:cubicBezTo>
                  <a:cubicBezTo>
                    <a:pt x="527050" y="100330"/>
                    <a:pt x="417830" y="165100"/>
                    <a:pt x="325120" y="252730"/>
                  </a:cubicBezTo>
                  <a:cubicBezTo>
                    <a:pt x="232410" y="340360"/>
                    <a:pt x="158750" y="453390"/>
                    <a:pt x="105410" y="586740"/>
                  </a:cubicBezTo>
                  <a:cubicBezTo>
                    <a:pt x="52070" y="720090"/>
                    <a:pt x="25400" y="878840"/>
                    <a:pt x="25400" y="1060450"/>
                  </a:cubicBezTo>
                  <a:cubicBezTo>
                    <a:pt x="25400" y="1122680"/>
                    <a:pt x="27940" y="1169670"/>
                    <a:pt x="33020" y="1206500"/>
                  </a:cubicBezTo>
                  <a:cubicBezTo>
                    <a:pt x="34290" y="1226820"/>
                    <a:pt x="36830" y="1247140"/>
                    <a:pt x="40640" y="1264920"/>
                  </a:cubicBezTo>
                  <a:lnTo>
                    <a:pt x="57150" y="1352550"/>
                  </a:lnTo>
                  <a:lnTo>
                    <a:pt x="800100" y="1352550"/>
                  </a:lnTo>
                  <a:lnTo>
                    <a:pt x="800100" y="1055370"/>
                  </a:lnTo>
                  <a:cubicBezTo>
                    <a:pt x="800100" y="998220"/>
                    <a:pt x="805180" y="943610"/>
                    <a:pt x="814070" y="892810"/>
                  </a:cubicBezTo>
                  <a:cubicBezTo>
                    <a:pt x="822960" y="847090"/>
                    <a:pt x="836930" y="807720"/>
                    <a:pt x="854710" y="774700"/>
                  </a:cubicBezTo>
                  <a:cubicBezTo>
                    <a:pt x="871220" y="745490"/>
                    <a:pt x="891540" y="723900"/>
                    <a:pt x="915670" y="707390"/>
                  </a:cubicBezTo>
                  <a:cubicBezTo>
                    <a:pt x="937260" y="693420"/>
                    <a:pt x="962660" y="687070"/>
                    <a:pt x="996950" y="687070"/>
                  </a:cubicBezTo>
                  <a:cubicBezTo>
                    <a:pt x="1031240" y="687070"/>
                    <a:pt x="1059180" y="693420"/>
                    <a:pt x="1078230" y="703580"/>
                  </a:cubicBezTo>
                  <a:cubicBezTo>
                    <a:pt x="1099820" y="716280"/>
                    <a:pt x="1116330" y="731520"/>
                    <a:pt x="1127760" y="750570"/>
                  </a:cubicBezTo>
                  <a:cubicBezTo>
                    <a:pt x="1141730" y="773430"/>
                    <a:pt x="1151890" y="798830"/>
                    <a:pt x="1158240" y="825500"/>
                  </a:cubicBezTo>
                  <a:cubicBezTo>
                    <a:pt x="1165860" y="857250"/>
                    <a:pt x="1168400" y="887730"/>
                    <a:pt x="1168400" y="916940"/>
                  </a:cubicBezTo>
                  <a:cubicBezTo>
                    <a:pt x="1168400" y="1010920"/>
                    <a:pt x="1153160" y="1102360"/>
                    <a:pt x="1123950" y="1184910"/>
                  </a:cubicBezTo>
                  <a:cubicBezTo>
                    <a:pt x="1093470" y="1272540"/>
                    <a:pt x="1052830" y="1357630"/>
                    <a:pt x="1002030" y="1440180"/>
                  </a:cubicBezTo>
                  <a:cubicBezTo>
                    <a:pt x="952500" y="1526540"/>
                    <a:pt x="892810" y="1609090"/>
                    <a:pt x="825500" y="1689100"/>
                  </a:cubicBezTo>
                  <a:cubicBezTo>
                    <a:pt x="756920" y="1771650"/>
                    <a:pt x="684530" y="1856740"/>
                    <a:pt x="612140" y="1939290"/>
                  </a:cubicBezTo>
                  <a:cubicBezTo>
                    <a:pt x="537210" y="2024380"/>
                    <a:pt x="463550" y="2113280"/>
                    <a:pt x="393700" y="2200910"/>
                  </a:cubicBezTo>
                  <a:cubicBezTo>
                    <a:pt x="320040" y="2292350"/>
                    <a:pt x="254000" y="2390140"/>
                    <a:pt x="196850" y="2490470"/>
                  </a:cubicBezTo>
                  <a:cubicBezTo>
                    <a:pt x="138430" y="2593340"/>
                    <a:pt x="90170" y="2702560"/>
                    <a:pt x="55880" y="2816860"/>
                  </a:cubicBezTo>
                  <a:cubicBezTo>
                    <a:pt x="19050" y="2934970"/>
                    <a:pt x="0" y="3061970"/>
                    <a:pt x="0" y="3194050"/>
                  </a:cubicBezTo>
                  <a:lnTo>
                    <a:pt x="0" y="3411220"/>
                  </a:lnTo>
                  <a:lnTo>
                    <a:pt x="1958340" y="3411220"/>
                  </a:lnTo>
                  <a:lnTo>
                    <a:pt x="1958340" y="2683510"/>
                  </a:lnTo>
                  <a:lnTo>
                    <a:pt x="971550" y="2683510"/>
                  </a:lnTo>
                  <a:cubicBezTo>
                    <a:pt x="980440" y="2672080"/>
                    <a:pt x="989330" y="2660650"/>
                    <a:pt x="999490" y="2647950"/>
                  </a:cubicBezTo>
                  <a:close/>
                </a:path>
              </a:pathLst>
            </a:custGeom>
            <a:blipFill>
              <a:blip r:embed="rId2"/>
              <a:stretch>
                <a:fillRect l="-86158" r="-86158"/>
              </a:stretch>
            </a:blipFill>
          </p:spPr>
          <p:txBody>
            <a:bodyPr/>
            <a:lstStyle/>
            <a:p>
              <a:endParaRPr lang="en-GB" sz="1200"/>
            </a:p>
          </p:txBody>
        </p:sp>
      </p:grpSp>
      <p:grpSp>
        <p:nvGrpSpPr>
          <p:cNvPr id="5" name="Group 5"/>
          <p:cNvGrpSpPr>
            <a:grpSpLocks noChangeAspect="1"/>
          </p:cNvGrpSpPr>
          <p:nvPr/>
        </p:nvGrpSpPr>
        <p:grpSpPr>
          <a:xfrm>
            <a:off x="1065014" y="3544047"/>
            <a:ext cx="773421" cy="1344011"/>
            <a:chOff x="0" y="0"/>
            <a:chExt cx="1995170" cy="3467100"/>
          </a:xfrm>
        </p:grpSpPr>
        <p:sp>
          <p:nvSpPr>
            <p:cNvPr id="6" name="Freeform 6"/>
            <p:cNvSpPr/>
            <p:nvPr/>
          </p:nvSpPr>
          <p:spPr>
            <a:xfrm>
              <a:off x="0" y="0"/>
              <a:ext cx="1995170" cy="3467100"/>
            </a:xfrm>
            <a:custGeom>
              <a:avLst/>
              <a:gdLst/>
              <a:ahLst/>
              <a:cxnLst/>
              <a:rect l="l" t="t" r="r" b="b"/>
              <a:pathLst>
                <a:path w="1995170" h="3467100">
                  <a:moveTo>
                    <a:pt x="1851660" y="1901190"/>
                  </a:moveTo>
                  <a:cubicBezTo>
                    <a:pt x="1805940" y="1827530"/>
                    <a:pt x="1750060" y="1762760"/>
                    <a:pt x="1685290" y="1711960"/>
                  </a:cubicBezTo>
                  <a:cubicBezTo>
                    <a:pt x="1667510" y="1697990"/>
                    <a:pt x="1649730" y="1685290"/>
                    <a:pt x="1631950" y="1672590"/>
                  </a:cubicBezTo>
                  <a:cubicBezTo>
                    <a:pt x="1644650" y="1662430"/>
                    <a:pt x="1657350" y="1652270"/>
                    <a:pt x="1668780" y="1640840"/>
                  </a:cubicBezTo>
                  <a:cubicBezTo>
                    <a:pt x="1724660" y="1591310"/>
                    <a:pt x="1774190" y="1532890"/>
                    <a:pt x="1813560" y="1466850"/>
                  </a:cubicBezTo>
                  <a:cubicBezTo>
                    <a:pt x="1852930" y="1402080"/>
                    <a:pt x="1884680" y="1328420"/>
                    <a:pt x="1907540" y="1245870"/>
                  </a:cubicBezTo>
                  <a:cubicBezTo>
                    <a:pt x="1930400" y="1164590"/>
                    <a:pt x="1941830" y="1071880"/>
                    <a:pt x="1941830" y="970280"/>
                  </a:cubicBezTo>
                  <a:cubicBezTo>
                    <a:pt x="1941830" y="817880"/>
                    <a:pt x="1918970" y="680720"/>
                    <a:pt x="1874520" y="561340"/>
                  </a:cubicBezTo>
                  <a:cubicBezTo>
                    <a:pt x="1828800" y="439420"/>
                    <a:pt x="1762760" y="336550"/>
                    <a:pt x="1677670" y="252730"/>
                  </a:cubicBezTo>
                  <a:cubicBezTo>
                    <a:pt x="1592580" y="168910"/>
                    <a:pt x="1490980" y="105410"/>
                    <a:pt x="1374140" y="62230"/>
                  </a:cubicBezTo>
                  <a:cubicBezTo>
                    <a:pt x="1259840" y="20320"/>
                    <a:pt x="1132840" y="0"/>
                    <a:pt x="994410" y="0"/>
                  </a:cubicBezTo>
                  <a:cubicBezTo>
                    <a:pt x="862330" y="0"/>
                    <a:pt x="735330" y="22860"/>
                    <a:pt x="621030" y="68580"/>
                  </a:cubicBezTo>
                  <a:cubicBezTo>
                    <a:pt x="504190" y="115570"/>
                    <a:pt x="403860" y="181610"/>
                    <a:pt x="320040" y="267970"/>
                  </a:cubicBezTo>
                  <a:cubicBezTo>
                    <a:pt x="234950" y="353060"/>
                    <a:pt x="170180" y="457200"/>
                    <a:pt x="123190" y="576580"/>
                  </a:cubicBezTo>
                  <a:cubicBezTo>
                    <a:pt x="77470" y="694690"/>
                    <a:pt x="54610" y="826770"/>
                    <a:pt x="54610" y="971550"/>
                  </a:cubicBezTo>
                  <a:lnTo>
                    <a:pt x="54610" y="1206500"/>
                  </a:lnTo>
                  <a:lnTo>
                    <a:pt x="825500" y="1206500"/>
                  </a:lnTo>
                  <a:lnTo>
                    <a:pt x="825500" y="1010920"/>
                  </a:lnTo>
                  <a:cubicBezTo>
                    <a:pt x="825500" y="854710"/>
                    <a:pt x="855980" y="778510"/>
                    <a:pt x="881380" y="740410"/>
                  </a:cubicBezTo>
                  <a:cubicBezTo>
                    <a:pt x="910590" y="697230"/>
                    <a:pt x="946150" y="678180"/>
                    <a:pt x="1002030" y="678180"/>
                  </a:cubicBezTo>
                  <a:cubicBezTo>
                    <a:pt x="1054100" y="678180"/>
                    <a:pt x="1090930" y="695960"/>
                    <a:pt x="1120140" y="735330"/>
                  </a:cubicBezTo>
                  <a:cubicBezTo>
                    <a:pt x="1144270" y="768350"/>
                    <a:pt x="1173480" y="839470"/>
                    <a:pt x="1173480" y="993140"/>
                  </a:cubicBezTo>
                  <a:cubicBezTo>
                    <a:pt x="1173480" y="1064260"/>
                    <a:pt x="1167130" y="1126490"/>
                    <a:pt x="1153160" y="1178560"/>
                  </a:cubicBezTo>
                  <a:cubicBezTo>
                    <a:pt x="1140460" y="1228090"/>
                    <a:pt x="1123950" y="1267460"/>
                    <a:pt x="1103630" y="1297940"/>
                  </a:cubicBezTo>
                  <a:cubicBezTo>
                    <a:pt x="1087120" y="1323340"/>
                    <a:pt x="1068070" y="1342390"/>
                    <a:pt x="1046480" y="1353820"/>
                  </a:cubicBezTo>
                  <a:cubicBezTo>
                    <a:pt x="1026160" y="1365250"/>
                    <a:pt x="1004570" y="1370330"/>
                    <a:pt x="980440" y="1370330"/>
                  </a:cubicBezTo>
                  <a:lnTo>
                    <a:pt x="715010" y="1370330"/>
                  </a:lnTo>
                  <a:lnTo>
                    <a:pt x="715010" y="2048510"/>
                  </a:lnTo>
                  <a:lnTo>
                    <a:pt x="970280" y="2048510"/>
                  </a:lnTo>
                  <a:cubicBezTo>
                    <a:pt x="1005840" y="2048510"/>
                    <a:pt x="1040130" y="2053590"/>
                    <a:pt x="1071880" y="2065020"/>
                  </a:cubicBezTo>
                  <a:cubicBezTo>
                    <a:pt x="1098550" y="2073910"/>
                    <a:pt x="1122680" y="2090420"/>
                    <a:pt x="1144270" y="2113280"/>
                  </a:cubicBezTo>
                  <a:cubicBezTo>
                    <a:pt x="1167130" y="2137410"/>
                    <a:pt x="1186180" y="2174240"/>
                    <a:pt x="1200150" y="2222500"/>
                  </a:cubicBezTo>
                  <a:cubicBezTo>
                    <a:pt x="1216660" y="2275840"/>
                    <a:pt x="1224280" y="2346960"/>
                    <a:pt x="1224280" y="2434590"/>
                  </a:cubicBezTo>
                  <a:cubicBezTo>
                    <a:pt x="1224280" y="2564130"/>
                    <a:pt x="1201420" y="2661920"/>
                    <a:pt x="1156970" y="2716530"/>
                  </a:cubicBezTo>
                  <a:cubicBezTo>
                    <a:pt x="1117600" y="2766060"/>
                    <a:pt x="1066800" y="2788920"/>
                    <a:pt x="1000760" y="2788920"/>
                  </a:cubicBezTo>
                  <a:cubicBezTo>
                    <a:pt x="900430" y="2788920"/>
                    <a:pt x="858520" y="2745740"/>
                    <a:pt x="835660" y="2713990"/>
                  </a:cubicBezTo>
                  <a:cubicBezTo>
                    <a:pt x="792480" y="2651760"/>
                    <a:pt x="770890" y="2556510"/>
                    <a:pt x="770890" y="2430780"/>
                  </a:cubicBezTo>
                  <a:lnTo>
                    <a:pt x="770890" y="2226310"/>
                  </a:lnTo>
                  <a:lnTo>
                    <a:pt x="0" y="2226310"/>
                  </a:lnTo>
                  <a:lnTo>
                    <a:pt x="0" y="2416810"/>
                  </a:lnTo>
                  <a:cubicBezTo>
                    <a:pt x="0" y="2571750"/>
                    <a:pt x="21590" y="2713990"/>
                    <a:pt x="66040" y="2840990"/>
                  </a:cubicBezTo>
                  <a:cubicBezTo>
                    <a:pt x="110490" y="2970530"/>
                    <a:pt x="176530" y="3083560"/>
                    <a:pt x="262890" y="3176270"/>
                  </a:cubicBezTo>
                  <a:cubicBezTo>
                    <a:pt x="349250" y="3270250"/>
                    <a:pt x="457200" y="3342640"/>
                    <a:pt x="584200" y="3393440"/>
                  </a:cubicBezTo>
                  <a:cubicBezTo>
                    <a:pt x="707390" y="3441700"/>
                    <a:pt x="850900" y="3467100"/>
                    <a:pt x="1009650" y="3467100"/>
                  </a:cubicBezTo>
                  <a:cubicBezTo>
                    <a:pt x="1150620" y="3467100"/>
                    <a:pt x="1282700" y="3444240"/>
                    <a:pt x="1402080" y="3398520"/>
                  </a:cubicBezTo>
                  <a:cubicBezTo>
                    <a:pt x="1524000" y="3352800"/>
                    <a:pt x="1629410" y="3284220"/>
                    <a:pt x="1717040" y="3196590"/>
                  </a:cubicBezTo>
                  <a:cubicBezTo>
                    <a:pt x="1804670" y="3108960"/>
                    <a:pt x="1873250" y="3001010"/>
                    <a:pt x="1922780" y="2876550"/>
                  </a:cubicBezTo>
                  <a:cubicBezTo>
                    <a:pt x="1971040" y="2753360"/>
                    <a:pt x="1995170" y="2613660"/>
                    <a:pt x="1995170" y="2461260"/>
                  </a:cubicBezTo>
                  <a:cubicBezTo>
                    <a:pt x="1995170" y="2348230"/>
                    <a:pt x="1982470" y="2244090"/>
                    <a:pt x="1958340" y="2151380"/>
                  </a:cubicBezTo>
                  <a:cubicBezTo>
                    <a:pt x="1932940" y="2058670"/>
                    <a:pt x="1897380" y="1973580"/>
                    <a:pt x="1851660" y="1901190"/>
                  </a:cubicBezTo>
                  <a:close/>
                </a:path>
              </a:pathLst>
            </a:custGeom>
            <a:blipFill>
              <a:blip r:embed="rId3"/>
              <a:stretch>
                <a:fillRect l="-104466" r="-104466"/>
              </a:stretch>
            </a:blipFill>
          </p:spPr>
          <p:txBody>
            <a:bodyPr/>
            <a:lstStyle/>
            <a:p>
              <a:endParaRPr lang="en-GB" sz="1200"/>
            </a:p>
          </p:txBody>
        </p:sp>
      </p:grpSp>
      <p:sp>
        <p:nvSpPr>
          <p:cNvPr id="7" name="TextBox 7"/>
          <p:cNvSpPr txBox="1"/>
          <p:nvPr/>
        </p:nvSpPr>
        <p:spPr>
          <a:xfrm>
            <a:off x="859321" y="6045200"/>
            <a:ext cx="3385997" cy="170560"/>
          </a:xfrm>
          <a:prstGeom prst="rect">
            <a:avLst/>
          </a:prstGeom>
        </p:spPr>
        <p:txBody>
          <a:bodyPr lIns="0" tIns="0" rIns="0" bIns="0" rtlCol="0" anchor="t">
            <a:spAutoFit/>
          </a:bodyPr>
          <a:lstStyle/>
          <a:p>
            <a:pPr>
              <a:lnSpc>
                <a:spcPts val="1400"/>
              </a:lnSpc>
              <a:spcBef>
                <a:spcPct val="0"/>
              </a:spcBef>
            </a:pPr>
            <a:r>
              <a:rPr lang="en-US" sz="1000">
                <a:solidFill>
                  <a:srgbClr val="F4F4F4"/>
                </a:solidFill>
                <a:latin typeface="Poppins Light"/>
              </a:rPr>
              <a:t>King’s College London | Sustainable Design Modules </a:t>
            </a:r>
          </a:p>
        </p:txBody>
      </p:sp>
      <p:sp>
        <p:nvSpPr>
          <p:cNvPr id="8" name="TextBox 8"/>
          <p:cNvSpPr txBox="1"/>
          <p:nvPr/>
        </p:nvSpPr>
        <p:spPr>
          <a:xfrm>
            <a:off x="2093849" y="1096497"/>
            <a:ext cx="8754616" cy="572464"/>
          </a:xfrm>
          <a:prstGeom prst="rect">
            <a:avLst/>
          </a:prstGeom>
        </p:spPr>
        <p:txBody>
          <a:bodyPr lIns="0" tIns="0" rIns="0" bIns="0" rtlCol="0" anchor="t">
            <a:spAutoFit/>
          </a:bodyPr>
          <a:lstStyle/>
          <a:p>
            <a:pPr algn="ctr">
              <a:lnSpc>
                <a:spcPts val="4853"/>
              </a:lnSpc>
            </a:pPr>
            <a:r>
              <a:rPr lang="en-US" sz="3466" dirty="0">
                <a:solidFill>
                  <a:srgbClr val="225750"/>
                </a:solidFill>
                <a:latin typeface="Canva Sans Bold"/>
              </a:rPr>
              <a:t>Ecotoxicity - multiple levels (g1,4DCBeq)</a:t>
            </a:r>
          </a:p>
        </p:txBody>
      </p:sp>
      <p:sp>
        <p:nvSpPr>
          <p:cNvPr id="9" name="TextBox 9"/>
          <p:cNvSpPr txBox="1"/>
          <p:nvPr/>
        </p:nvSpPr>
        <p:spPr>
          <a:xfrm>
            <a:off x="2093849" y="1864231"/>
            <a:ext cx="9412351" cy="1104661"/>
          </a:xfrm>
          <a:prstGeom prst="rect">
            <a:avLst/>
          </a:prstGeom>
        </p:spPr>
        <p:txBody>
          <a:bodyPr lIns="0" tIns="0" rIns="0" bIns="0" rtlCol="0" anchor="t">
            <a:spAutoFit/>
          </a:bodyPr>
          <a:lstStyle/>
          <a:p>
            <a:pPr>
              <a:lnSpc>
                <a:spcPts val="2239"/>
              </a:lnSpc>
            </a:pPr>
            <a:r>
              <a:rPr lang="en-US" sz="1600">
                <a:solidFill>
                  <a:srgbClr val="225750"/>
                </a:solidFill>
                <a:latin typeface="Canva Sans"/>
              </a:rPr>
              <a:t>This KPI assesses the potential harm a product's lifecycle may inflict on ecosystems at multiple levels (human, terrestrial, aquatic...). It quantifies the release of toxic substances, often expressed in grams of 1,4-dichlorobenzene equivalents (g1,4DCBeq). High values of this KPI indicate a greater risk of contaminating ecosystems with harmful chemicals.</a:t>
            </a:r>
          </a:p>
        </p:txBody>
      </p:sp>
      <p:sp>
        <p:nvSpPr>
          <p:cNvPr id="10" name="TextBox 10"/>
          <p:cNvSpPr txBox="1"/>
          <p:nvPr/>
        </p:nvSpPr>
        <p:spPr>
          <a:xfrm>
            <a:off x="2093849" y="3551799"/>
            <a:ext cx="4611751" cy="572464"/>
          </a:xfrm>
          <a:prstGeom prst="rect">
            <a:avLst/>
          </a:prstGeom>
        </p:spPr>
        <p:txBody>
          <a:bodyPr wrap="square" lIns="0" tIns="0" rIns="0" bIns="0" rtlCol="0" anchor="t">
            <a:spAutoFit/>
          </a:bodyPr>
          <a:lstStyle/>
          <a:p>
            <a:pPr algn="ctr">
              <a:lnSpc>
                <a:spcPts val="4853"/>
              </a:lnSpc>
            </a:pPr>
            <a:r>
              <a:rPr lang="en-US" sz="3466" dirty="0">
                <a:solidFill>
                  <a:srgbClr val="225750"/>
                </a:solidFill>
                <a:latin typeface="Canva Sans Bold"/>
              </a:rPr>
              <a:t>Water input (m3)</a:t>
            </a:r>
          </a:p>
        </p:txBody>
      </p:sp>
      <p:sp>
        <p:nvSpPr>
          <p:cNvPr id="11" name="TextBox 11"/>
          <p:cNvSpPr txBox="1"/>
          <p:nvPr/>
        </p:nvSpPr>
        <p:spPr>
          <a:xfrm>
            <a:off x="2093849" y="4520181"/>
            <a:ext cx="9412351" cy="1104661"/>
          </a:xfrm>
          <a:prstGeom prst="rect">
            <a:avLst/>
          </a:prstGeom>
        </p:spPr>
        <p:txBody>
          <a:bodyPr lIns="0" tIns="0" rIns="0" bIns="0" rtlCol="0" anchor="t">
            <a:spAutoFit/>
          </a:bodyPr>
          <a:lstStyle/>
          <a:p>
            <a:pPr>
              <a:lnSpc>
                <a:spcPts val="2239"/>
              </a:lnSpc>
            </a:pPr>
            <a:r>
              <a:rPr lang="en-US" sz="1600">
                <a:solidFill>
                  <a:srgbClr val="225750"/>
                </a:solidFill>
                <a:latin typeface="Canva Sans"/>
              </a:rPr>
              <a:t>This KPI is important because it quantifies how much water our product consumes throughout its life cycle. By understanding our water consumption, engineers can develop strategies to minimize waste, recycle water, and choose production methods that are less water-intensive. This not only conserves resources but also reduces costs.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42150-B308-62E4-4DAB-885C250D7606}"/>
              </a:ext>
            </a:extLst>
          </p:cNvPr>
          <p:cNvSpPr>
            <a:spLocks noGrp="1"/>
          </p:cNvSpPr>
          <p:nvPr>
            <p:ph type="title"/>
          </p:nvPr>
        </p:nvSpPr>
        <p:spPr/>
        <p:txBody>
          <a:bodyPr>
            <a:normAutofit/>
          </a:bodyPr>
          <a:lstStyle/>
          <a:p>
            <a:r>
              <a:rPr lang="en-GB" dirty="0"/>
              <a:t>Principles of an Automated Feedback System</a:t>
            </a:r>
          </a:p>
        </p:txBody>
      </p:sp>
      <p:sp>
        <p:nvSpPr>
          <p:cNvPr id="4" name="Slide Number Placeholder 3">
            <a:extLst>
              <a:ext uri="{FF2B5EF4-FFF2-40B4-BE49-F238E27FC236}">
                <a16:creationId xmlns:a16="http://schemas.microsoft.com/office/drawing/2014/main" id="{1A0AF16B-98DA-9F71-E9C9-8FE422B27F8E}"/>
              </a:ext>
            </a:extLst>
          </p:cNvPr>
          <p:cNvSpPr>
            <a:spLocks noGrp="1"/>
          </p:cNvSpPr>
          <p:nvPr>
            <p:ph type="sldNum" sz="quarter" idx="4"/>
          </p:nvPr>
        </p:nvSpPr>
        <p:spPr/>
        <p:txBody>
          <a:body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4</a:t>
            </a:fld>
            <a:endParaRPr lang="en-US"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5EE207E3-4D28-EB32-F5DD-2339B645A375}"/>
              </a:ext>
            </a:extLst>
          </p:cNvPr>
          <p:cNvSpPr/>
          <p:nvPr/>
        </p:nvSpPr>
        <p:spPr>
          <a:xfrm>
            <a:off x="893445" y="1176020"/>
            <a:ext cx="9850755" cy="5213350"/>
          </a:xfrm>
          <a:prstGeom prst="rect">
            <a:avLst/>
          </a:prstGeom>
          <a:solidFill>
            <a:prstClr val="white"/>
          </a:solidFill>
        </p:spPr>
        <p:txBody>
          <a:bodyPr/>
          <a:lstStyle/>
          <a:p>
            <a:endParaRPr lang="en-GB" sz="4000">
              <a:latin typeface="KingsBureauGrot FiveOne" panose="02000506040000020004" pitchFamily="2" charset="0"/>
            </a:endParaRPr>
          </a:p>
        </p:txBody>
      </p:sp>
      <p:sp>
        <p:nvSpPr>
          <p:cNvPr id="7" name="Text Box 2">
            <a:extLst>
              <a:ext uri="{FF2B5EF4-FFF2-40B4-BE49-F238E27FC236}">
                <a16:creationId xmlns:a16="http://schemas.microsoft.com/office/drawing/2014/main" id="{9B8ED91D-2B1C-0551-5C67-3F157405C84F}"/>
              </a:ext>
            </a:extLst>
          </p:cNvPr>
          <p:cNvSpPr txBox="1"/>
          <p:nvPr/>
        </p:nvSpPr>
        <p:spPr>
          <a:xfrm>
            <a:off x="1405423" y="1840629"/>
            <a:ext cx="2145787" cy="1221167"/>
          </a:xfrm>
          <a:prstGeom prst="roundRect">
            <a:avLst/>
          </a:prstGeom>
          <a:solidFill>
            <a:schemeClr val="accent3">
              <a:lumMod val="20000"/>
              <a:lumOff val="80000"/>
              <a:alpha val="80000"/>
            </a:schemeClr>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1600" b="1" dirty="0">
                <a:effectLst/>
                <a:latin typeface="KingsBureauGrot ThreeSeven" panose="02000506050000020004" pitchFamily="2" charset="0"/>
                <a:ea typeface="Calibri" panose="020F0502020204030204" pitchFamily="34" charset="0"/>
                <a:cs typeface="Times New Roman" panose="02020603050405020304" pitchFamily="18" charset="0"/>
              </a:rPr>
              <a:t>Inputs</a:t>
            </a:r>
            <a:endParaRPr lang="en-GB" sz="2400" dirty="0">
              <a:effectLst/>
              <a:latin typeface="KingsBureauGrot ThreeSeven" panose="02000506050000020004" pitchFamily="2" charset="0"/>
              <a:ea typeface="Calibri" panose="020F0502020204030204" pitchFamily="34" charset="0"/>
              <a:cs typeface="Times New Roman" panose="02020603050405020304" pitchFamily="18" charset="0"/>
            </a:endParaRPr>
          </a:p>
          <a:p>
            <a:pPr algn="ctr">
              <a:spcAft>
                <a:spcPts val="600"/>
              </a:spcAft>
            </a:pPr>
            <a:r>
              <a:rPr lang="en-GB" sz="1200" dirty="0">
                <a:effectLst/>
                <a:latin typeface="KingsBureauGrot FiveOne" panose="02000506040000020004" pitchFamily="2" charset="0"/>
                <a:ea typeface="Calibri" panose="020F0502020204030204" pitchFamily="34" charset="0"/>
                <a:cs typeface="Times New Roman" panose="02020603050405020304" pitchFamily="18" charset="0"/>
              </a:rPr>
              <a:t>Parameters, Options, Methods, Variants, Decisions</a:t>
            </a:r>
            <a:endParaRPr lang="en-GB" sz="2400" dirty="0">
              <a:effectLst/>
              <a:latin typeface="KingsBureauGrot FiveOne" panose="02000506040000020004" pitchFamily="2" charset="0"/>
              <a:ea typeface="Calibri" panose="020F0502020204030204" pitchFamily="34" charset="0"/>
              <a:cs typeface="Times New Roman" panose="02020603050405020304" pitchFamily="18" charset="0"/>
            </a:endParaRPr>
          </a:p>
        </p:txBody>
      </p:sp>
      <p:sp>
        <p:nvSpPr>
          <p:cNvPr id="8" name="Text Box 2">
            <a:extLst>
              <a:ext uri="{FF2B5EF4-FFF2-40B4-BE49-F238E27FC236}">
                <a16:creationId xmlns:a16="http://schemas.microsoft.com/office/drawing/2014/main" id="{0D973C15-28CA-4C5D-EBCE-5B7E660C88C4}"/>
              </a:ext>
            </a:extLst>
          </p:cNvPr>
          <p:cNvSpPr txBox="1"/>
          <p:nvPr/>
        </p:nvSpPr>
        <p:spPr>
          <a:xfrm>
            <a:off x="8191139" y="1757043"/>
            <a:ext cx="2442191" cy="3459214"/>
          </a:xfrm>
          <a:prstGeom prst="roundRect">
            <a:avLst/>
          </a:prstGeom>
          <a:solidFill>
            <a:schemeClr val="tx2">
              <a:lumMod val="10000"/>
              <a:lumOff val="90000"/>
              <a:alpha val="80000"/>
            </a:schemeClr>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600"/>
              </a:spcAft>
            </a:pPr>
            <a:r>
              <a:rPr lang="en-GB" sz="1600" b="1" dirty="0">
                <a:effectLst/>
                <a:latin typeface="KingsBureauGrot ThreeSeven" panose="02000506050000020004" pitchFamily="2" charset="0"/>
                <a:ea typeface="Calibri" panose="020F0502020204030204" pitchFamily="34" charset="0"/>
                <a:cs typeface="Times New Roman" panose="02020603050405020304" pitchFamily="18" charset="0"/>
              </a:rPr>
              <a:t>Outputs</a:t>
            </a:r>
            <a:endParaRPr lang="en-GB" sz="2400" dirty="0">
              <a:effectLst/>
              <a:latin typeface="KingsBureauGrot ThreeSeven" panose="02000506050000020004" pitchFamily="2" charset="0"/>
              <a:ea typeface="Calibri" panose="020F0502020204030204" pitchFamily="34" charset="0"/>
              <a:cs typeface="Times New Roman" panose="02020603050405020304" pitchFamily="18" charset="0"/>
            </a:endParaRPr>
          </a:p>
          <a:p>
            <a:pPr algn="ctr">
              <a:lnSpc>
                <a:spcPct val="105000"/>
              </a:lnSpc>
              <a:spcAft>
                <a:spcPts val="600"/>
              </a:spcAft>
            </a:pPr>
            <a:r>
              <a:rPr lang="en-GB" sz="1200" dirty="0">
                <a:effectLst/>
                <a:latin typeface="KingsBureauGrot FiveOne" panose="02000506040000020004" pitchFamily="2" charset="0"/>
                <a:ea typeface="Calibri" panose="020F0502020204030204" pitchFamily="34" charset="0"/>
                <a:cs typeface="Times New Roman" panose="02020603050405020304" pitchFamily="18" charset="0"/>
              </a:rPr>
              <a:t>Visualisations, Data Analytics, Severity Levels, Text Reporting, Error &amp; Warning Messages</a:t>
            </a:r>
            <a:endParaRPr lang="en-GB" sz="2400" dirty="0">
              <a:effectLst/>
              <a:latin typeface="KingsBureauGrot FiveOne" panose="02000506040000020004" pitchFamily="2" charset="0"/>
              <a:ea typeface="Calibri" panose="020F0502020204030204" pitchFamily="34" charset="0"/>
              <a:cs typeface="Times New Roman" panose="02020603050405020304" pitchFamily="18" charset="0"/>
            </a:endParaRPr>
          </a:p>
        </p:txBody>
      </p:sp>
      <p:sp>
        <p:nvSpPr>
          <p:cNvPr id="9" name="Text Box 2">
            <a:extLst>
              <a:ext uri="{FF2B5EF4-FFF2-40B4-BE49-F238E27FC236}">
                <a16:creationId xmlns:a16="http://schemas.microsoft.com/office/drawing/2014/main" id="{10F47D9A-3689-B6F5-201B-5FC6F63ED100}"/>
              </a:ext>
            </a:extLst>
          </p:cNvPr>
          <p:cNvSpPr txBox="1"/>
          <p:nvPr/>
        </p:nvSpPr>
        <p:spPr>
          <a:xfrm>
            <a:off x="1311007" y="4276916"/>
            <a:ext cx="2223617" cy="918297"/>
          </a:xfrm>
          <a:prstGeom prst="roundRect">
            <a:avLst/>
          </a:prstGeom>
          <a:solidFill>
            <a:schemeClr val="accent3">
              <a:lumMod val="20000"/>
              <a:lumOff val="80000"/>
              <a:alpha val="80000"/>
            </a:schemeClr>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600"/>
              </a:spcAft>
            </a:pPr>
            <a:r>
              <a:rPr lang="en-GB" sz="1600" b="1" dirty="0">
                <a:effectLst/>
                <a:latin typeface="+mj-lt"/>
                <a:ea typeface="Calibri" panose="020F0502020204030204" pitchFamily="34" charset="0"/>
                <a:cs typeface="Times New Roman" panose="02020603050405020304" pitchFamily="18" charset="0"/>
              </a:rPr>
              <a:t>Multi-user interaction</a:t>
            </a:r>
            <a:endParaRPr lang="en-GB" sz="2800" dirty="0">
              <a:effectLst/>
              <a:latin typeface="+mj-lt"/>
              <a:ea typeface="Calibri" panose="020F0502020204030204" pitchFamily="34" charset="0"/>
              <a:cs typeface="Times New Roman" panose="02020603050405020304" pitchFamily="18" charset="0"/>
            </a:endParaRPr>
          </a:p>
          <a:p>
            <a:pPr algn="ctr">
              <a:lnSpc>
                <a:spcPct val="107000"/>
              </a:lnSpc>
              <a:spcAft>
                <a:spcPts val="600"/>
              </a:spcAft>
            </a:pPr>
            <a:r>
              <a:rPr lang="en-GB" sz="1200" dirty="0">
                <a:effectLst/>
                <a:latin typeface="KingsBureauGrot FiveOne" panose="02000506040000020004" pitchFamily="2" charset="0"/>
                <a:ea typeface="Calibri" panose="020F0502020204030204" pitchFamily="34" charset="0"/>
                <a:cs typeface="Times New Roman" panose="02020603050405020304" pitchFamily="18" charset="0"/>
              </a:rPr>
              <a:t>Clicks, Sensors</a:t>
            </a:r>
            <a:endParaRPr lang="en-GB" sz="2400" dirty="0">
              <a:effectLst/>
              <a:latin typeface="KingsBureauGrot FiveOne" panose="02000506040000020004" pitchFamily="2" charset="0"/>
              <a:ea typeface="Calibri" panose="020F0502020204030204" pitchFamily="34" charset="0"/>
              <a:cs typeface="Times New Roman" panose="02020603050405020304" pitchFamily="18" charset="0"/>
            </a:endParaRPr>
          </a:p>
        </p:txBody>
      </p:sp>
      <p:sp>
        <p:nvSpPr>
          <p:cNvPr id="11" name="Text Box 2">
            <a:extLst>
              <a:ext uri="{FF2B5EF4-FFF2-40B4-BE49-F238E27FC236}">
                <a16:creationId xmlns:a16="http://schemas.microsoft.com/office/drawing/2014/main" id="{6D991003-A934-DFE5-590A-F32992E96A20}"/>
              </a:ext>
            </a:extLst>
          </p:cNvPr>
          <p:cNvSpPr txBox="1"/>
          <p:nvPr/>
        </p:nvSpPr>
        <p:spPr>
          <a:xfrm>
            <a:off x="4902025" y="1803194"/>
            <a:ext cx="2301840" cy="3429182"/>
          </a:xfrm>
          <a:prstGeom prst="roundRect">
            <a:avLst/>
          </a:prstGeom>
          <a:solidFill>
            <a:schemeClr val="accent4">
              <a:lumMod val="20000"/>
              <a:lumOff val="80000"/>
              <a:alpha val="80000"/>
            </a:schemeClr>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6000"/>
              </a:lnSpc>
              <a:spcAft>
                <a:spcPts val="600"/>
              </a:spcAft>
            </a:pPr>
            <a:r>
              <a:rPr lang="en-GB" sz="1600" b="1" dirty="0">
                <a:effectLst/>
                <a:latin typeface="KingsBureauGrot ThreeSeven" panose="02000506050000020004" pitchFamily="2" charset="0"/>
                <a:ea typeface="Calibri" panose="020F0502020204030204" pitchFamily="34" charset="0"/>
                <a:cs typeface="Times New Roman" panose="02020603050405020304" pitchFamily="18" charset="0"/>
              </a:rPr>
              <a:t>Artifact Evaluation</a:t>
            </a:r>
            <a:br>
              <a:rPr lang="en-GB" sz="1600" b="1" dirty="0">
                <a:effectLst/>
                <a:latin typeface="KingsBureauGrot ThreeSeven" panose="02000506050000020004" pitchFamily="2" charset="0"/>
                <a:ea typeface="Calibri" panose="020F0502020204030204" pitchFamily="34" charset="0"/>
                <a:cs typeface="Times New Roman" panose="02020603050405020304" pitchFamily="18" charset="0"/>
              </a:rPr>
            </a:br>
            <a:endParaRPr lang="en-GB" sz="2800" dirty="0">
              <a:effectLst/>
              <a:latin typeface="KingsBureauGrot ThreeSeven" panose="02000506050000020004" pitchFamily="2" charset="0"/>
              <a:ea typeface="Calibri" panose="020F0502020204030204" pitchFamily="34" charset="0"/>
              <a:cs typeface="Times New Roman" panose="02020603050405020304" pitchFamily="18" charset="0"/>
            </a:endParaRPr>
          </a:p>
          <a:p>
            <a:pPr algn="ctr">
              <a:lnSpc>
                <a:spcPct val="106000"/>
              </a:lnSpc>
              <a:spcAft>
                <a:spcPts val="600"/>
              </a:spcAft>
            </a:pPr>
            <a:r>
              <a:rPr lang="en-GB" sz="1400" dirty="0">
                <a:effectLst/>
                <a:latin typeface="KingsBureauGrot FiveOne" panose="02000506040000020004" pitchFamily="2" charset="0"/>
                <a:ea typeface="Calibri" panose="020F0502020204030204" pitchFamily="34" charset="0"/>
                <a:cs typeface="Times New Roman" panose="02020603050405020304" pitchFamily="18" charset="0"/>
              </a:rPr>
              <a:t> </a:t>
            </a:r>
            <a:endParaRPr lang="en-GB" sz="2400" dirty="0">
              <a:effectLst/>
              <a:latin typeface="KingsBureauGrot FiveOne" panose="02000506040000020004" pitchFamily="2" charset="0"/>
              <a:ea typeface="Calibri" panose="020F0502020204030204" pitchFamily="34" charset="0"/>
              <a:cs typeface="Times New Roman" panose="02020603050405020304" pitchFamily="18" charset="0"/>
            </a:endParaRPr>
          </a:p>
          <a:p>
            <a:pPr algn="ctr">
              <a:lnSpc>
                <a:spcPct val="106000"/>
              </a:lnSpc>
              <a:spcAft>
                <a:spcPts val="600"/>
              </a:spcAft>
            </a:pPr>
            <a:r>
              <a:rPr lang="en-GB" sz="1400" dirty="0">
                <a:effectLst/>
                <a:latin typeface="KingsBureauGrot FiveOne" panose="02000506040000020004" pitchFamily="2" charset="0"/>
                <a:ea typeface="Calibri" panose="020F0502020204030204" pitchFamily="34" charset="0"/>
                <a:cs typeface="Times New Roman" panose="02020603050405020304" pitchFamily="18" charset="0"/>
              </a:rPr>
              <a:t> </a:t>
            </a:r>
            <a:endParaRPr lang="en-GB" sz="2400" dirty="0">
              <a:effectLst/>
              <a:latin typeface="KingsBureauGrot FiveOne" panose="02000506040000020004" pitchFamily="2" charset="0"/>
              <a:ea typeface="Calibri" panose="020F0502020204030204" pitchFamily="34" charset="0"/>
              <a:cs typeface="Times New Roman" panose="02020603050405020304" pitchFamily="18" charset="0"/>
            </a:endParaRPr>
          </a:p>
          <a:p>
            <a:pPr algn="ctr">
              <a:lnSpc>
                <a:spcPct val="106000"/>
              </a:lnSpc>
              <a:spcAft>
                <a:spcPts val="600"/>
              </a:spcAft>
            </a:pPr>
            <a:r>
              <a:rPr lang="en-GB" sz="1400" dirty="0">
                <a:effectLst/>
                <a:latin typeface="KingsBureauGrot FiveOne" panose="02000506040000020004" pitchFamily="2" charset="0"/>
                <a:ea typeface="Calibri" panose="020F0502020204030204" pitchFamily="34" charset="0"/>
                <a:cs typeface="Times New Roman" panose="02020603050405020304" pitchFamily="18" charset="0"/>
              </a:rPr>
              <a:t> </a:t>
            </a:r>
            <a:endParaRPr lang="en-GB" sz="2400" dirty="0">
              <a:effectLst/>
              <a:latin typeface="KingsBureauGrot FiveOne" panose="02000506040000020004" pitchFamily="2" charset="0"/>
              <a:ea typeface="Calibri" panose="020F0502020204030204" pitchFamily="34" charset="0"/>
              <a:cs typeface="Times New Roman" panose="02020603050405020304" pitchFamily="18" charset="0"/>
            </a:endParaRPr>
          </a:p>
          <a:p>
            <a:pPr algn="ctr">
              <a:lnSpc>
                <a:spcPct val="106000"/>
              </a:lnSpc>
              <a:spcAft>
                <a:spcPts val="800"/>
              </a:spcAft>
            </a:pPr>
            <a:r>
              <a:rPr lang="en-GB" sz="1400" b="1" dirty="0">
                <a:effectLst/>
                <a:latin typeface="KingsBureauGrot FiveOne" panose="02000506040000020004" pitchFamily="2" charset="0"/>
                <a:ea typeface="Calibri" panose="020F0502020204030204" pitchFamily="34" charset="0"/>
                <a:cs typeface="Times New Roman" panose="02020603050405020304" pitchFamily="18" charset="0"/>
              </a:rPr>
              <a:t> </a:t>
            </a:r>
            <a:endParaRPr lang="en-GB" sz="2400" dirty="0">
              <a:effectLst/>
              <a:latin typeface="KingsBureauGrot FiveOne" panose="02000506040000020004" pitchFamily="2" charset="0"/>
              <a:ea typeface="Calibri" panose="020F0502020204030204" pitchFamily="34"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91B6DE4B-3530-95FD-59B3-F19D80A0B243}"/>
              </a:ext>
            </a:extLst>
          </p:cNvPr>
          <p:cNvCxnSpPr/>
          <p:nvPr/>
        </p:nvCxnSpPr>
        <p:spPr>
          <a:xfrm>
            <a:off x="3600921" y="2361805"/>
            <a:ext cx="10370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8598EC9-58E4-7389-6C53-1710D3B66BCF}"/>
              </a:ext>
            </a:extLst>
          </p:cNvPr>
          <p:cNvCxnSpPr/>
          <p:nvPr/>
        </p:nvCxnSpPr>
        <p:spPr>
          <a:xfrm>
            <a:off x="7406756" y="2422651"/>
            <a:ext cx="68443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 Box 10">
            <a:extLst>
              <a:ext uri="{FF2B5EF4-FFF2-40B4-BE49-F238E27FC236}">
                <a16:creationId xmlns:a16="http://schemas.microsoft.com/office/drawing/2014/main" id="{14E31A1E-51B6-497A-8D0F-E5C6E70F839D}"/>
              </a:ext>
            </a:extLst>
          </p:cNvPr>
          <p:cNvSpPr txBox="1"/>
          <p:nvPr/>
        </p:nvSpPr>
        <p:spPr>
          <a:xfrm>
            <a:off x="3502924" y="2410190"/>
            <a:ext cx="1156371" cy="67630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GB" sz="1400">
                <a:solidFill>
                  <a:srgbClr val="595959"/>
                </a:solidFill>
                <a:effectLst/>
                <a:latin typeface="KingsBureauGrot FiveOne" panose="02000506040000020004" pitchFamily="2" charset="0"/>
                <a:ea typeface="Calibri" panose="020F0502020204030204" pitchFamily="34" charset="0"/>
                <a:cs typeface="Times New Roman" panose="02020603050405020304" pitchFamily="18" charset="0"/>
              </a:rPr>
              <a:t>Design query</a:t>
            </a:r>
            <a:endParaRPr lang="en-GB" sz="2400">
              <a:effectLst/>
              <a:latin typeface="KingsBureauGrot FiveOne" panose="02000506040000020004" pitchFamily="2" charset="0"/>
              <a:ea typeface="Calibri" panose="020F0502020204030204" pitchFamily="34" charset="0"/>
              <a:cs typeface="Times New Roman" panose="02020603050405020304" pitchFamily="18" charset="0"/>
            </a:endParaRPr>
          </a:p>
        </p:txBody>
      </p:sp>
      <p:sp>
        <p:nvSpPr>
          <p:cNvPr id="15" name="Text Box 10">
            <a:extLst>
              <a:ext uri="{FF2B5EF4-FFF2-40B4-BE49-F238E27FC236}">
                <a16:creationId xmlns:a16="http://schemas.microsoft.com/office/drawing/2014/main" id="{AD9BC0DB-5E9C-DDC2-5EFE-4BC7BB908020}"/>
              </a:ext>
            </a:extLst>
          </p:cNvPr>
          <p:cNvSpPr txBox="1"/>
          <p:nvPr/>
        </p:nvSpPr>
        <p:spPr>
          <a:xfrm>
            <a:off x="5234190" y="1853062"/>
            <a:ext cx="1675716" cy="56671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6000"/>
              </a:lnSpc>
              <a:spcAft>
                <a:spcPts val="800"/>
              </a:spcAft>
            </a:pPr>
            <a:r>
              <a:rPr lang="en-GB" sz="1400" i="1" dirty="0">
                <a:solidFill>
                  <a:srgbClr val="595959"/>
                </a:solidFill>
                <a:effectLst/>
                <a:latin typeface="KingsBureauGrot FiveOne" panose="02000506040000020004" pitchFamily="2" charset="0"/>
                <a:ea typeface="Calibri" panose="020F0502020204030204" pitchFamily="34" charset="0"/>
                <a:cs typeface="Times New Roman" panose="02020603050405020304" pitchFamily="18" charset="0"/>
              </a:rPr>
              <a:t>Design analysis</a:t>
            </a:r>
            <a:endParaRPr lang="en-GB" sz="2400" dirty="0">
              <a:effectLst/>
              <a:latin typeface="KingsBureauGrot FiveOne" panose="02000506040000020004" pitchFamily="2" charset="0"/>
              <a:ea typeface="Calibri" panose="020F0502020204030204" pitchFamily="34" charset="0"/>
              <a:cs typeface="Times New Roman" panose="02020603050405020304" pitchFamily="18" charset="0"/>
            </a:endParaRPr>
          </a:p>
        </p:txBody>
      </p:sp>
      <p:sp>
        <p:nvSpPr>
          <p:cNvPr id="16" name="Text Box 10">
            <a:extLst>
              <a:ext uri="{FF2B5EF4-FFF2-40B4-BE49-F238E27FC236}">
                <a16:creationId xmlns:a16="http://schemas.microsoft.com/office/drawing/2014/main" id="{E6E7DC2C-5E03-634E-5795-AFC261BFF0FC}"/>
              </a:ext>
            </a:extLst>
          </p:cNvPr>
          <p:cNvSpPr txBox="1"/>
          <p:nvPr/>
        </p:nvSpPr>
        <p:spPr>
          <a:xfrm>
            <a:off x="7013372" y="2503234"/>
            <a:ext cx="1379984" cy="65891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5000"/>
              </a:lnSpc>
              <a:spcAft>
                <a:spcPts val="800"/>
              </a:spcAft>
            </a:pPr>
            <a:r>
              <a:rPr lang="en-GB" sz="1400">
                <a:solidFill>
                  <a:srgbClr val="595959"/>
                </a:solidFill>
                <a:effectLst/>
                <a:latin typeface="KingsBureauGrot FiveOne" panose="02000506040000020004" pitchFamily="2" charset="0"/>
                <a:ea typeface="Calibri" panose="020F0502020204030204" pitchFamily="34" charset="0"/>
                <a:cs typeface="Times New Roman" panose="02020603050405020304" pitchFamily="18" charset="0"/>
              </a:rPr>
              <a:t>Feedback generation</a:t>
            </a:r>
            <a:endParaRPr lang="en-GB" sz="2400">
              <a:effectLst/>
              <a:latin typeface="KingsBureauGrot FiveOne" panose="02000506040000020004" pitchFamily="2" charset="0"/>
              <a:ea typeface="Calibri" panose="020F0502020204030204" pitchFamily="34" charset="0"/>
              <a:cs typeface="Times New Roman" panose="02020603050405020304" pitchFamily="18" charset="0"/>
            </a:endParaRPr>
          </a:p>
        </p:txBody>
      </p:sp>
      <p:grpSp>
        <p:nvGrpSpPr>
          <p:cNvPr id="37" name="Group 36">
            <a:extLst>
              <a:ext uri="{FF2B5EF4-FFF2-40B4-BE49-F238E27FC236}">
                <a16:creationId xmlns:a16="http://schemas.microsoft.com/office/drawing/2014/main" id="{53C30E32-43BA-5D3F-01FF-A3F71B45C956}"/>
              </a:ext>
            </a:extLst>
          </p:cNvPr>
          <p:cNvGrpSpPr/>
          <p:nvPr/>
        </p:nvGrpSpPr>
        <p:grpSpPr>
          <a:xfrm>
            <a:off x="2309385" y="3351908"/>
            <a:ext cx="2610139" cy="1188721"/>
            <a:chOff x="2309385" y="3351908"/>
            <a:chExt cx="2610139" cy="1188721"/>
          </a:xfrm>
        </p:grpSpPr>
        <p:sp>
          <p:nvSpPr>
            <p:cNvPr id="17" name="Text Box 2">
              <a:extLst>
                <a:ext uri="{FF2B5EF4-FFF2-40B4-BE49-F238E27FC236}">
                  <a16:creationId xmlns:a16="http://schemas.microsoft.com/office/drawing/2014/main" id="{A529788B-1FE6-A582-33D4-87435898DB2B}"/>
                </a:ext>
              </a:extLst>
            </p:cNvPr>
            <p:cNvSpPr txBox="1"/>
            <p:nvPr/>
          </p:nvSpPr>
          <p:spPr>
            <a:xfrm>
              <a:off x="2309385" y="3351908"/>
              <a:ext cx="1267604" cy="721447"/>
            </a:xfrm>
            <a:prstGeom prst="roundRect">
              <a:avLst/>
            </a:prstGeom>
            <a:solidFill>
              <a:schemeClr val="accent3">
                <a:lumMod val="20000"/>
                <a:lumOff val="80000"/>
                <a:alpha val="80000"/>
              </a:schemeClr>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600"/>
                </a:spcAft>
              </a:pPr>
              <a:r>
                <a:rPr lang="en-GB" sz="1600" b="1" dirty="0">
                  <a:effectLst/>
                  <a:latin typeface="+mj-lt"/>
                  <a:ea typeface="Calibri" panose="020F0502020204030204" pitchFamily="34" charset="0"/>
                  <a:cs typeface="Times New Roman" panose="02020603050405020304" pitchFamily="18" charset="0"/>
                </a:rPr>
                <a:t>Criteria &amp; guidelines</a:t>
              </a:r>
              <a:endParaRPr lang="en-GB" sz="2800" dirty="0">
                <a:effectLst/>
                <a:latin typeface="+mj-lt"/>
                <a:ea typeface="Calibri" panose="020F0502020204030204" pitchFamily="34"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04CBD3CC-E577-9E77-C487-52AAA2F346F6}"/>
                </a:ext>
              </a:extLst>
            </p:cNvPr>
            <p:cNvCxnSpPr/>
            <p:nvPr/>
          </p:nvCxnSpPr>
          <p:spPr>
            <a:xfrm flipV="1">
              <a:off x="3644400" y="3617240"/>
              <a:ext cx="957459" cy="51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 Box 10">
              <a:extLst>
                <a:ext uri="{FF2B5EF4-FFF2-40B4-BE49-F238E27FC236}">
                  <a16:creationId xmlns:a16="http://schemas.microsoft.com/office/drawing/2014/main" id="{85AD51F1-969A-B8D5-386F-B49C292E2181}"/>
                </a:ext>
              </a:extLst>
            </p:cNvPr>
            <p:cNvSpPr txBox="1"/>
            <p:nvPr/>
          </p:nvSpPr>
          <p:spPr>
            <a:xfrm>
              <a:off x="3551210" y="3662729"/>
              <a:ext cx="1368314" cy="877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6000"/>
                </a:lnSpc>
                <a:spcAft>
                  <a:spcPts val="800"/>
                </a:spcAft>
              </a:pPr>
              <a:r>
                <a:rPr lang="en-GB" sz="1400">
                  <a:solidFill>
                    <a:srgbClr val="595959"/>
                  </a:solidFill>
                  <a:effectLst/>
                  <a:latin typeface="KingsBureauGrot FiveOne" panose="02000506040000020004" pitchFamily="2" charset="0"/>
                  <a:ea typeface="Calibri" panose="020F0502020204030204" pitchFamily="34" charset="0"/>
                  <a:cs typeface="Times New Roman" panose="02020603050405020304" pitchFamily="18" charset="0"/>
                </a:rPr>
                <a:t>Customisation based on ILOs</a:t>
              </a:r>
              <a:endParaRPr lang="en-GB" sz="2400">
                <a:effectLst/>
                <a:latin typeface="KingsBureauGrot FiveOne" panose="02000506040000020004" pitchFamily="2" charset="0"/>
                <a:ea typeface="Calibri" panose="020F0502020204030204" pitchFamily="34" charset="0"/>
                <a:cs typeface="Times New Roman" panose="02020603050405020304" pitchFamily="18" charset="0"/>
              </a:endParaRPr>
            </a:p>
          </p:txBody>
        </p:sp>
      </p:grpSp>
      <p:sp>
        <p:nvSpPr>
          <p:cNvPr id="21" name="Text Box 10">
            <a:extLst>
              <a:ext uri="{FF2B5EF4-FFF2-40B4-BE49-F238E27FC236}">
                <a16:creationId xmlns:a16="http://schemas.microsoft.com/office/drawing/2014/main" id="{22565102-E344-02A8-381E-DF6D4C1CDCBC}"/>
              </a:ext>
            </a:extLst>
          </p:cNvPr>
          <p:cNvSpPr txBox="1"/>
          <p:nvPr/>
        </p:nvSpPr>
        <p:spPr>
          <a:xfrm>
            <a:off x="8505393" y="1775114"/>
            <a:ext cx="1943874" cy="66939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5000"/>
              </a:lnSpc>
              <a:spcAft>
                <a:spcPts val="800"/>
              </a:spcAft>
            </a:pPr>
            <a:r>
              <a:rPr lang="en-GB" sz="1400" i="1" dirty="0">
                <a:solidFill>
                  <a:srgbClr val="595959"/>
                </a:solidFill>
                <a:effectLst/>
                <a:latin typeface="KingsBureauGrot FiveOne" panose="02000506040000020004" pitchFamily="2" charset="0"/>
                <a:ea typeface="Calibri" panose="020F0502020204030204" pitchFamily="34" charset="0"/>
                <a:cs typeface="Times New Roman" panose="02020603050405020304" pitchFamily="18" charset="0"/>
              </a:rPr>
              <a:t>Assessment &amp; Correction</a:t>
            </a:r>
            <a:endParaRPr lang="en-GB" sz="2400" dirty="0">
              <a:effectLst/>
              <a:latin typeface="KingsBureauGrot FiveOne" panose="02000506040000020004" pitchFamily="2"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D0D882B2-F961-039C-824A-D6FDB1422630}"/>
              </a:ext>
            </a:extLst>
          </p:cNvPr>
          <p:cNvGrpSpPr/>
          <p:nvPr/>
        </p:nvGrpSpPr>
        <p:grpSpPr>
          <a:xfrm>
            <a:off x="896250" y="3162148"/>
            <a:ext cx="1120019" cy="966409"/>
            <a:chOff x="896250" y="3162148"/>
            <a:chExt cx="1120019" cy="966409"/>
          </a:xfrm>
        </p:grpSpPr>
        <p:cxnSp>
          <p:nvCxnSpPr>
            <p:cNvPr id="10" name="Straight Arrow Connector 9">
              <a:extLst>
                <a:ext uri="{FF2B5EF4-FFF2-40B4-BE49-F238E27FC236}">
                  <a16:creationId xmlns:a16="http://schemas.microsoft.com/office/drawing/2014/main" id="{90EE7D60-3C54-B4CB-C5BB-A66EE7F108CD}"/>
                </a:ext>
              </a:extLst>
            </p:cNvPr>
            <p:cNvCxnSpPr/>
            <p:nvPr/>
          </p:nvCxnSpPr>
          <p:spPr>
            <a:xfrm flipV="1">
              <a:off x="1937312" y="3162148"/>
              <a:ext cx="0" cy="966409"/>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 Box 10">
              <a:extLst>
                <a:ext uri="{FF2B5EF4-FFF2-40B4-BE49-F238E27FC236}">
                  <a16:creationId xmlns:a16="http://schemas.microsoft.com/office/drawing/2014/main" id="{180486AA-AAE3-CA9A-201A-1BCB99AB607D}"/>
                </a:ext>
              </a:extLst>
            </p:cNvPr>
            <p:cNvSpPr txBox="1"/>
            <p:nvPr/>
          </p:nvSpPr>
          <p:spPr>
            <a:xfrm>
              <a:off x="896250" y="3337420"/>
              <a:ext cx="1120019" cy="64200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5000"/>
                </a:lnSpc>
                <a:spcAft>
                  <a:spcPts val="800"/>
                </a:spcAft>
              </a:pPr>
              <a:r>
                <a:rPr lang="en-GB" sz="1400" dirty="0">
                  <a:solidFill>
                    <a:srgbClr val="595959"/>
                  </a:solidFill>
                  <a:effectLst/>
                  <a:latin typeface="KingsBureauGrot FiveOne" panose="02000506040000020004" pitchFamily="2" charset="0"/>
                  <a:ea typeface="Calibri" panose="020F0502020204030204" pitchFamily="34" charset="0"/>
                  <a:cs typeface="Times New Roman" panose="02020603050405020304" pitchFamily="18" charset="0"/>
                </a:rPr>
                <a:t>Iteration support</a:t>
              </a:r>
              <a:endParaRPr lang="en-GB" sz="2400" dirty="0">
                <a:effectLst/>
                <a:latin typeface="KingsBureauGrot FiveOne" panose="02000506040000020004" pitchFamily="2" charset="0"/>
                <a:ea typeface="Calibri" panose="020F0502020204030204" pitchFamily="34" charset="0"/>
                <a:cs typeface="Times New Roman" panose="02020603050405020304" pitchFamily="18" charset="0"/>
              </a:endParaRPr>
            </a:p>
          </p:txBody>
        </p:sp>
      </p:grpSp>
      <p:grpSp>
        <p:nvGrpSpPr>
          <p:cNvPr id="36" name="Group 35">
            <a:extLst>
              <a:ext uri="{FF2B5EF4-FFF2-40B4-BE49-F238E27FC236}">
                <a16:creationId xmlns:a16="http://schemas.microsoft.com/office/drawing/2014/main" id="{912D4D6D-8BF3-2E25-0A46-9C1BF6D21EDB}"/>
              </a:ext>
            </a:extLst>
          </p:cNvPr>
          <p:cNvGrpSpPr/>
          <p:nvPr/>
        </p:nvGrpSpPr>
        <p:grpSpPr>
          <a:xfrm>
            <a:off x="8191139" y="5247446"/>
            <a:ext cx="2442191" cy="1079521"/>
            <a:chOff x="8191139" y="5247446"/>
            <a:chExt cx="2442191" cy="1079521"/>
          </a:xfrm>
        </p:grpSpPr>
        <p:sp>
          <p:nvSpPr>
            <p:cNvPr id="23" name="Text Box 2">
              <a:extLst>
                <a:ext uri="{FF2B5EF4-FFF2-40B4-BE49-F238E27FC236}">
                  <a16:creationId xmlns:a16="http://schemas.microsoft.com/office/drawing/2014/main" id="{49D92356-7D83-EBC0-4C5F-9262981390F4}"/>
                </a:ext>
              </a:extLst>
            </p:cNvPr>
            <p:cNvSpPr txBox="1"/>
            <p:nvPr/>
          </p:nvSpPr>
          <p:spPr>
            <a:xfrm>
              <a:off x="8191139" y="5683667"/>
              <a:ext cx="2442191" cy="643300"/>
            </a:xfrm>
            <a:prstGeom prst="roundRect">
              <a:avLst/>
            </a:prstGeom>
            <a:solidFill>
              <a:schemeClr val="tx2">
                <a:lumMod val="10000"/>
                <a:lumOff val="90000"/>
                <a:alpha val="80000"/>
              </a:schemeClr>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6000"/>
                </a:lnSpc>
                <a:spcAft>
                  <a:spcPts val="800"/>
                </a:spcAft>
              </a:pPr>
              <a:r>
                <a:rPr lang="en-GB" sz="1600" b="1" dirty="0">
                  <a:effectLst/>
                  <a:latin typeface="KingsBureauGrot ThreeSeven" panose="02000506050000020004" pitchFamily="2" charset="0"/>
                  <a:ea typeface="Calibri" panose="020F0502020204030204" pitchFamily="34" charset="0"/>
                  <a:cs typeface="Times New Roman" panose="02020603050405020304" pitchFamily="18" charset="0"/>
                </a:rPr>
                <a:t>Documentation &amp; Resources</a:t>
              </a:r>
              <a:endParaRPr lang="en-GB" sz="2800" dirty="0">
                <a:effectLst/>
                <a:latin typeface="KingsBureauGrot ThreeSeven" panose="02000506050000020004" pitchFamily="2" charset="0"/>
                <a:ea typeface="Calibri" panose="020F0502020204030204" pitchFamily="34" charset="0"/>
                <a:cs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8471DE8B-2916-21D9-08AA-61FC986C3E15}"/>
                </a:ext>
              </a:extLst>
            </p:cNvPr>
            <p:cNvCxnSpPr/>
            <p:nvPr/>
          </p:nvCxnSpPr>
          <p:spPr>
            <a:xfrm flipV="1">
              <a:off x="9383940" y="5274734"/>
              <a:ext cx="0" cy="344001"/>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 Box 10">
              <a:extLst>
                <a:ext uri="{FF2B5EF4-FFF2-40B4-BE49-F238E27FC236}">
                  <a16:creationId xmlns:a16="http://schemas.microsoft.com/office/drawing/2014/main" id="{4A275EB2-8D58-9159-1DD8-B9F51746994D}"/>
                </a:ext>
              </a:extLst>
            </p:cNvPr>
            <p:cNvSpPr txBox="1"/>
            <p:nvPr/>
          </p:nvSpPr>
          <p:spPr>
            <a:xfrm>
              <a:off x="9437128" y="5247446"/>
              <a:ext cx="1146773" cy="41332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5000"/>
                </a:lnSpc>
                <a:spcAft>
                  <a:spcPts val="800"/>
                </a:spcAft>
              </a:pPr>
              <a:r>
                <a:rPr lang="en-GB" sz="1400">
                  <a:solidFill>
                    <a:srgbClr val="595959"/>
                  </a:solidFill>
                  <a:effectLst/>
                  <a:latin typeface="KingsBureauGrot FiveOne" panose="02000506040000020004" pitchFamily="2" charset="0"/>
                  <a:ea typeface="Calibri" panose="020F0502020204030204" pitchFamily="34" charset="0"/>
                  <a:cs typeface="Times New Roman" panose="02020603050405020304" pitchFamily="18" charset="0"/>
                </a:rPr>
                <a:t>Orientation</a:t>
              </a:r>
              <a:endParaRPr lang="en-GB" sz="2400">
                <a:effectLst/>
                <a:latin typeface="KingsBureauGrot FiveOne" panose="02000506040000020004" pitchFamily="2" charset="0"/>
                <a:ea typeface="Calibri" panose="020F0502020204030204" pitchFamily="34" charset="0"/>
                <a:cs typeface="Times New Roman" panose="02020603050405020304" pitchFamily="18" charset="0"/>
              </a:endParaRPr>
            </a:p>
          </p:txBody>
        </p:sp>
      </p:grpSp>
      <p:sp>
        <p:nvSpPr>
          <p:cNvPr id="26" name="Text Box 42">
            <a:extLst>
              <a:ext uri="{FF2B5EF4-FFF2-40B4-BE49-F238E27FC236}">
                <a16:creationId xmlns:a16="http://schemas.microsoft.com/office/drawing/2014/main" id="{5D7BB62B-12CD-A96C-206D-57F8C020D3B6}"/>
              </a:ext>
            </a:extLst>
          </p:cNvPr>
          <p:cNvSpPr txBox="1"/>
          <p:nvPr/>
        </p:nvSpPr>
        <p:spPr>
          <a:xfrm>
            <a:off x="5094829" y="2882176"/>
            <a:ext cx="1920771" cy="2083912"/>
          </a:xfrm>
          <a:prstGeom prst="roundRect">
            <a:avLst/>
          </a:prstGeom>
          <a:solidFill>
            <a:schemeClr val="bg1">
              <a:lumMod val="8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GB" sz="1600" b="1" dirty="0">
                <a:effectLst/>
                <a:latin typeface="KingsBureauGrot ThreeSeven" panose="02000506050000020004" pitchFamily="2" charset="0"/>
                <a:ea typeface="Calibri" panose="020F0502020204030204" pitchFamily="34" charset="0"/>
                <a:cs typeface="Times New Roman" panose="02020603050405020304" pitchFamily="18" charset="0"/>
              </a:rPr>
              <a:t>Artifact</a:t>
            </a:r>
            <a:endParaRPr lang="en-GB" sz="2400" dirty="0">
              <a:effectLst/>
              <a:latin typeface="KingsBureauGrot ThreeSeven" panose="02000506050000020004" pitchFamily="2" charset="0"/>
              <a:ea typeface="Calibri" panose="020F0502020204030204" pitchFamily="34" charset="0"/>
              <a:cs typeface="Times New Roman" panose="02020603050405020304" pitchFamily="18" charset="0"/>
            </a:endParaRPr>
          </a:p>
          <a:p>
            <a:pPr algn="ctr">
              <a:spcAft>
                <a:spcPts val="600"/>
              </a:spcAft>
            </a:pPr>
            <a:r>
              <a:rPr lang="en-GB" sz="1200" dirty="0">
                <a:effectLst/>
                <a:latin typeface="KingsBureauGrot FiveOne" panose="02000506040000020004" pitchFamily="2" charset="0"/>
                <a:ea typeface="Calibri" panose="020F0502020204030204" pitchFamily="34" charset="0"/>
                <a:cs typeface="Times New Roman" panose="02020603050405020304" pitchFamily="18" charset="0"/>
              </a:rPr>
              <a:t>requirements, model, simulation, test, presentation, report, discussion</a:t>
            </a:r>
            <a:endParaRPr lang="en-GB" sz="2400" dirty="0">
              <a:effectLst/>
              <a:latin typeface="KingsBureauGrot FiveOne" panose="02000506040000020004" pitchFamily="2" charset="0"/>
              <a:ea typeface="Calibri" panose="020F0502020204030204" pitchFamily="34" charset="0"/>
              <a:cs typeface="Times New Roman" panose="02020603050405020304" pitchFamily="18" charset="0"/>
            </a:endParaRPr>
          </a:p>
        </p:txBody>
      </p:sp>
      <p:grpSp>
        <p:nvGrpSpPr>
          <p:cNvPr id="33" name="Group 32">
            <a:extLst>
              <a:ext uri="{FF2B5EF4-FFF2-40B4-BE49-F238E27FC236}">
                <a16:creationId xmlns:a16="http://schemas.microsoft.com/office/drawing/2014/main" id="{83AE5BC7-1837-9395-C8DA-6FFD1BA0CA85}"/>
              </a:ext>
            </a:extLst>
          </p:cNvPr>
          <p:cNvGrpSpPr/>
          <p:nvPr/>
        </p:nvGrpSpPr>
        <p:grpSpPr>
          <a:xfrm>
            <a:off x="3472772" y="1176024"/>
            <a:ext cx="4894056" cy="689004"/>
            <a:chOff x="3472772" y="1176024"/>
            <a:chExt cx="4894056" cy="689004"/>
          </a:xfrm>
        </p:grpSpPr>
        <p:sp>
          <p:nvSpPr>
            <p:cNvPr id="27" name="Text Box 10">
              <a:extLst>
                <a:ext uri="{FF2B5EF4-FFF2-40B4-BE49-F238E27FC236}">
                  <a16:creationId xmlns:a16="http://schemas.microsoft.com/office/drawing/2014/main" id="{07984A23-D533-A12C-94A7-79FDDC33EA40}"/>
                </a:ext>
              </a:extLst>
            </p:cNvPr>
            <p:cNvSpPr txBox="1"/>
            <p:nvPr/>
          </p:nvSpPr>
          <p:spPr>
            <a:xfrm>
              <a:off x="5018098" y="1176024"/>
              <a:ext cx="1943874" cy="56336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5000"/>
                </a:lnSpc>
                <a:spcAft>
                  <a:spcPts val="800"/>
                </a:spcAft>
              </a:pPr>
              <a:r>
                <a:rPr lang="en-GB" sz="1400">
                  <a:solidFill>
                    <a:srgbClr val="595959"/>
                  </a:solidFill>
                  <a:effectLst/>
                  <a:latin typeface="KingsBureauGrot FiveOne" panose="02000506040000020004" pitchFamily="2" charset="0"/>
                  <a:ea typeface="Calibri" panose="020F0502020204030204" pitchFamily="34" charset="0"/>
                  <a:cs typeface="Times New Roman" panose="02020603050405020304" pitchFamily="18" charset="0"/>
                </a:rPr>
                <a:t>Comparative analysis</a:t>
              </a:r>
              <a:endParaRPr lang="en-GB" sz="2400">
                <a:effectLst/>
                <a:latin typeface="KingsBureauGrot FiveOne" panose="02000506040000020004" pitchFamily="2" charset="0"/>
                <a:ea typeface="Calibri" panose="020F0502020204030204" pitchFamily="34" charset="0"/>
                <a:cs typeface="Times New Roman" panose="02020603050405020304" pitchFamily="18" charset="0"/>
              </a:endParaRPr>
            </a:p>
          </p:txBody>
        </p:sp>
        <p:sp>
          <p:nvSpPr>
            <p:cNvPr id="28" name="Arc 27">
              <a:extLst>
                <a:ext uri="{FF2B5EF4-FFF2-40B4-BE49-F238E27FC236}">
                  <a16:creationId xmlns:a16="http://schemas.microsoft.com/office/drawing/2014/main" id="{9A246E5F-CDC3-1519-5895-78BD887C456F}"/>
                </a:ext>
              </a:extLst>
            </p:cNvPr>
            <p:cNvSpPr/>
            <p:nvPr/>
          </p:nvSpPr>
          <p:spPr>
            <a:xfrm>
              <a:off x="3472772" y="1582823"/>
              <a:ext cx="4894056" cy="282205"/>
            </a:xfrm>
            <a:prstGeom prst="arc">
              <a:avLst>
                <a:gd name="adj1" fmla="val 10849029"/>
                <a:gd name="adj2" fmla="val 21574073"/>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4000">
                <a:latin typeface="KingsBureauGrot FiveOne" panose="02000506040000020004" pitchFamily="2" charset="0"/>
              </a:endParaRPr>
            </a:p>
          </p:txBody>
        </p:sp>
      </p:grpSp>
      <p:grpSp>
        <p:nvGrpSpPr>
          <p:cNvPr id="35" name="Group 34">
            <a:extLst>
              <a:ext uri="{FF2B5EF4-FFF2-40B4-BE49-F238E27FC236}">
                <a16:creationId xmlns:a16="http://schemas.microsoft.com/office/drawing/2014/main" id="{09FC4A84-03D8-5235-D351-B7A7EC4FFDE2}"/>
              </a:ext>
            </a:extLst>
          </p:cNvPr>
          <p:cNvGrpSpPr/>
          <p:nvPr/>
        </p:nvGrpSpPr>
        <p:grpSpPr>
          <a:xfrm>
            <a:off x="1466453" y="4903899"/>
            <a:ext cx="1890027" cy="1254297"/>
            <a:chOff x="1466453" y="4903899"/>
            <a:chExt cx="1890027" cy="1254297"/>
          </a:xfrm>
        </p:grpSpPr>
        <p:sp>
          <p:nvSpPr>
            <p:cNvPr id="29" name="Text Box 10">
              <a:extLst>
                <a:ext uri="{FF2B5EF4-FFF2-40B4-BE49-F238E27FC236}">
                  <a16:creationId xmlns:a16="http://schemas.microsoft.com/office/drawing/2014/main" id="{0A358507-8B47-514F-9CE6-AC35DC4793CD}"/>
                </a:ext>
              </a:extLst>
            </p:cNvPr>
            <p:cNvSpPr txBox="1"/>
            <p:nvPr/>
          </p:nvSpPr>
          <p:spPr>
            <a:xfrm>
              <a:off x="1466453" y="5497585"/>
              <a:ext cx="1890027" cy="66061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5000"/>
                </a:lnSpc>
                <a:spcAft>
                  <a:spcPts val="800"/>
                </a:spcAft>
              </a:pPr>
              <a:r>
                <a:rPr lang="en-GB" sz="1400" dirty="0">
                  <a:solidFill>
                    <a:srgbClr val="595959"/>
                  </a:solidFill>
                  <a:effectLst/>
                  <a:latin typeface="KingsBureauGrot FiveOne" panose="02000506040000020004" pitchFamily="2" charset="0"/>
                  <a:ea typeface="Calibri" panose="020F0502020204030204" pitchFamily="34" charset="0"/>
                  <a:cs typeface="Times New Roman" panose="02020603050405020304" pitchFamily="18" charset="0"/>
                </a:rPr>
                <a:t>Feedback history and tracking (footprints)</a:t>
              </a:r>
              <a:endParaRPr lang="en-GB" sz="2400" dirty="0">
                <a:effectLst/>
                <a:latin typeface="KingsBureauGrot FiveOne" panose="02000506040000020004" pitchFamily="2" charset="0"/>
                <a:ea typeface="Calibri" panose="020F0502020204030204" pitchFamily="34" charset="0"/>
                <a:cs typeface="Times New Roman" panose="02020603050405020304" pitchFamily="18" charset="0"/>
              </a:endParaRPr>
            </a:p>
          </p:txBody>
        </p:sp>
        <p:sp>
          <p:nvSpPr>
            <p:cNvPr id="30" name="Arc 29">
              <a:extLst>
                <a:ext uri="{FF2B5EF4-FFF2-40B4-BE49-F238E27FC236}">
                  <a16:creationId xmlns:a16="http://schemas.microsoft.com/office/drawing/2014/main" id="{D338306D-269F-0BA4-999B-1EF25EBBFA29}"/>
                </a:ext>
              </a:extLst>
            </p:cNvPr>
            <p:cNvSpPr/>
            <p:nvPr/>
          </p:nvSpPr>
          <p:spPr>
            <a:xfrm flipV="1">
              <a:off x="2348095" y="4903899"/>
              <a:ext cx="258650" cy="547363"/>
            </a:xfrm>
            <a:prstGeom prst="arc">
              <a:avLst>
                <a:gd name="adj1" fmla="val 10849029"/>
                <a:gd name="adj2" fmla="val 21574073"/>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4000">
                <a:latin typeface="KingsBureauGrot FiveOne" panose="02000506040000020004" pitchFamily="2" charset="0"/>
              </a:endParaRPr>
            </a:p>
          </p:txBody>
        </p:sp>
      </p:grpSp>
      <p:sp>
        <p:nvSpPr>
          <p:cNvPr id="31" name="Text Box 10">
            <a:extLst>
              <a:ext uri="{FF2B5EF4-FFF2-40B4-BE49-F238E27FC236}">
                <a16:creationId xmlns:a16="http://schemas.microsoft.com/office/drawing/2014/main" id="{EF2FBF6A-16CA-9A81-CD64-5114047B7891}"/>
              </a:ext>
            </a:extLst>
          </p:cNvPr>
          <p:cNvSpPr txBox="1"/>
          <p:nvPr/>
        </p:nvSpPr>
        <p:spPr>
          <a:xfrm>
            <a:off x="5206902" y="4351818"/>
            <a:ext cx="1725815" cy="81322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5000"/>
              </a:lnSpc>
              <a:spcAft>
                <a:spcPts val="800"/>
              </a:spcAft>
            </a:pPr>
            <a:r>
              <a:rPr lang="en-GB" sz="1400" i="1" dirty="0">
                <a:solidFill>
                  <a:sysClr val="windowText" lastClr="000000"/>
                </a:solidFill>
                <a:effectLst/>
                <a:latin typeface="KingsBureauGrot FiveOne" panose="02000506040000020004" pitchFamily="2" charset="0"/>
                <a:ea typeface="Calibri" panose="020F0502020204030204" pitchFamily="34" charset="0"/>
                <a:cs typeface="Times New Roman" panose="02020603050405020304" pitchFamily="18" charset="0"/>
              </a:rPr>
              <a:t>Design implementation</a:t>
            </a:r>
            <a:endParaRPr lang="en-GB" sz="2400" dirty="0">
              <a:solidFill>
                <a:sysClr val="windowText" lastClr="000000"/>
              </a:solidFill>
              <a:effectLst/>
              <a:latin typeface="KingsBureauGrot FiveOne" panose="02000506040000020004" pitchFamily="2" charset="0"/>
              <a:ea typeface="Calibri" panose="020F0502020204030204"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id="{7CB94A98-B736-AE10-B489-0CA686829AD6}"/>
              </a:ext>
            </a:extLst>
          </p:cNvPr>
          <p:cNvGrpSpPr/>
          <p:nvPr/>
        </p:nvGrpSpPr>
        <p:grpSpPr>
          <a:xfrm>
            <a:off x="3356479" y="5164489"/>
            <a:ext cx="4893608" cy="1074265"/>
            <a:chOff x="3356479" y="5164489"/>
            <a:chExt cx="4893608" cy="1074265"/>
          </a:xfrm>
        </p:grpSpPr>
        <p:sp>
          <p:nvSpPr>
            <p:cNvPr id="20" name="Text Box 10">
              <a:extLst>
                <a:ext uri="{FF2B5EF4-FFF2-40B4-BE49-F238E27FC236}">
                  <a16:creationId xmlns:a16="http://schemas.microsoft.com/office/drawing/2014/main" id="{A02D0562-46A6-D85D-8E71-89BECDBE8CD5}"/>
                </a:ext>
              </a:extLst>
            </p:cNvPr>
            <p:cNvSpPr txBox="1"/>
            <p:nvPr/>
          </p:nvSpPr>
          <p:spPr>
            <a:xfrm>
              <a:off x="4548871" y="5359092"/>
              <a:ext cx="2654994" cy="879662"/>
            </a:xfrm>
            <a:prstGeom prst="rect">
              <a:avLst/>
            </a:prstGeom>
            <a:noFill/>
            <a:ln w="6350">
              <a:noFill/>
            </a:ln>
          </p:spPr>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05000"/>
                </a:lnSpc>
                <a:spcAft>
                  <a:spcPts val="800"/>
                </a:spcAft>
              </a:pPr>
              <a:r>
                <a:rPr lang="en-GB" sz="1400" dirty="0">
                  <a:solidFill>
                    <a:srgbClr val="595959"/>
                  </a:solidFill>
                  <a:effectLst/>
                  <a:latin typeface="KingsBureauGrot FiveOne" panose="02000506040000020004" pitchFamily="2" charset="0"/>
                  <a:ea typeface="Calibri" panose="020F0502020204030204" pitchFamily="34" charset="0"/>
                  <a:cs typeface="Times New Roman" panose="02020603050405020304" pitchFamily="18" charset="0"/>
                </a:rPr>
                <a:t>Suggestions, Reflection Prompts &amp; Feedback Rationale </a:t>
              </a:r>
              <a:endParaRPr lang="en-GB" sz="2400" dirty="0">
                <a:effectLst/>
                <a:latin typeface="KingsBureauGrot FiveOne" panose="02000506040000020004" pitchFamily="2" charset="0"/>
                <a:ea typeface="Calibri" panose="020F0502020204030204" pitchFamily="34" charset="0"/>
                <a:cs typeface="Times New Roman" panose="02020603050405020304" pitchFamily="18" charset="0"/>
              </a:endParaRPr>
            </a:p>
          </p:txBody>
        </p:sp>
        <p:sp>
          <p:nvSpPr>
            <p:cNvPr id="32" name="Arc 31">
              <a:extLst>
                <a:ext uri="{FF2B5EF4-FFF2-40B4-BE49-F238E27FC236}">
                  <a16:creationId xmlns:a16="http://schemas.microsoft.com/office/drawing/2014/main" id="{4FDB8E69-71BD-E13B-DF47-2DECA2DE9F4C}"/>
                </a:ext>
              </a:extLst>
            </p:cNvPr>
            <p:cNvSpPr/>
            <p:nvPr/>
          </p:nvSpPr>
          <p:spPr>
            <a:xfrm flipV="1">
              <a:off x="3356479" y="5164489"/>
              <a:ext cx="4893608" cy="281682"/>
            </a:xfrm>
            <a:prstGeom prst="arc">
              <a:avLst>
                <a:gd name="adj1" fmla="val 10849029"/>
                <a:gd name="adj2" fmla="val 21574073"/>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4000">
                <a:latin typeface="KingsBureauGrot FiveOne" panose="02000506040000020004" pitchFamily="2" charset="0"/>
              </a:endParaRPr>
            </a:p>
          </p:txBody>
        </p:sp>
      </p:grpSp>
    </p:spTree>
    <p:extLst>
      <p:ext uri="{BB962C8B-B14F-4D97-AF65-F5344CB8AC3E}">
        <p14:creationId xmlns:p14="http://schemas.microsoft.com/office/powerpoint/2010/main" val="1555298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par>
                                <p:cTn id="50" presetID="10" presetClass="entr" presetSubtype="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10"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4" grpId="0"/>
      <p:bldP spid="15" grpId="0"/>
      <p:bldP spid="16" grpId="0"/>
      <p:bldP spid="21" grpId="0"/>
      <p:bldP spid="26" grpId="0" animBg="1"/>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utoShape 2"/>
          <p:cNvSpPr/>
          <p:nvPr/>
        </p:nvSpPr>
        <p:spPr>
          <a:xfrm>
            <a:off x="4395166" y="6140450"/>
            <a:ext cx="7796844" cy="0"/>
          </a:xfrm>
          <a:prstGeom prst="line">
            <a:avLst/>
          </a:prstGeom>
          <a:ln w="9525" cap="rnd">
            <a:solidFill>
              <a:srgbClr val="F4F4F4"/>
            </a:solidFill>
            <a:prstDash val="solid"/>
            <a:headEnd type="none" w="sm" len="sm"/>
            <a:tailEnd type="none" w="sm" len="sm"/>
          </a:ln>
        </p:spPr>
        <p:txBody>
          <a:bodyPr/>
          <a:lstStyle/>
          <a:p>
            <a:endParaRPr lang="en-GB" sz="1200"/>
          </a:p>
        </p:txBody>
      </p:sp>
      <p:grpSp>
        <p:nvGrpSpPr>
          <p:cNvPr id="3" name="Group 3"/>
          <p:cNvGrpSpPr>
            <a:grpSpLocks noChangeAspect="1"/>
          </p:cNvGrpSpPr>
          <p:nvPr/>
        </p:nvGrpSpPr>
        <p:grpSpPr>
          <a:xfrm>
            <a:off x="1065014" y="1071498"/>
            <a:ext cx="779330" cy="1232792"/>
            <a:chOff x="0" y="0"/>
            <a:chExt cx="2156460" cy="3411220"/>
          </a:xfrm>
        </p:grpSpPr>
        <p:sp>
          <p:nvSpPr>
            <p:cNvPr id="4" name="Freeform 4"/>
            <p:cNvSpPr/>
            <p:nvPr/>
          </p:nvSpPr>
          <p:spPr>
            <a:xfrm>
              <a:off x="0" y="0"/>
              <a:ext cx="2156460" cy="3412490"/>
            </a:xfrm>
            <a:custGeom>
              <a:avLst/>
              <a:gdLst/>
              <a:ahLst/>
              <a:cxnLst/>
              <a:rect l="l" t="t" r="r" b="b"/>
              <a:pathLst>
                <a:path w="2156460" h="3412490">
                  <a:moveTo>
                    <a:pt x="1846580" y="467360"/>
                  </a:moveTo>
                  <a:lnTo>
                    <a:pt x="1431290" y="467360"/>
                  </a:lnTo>
                  <a:cubicBezTo>
                    <a:pt x="1464310" y="353060"/>
                    <a:pt x="1493520" y="240030"/>
                    <a:pt x="1515110" y="129540"/>
                  </a:cubicBezTo>
                  <a:lnTo>
                    <a:pt x="1540510" y="0"/>
                  </a:lnTo>
                  <a:lnTo>
                    <a:pt x="793750" y="0"/>
                  </a:lnTo>
                  <a:lnTo>
                    <a:pt x="773430" y="81280"/>
                  </a:lnTo>
                  <a:cubicBezTo>
                    <a:pt x="728980" y="252730"/>
                    <a:pt x="679450" y="430530"/>
                    <a:pt x="623570" y="608330"/>
                  </a:cubicBezTo>
                  <a:cubicBezTo>
                    <a:pt x="568960" y="784860"/>
                    <a:pt x="509270" y="963930"/>
                    <a:pt x="444500" y="1137920"/>
                  </a:cubicBezTo>
                  <a:cubicBezTo>
                    <a:pt x="381000" y="1311910"/>
                    <a:pt x="311150" y="1482090"/>
                    <a:pt x="238760" y="1645920"/>
                  </a:cubicBezTo>
                  <a:cubicBezTo>
                    <a:pt x="166370" y="1808480"/>
                    <a:pt x="91440" y="1962150"/>
                    <a:pt x="12700" y="2103120"/>
                  </a:cubicBezTo>
                  <a:lnTo>
                    <a:pt x="0" y="2127250"/>
                  </a:lnTo>
                  <a:lnTo>
                    <a:pt x="0" y="2703830"/>
                  </a:lnTo>
                  <a:lnTo>
                    <a:pt x="1097280" y="2703830"/>
                  </a:lnTo>
                  <a:lnTo>
                    <a:pt x="1097280" y="3412490"/>
                  </a:lnTo>
                  <a:lnTo>
                    <a:pt x="1846580" y="3412490"/>
                  </a:lnTo>
                  <a:lnTo>
                    <a:pt x="1846580" y="2703830"/>
                  </a:lnTo>
                  <a:lnTo>
                    <a:pt x="2156460" y="2703830"/>
                  </a:lnTo>
                  <a:lnTo>
                    <a:pt x="2156460" y="2025650"/>
                  </a:lnTo>
                  <a:lnTo>
                    <a:pt x="1846580" y="2025650"/>
                  </a:lnTo>
                  <a:lnTo>
                    <a:pt x="1846580" y="467360"/>
                  </a:lnTo>
                  <a:close/>
                  <a:moveTo>
                    <a:pt x="1343660" y="746760"/>
                  </a:moveTo>
                  <a:cubicBezTo>
                    <a:pt x="1323340" y="817880"/>
                    <a:pt x="1299210" y="891540"/>
                    <a:pt x="1272540" y="967740"/>
                  </a:cubicBezTo>
                  <a:cubicBezTo>
                    <a:pt x="1245870" y="1042670"/>
                    <a:pt x="1219200" y="1116330"/>
                    <a:pt x="1191260" y="1187450"/>
                  </a:cubicBezTo>
                  <a:cubicBezTo>
                    <a:pt x="1163320" y="1257300"/>
                    <a:pt x="1135380" y="1322070"/>
                    <a:pt x="1107440" y="1379220"/>
                  </a:cubicBezTo>
                  <a:lnTo>
                    <a:pt x="1096010" y="1402080"/>
                  </a:lnTo>
                  <a:lnTo>
                    <a:pt x="1096010" y="2024380"/>
                  </a:lnTo>
                  <a:lnTo>
                    <a:pt x="762000" y="2024380"/>
                  </a:lnTo>
                  <a:cubicBezTo>
                    <a:pt x="765810" y="2018030"/>
                    <a:pt x="768350" y="2012950"/>
                    <a:pt x="772160" y="2006600"/>
                  </a:cubicBezTo>
                  <a:cubicBezTo>
                    <a:pt x="817880" y="1926590"/>
                    <a:pt x="867410" y="1833880"/>
                    <a:pt x="920750" y="1728470"/>
                  </a:cubicBezTo>
                  <a:cubicBezTo>
                    <a:pt x="974090" y="1624330"/>
                    <a:pt x="1029970" y="1506220"/>
                    <a:pt x="1087120" y="1379220"/>
                  </a:cubicBezTo>
                  <a:cubicBezTo>
                    <a:pt x="1144270" y="1252220"/>
                    <a:pt x="1200150" y="1118870"/>
                    <a:pt x="1254760" y="980440"/>
                  </a:cubicBezTo>
                  <a:cubicBezTo>
                    <a:pt x="1294130" y="880110"/>
                    <a:pt x="1329690" y="778510"/>
                    <a:pt x="1365250" y="675640"/>
                  </a:cubicBezTo>
                  <a:cubicBezTo>
                    <a:pt x="1358900" y="697230"/>
                    <a:pt x="1351280" y="721360"/>
                    <a:pt x="1343660" y="746760"/>
                  </a:cubicBezTo>
                  <a:close/>
                </a:path>
              </a:pathLst>
            </a:custGeom>
            <a:blipFill>
              <a:blip r:embed="rId2"/>
              <a:stretch>
                <a:fillRect l="-140619" r="-6252"/>
              </a:stretch>
            </a:blipFill>
          </p:spPr>
          <p:txBody>
            <a:bodyPr/>
            <a:lstStyle/>
            <a:p>
              <a:endParaRPr lang="en-GB" sz="1200"/>
            </a:p>
          </p:txBody>
        </p:sp>
      </p:grpSp>
      <p:grpSp>
        <p:nvGrpSpPr>
          <p:cNvPr id="5" name="Group 5"/>
          <p:cNvGrpSpPr>
            <a:grpSpLocks noChangeAspect="1"/>
          </p:cNvGrpSpPr>
          <p:nvPr/>
        </p:nvGrpSpPr>
        <p:grpSpPr>
          <a:xfrm>
            <a:off x="1098133" y="3688155"/>
            <a:ext cx="746211" cy="1268558"/>
            <a:chOff x="0" y="0"/>
            <a:chExt cx="2006600" cy="3411220"/>
          </a:xfrm>
        </p:grpSpPr>
        <p:sp>
          <p:nvSpPr>
            <p:cNvPr id="6" name="Freeform 6"/>
            <p:cNvSpPr/>
            <p:nvPr/>
          </p:nvSpPr>
          <p:spPr>
            <a:xfrm>
              <a:off x="0" y="0"/>
              <a:ext cx="2005330" cy="3411220"/>
            </a:xfrm>
            <a:custGeom>
              <a:avLst/>
              <a:gdLst/>
              <a:ahLst/>
              <a:cxnLst/>
              <a:rect l="l" t="t" r="r" b="b"/>
              <a:pathLst>
                <a:path w="2005330" h="3411220">
                  <a:moveTo>
                    <a:pt x="1766570" y="1388110"/>
                  </a:moveTo>
                  <a:cubicBezTo>
                    <a:pt x="1689100" y="1291590"/>
                    <a:pt x="1596390" y="1219200"/>
                    <a:pt x="1490980" y="1170940"/>
                  </a:cubicBezTo>
                  <a:cubicBezTo>
                    <a:pt x="1386840" y="1123950"/>
                    <a:pt x="1275080" y="1099820"/>
                    <a:pt x="1156970" y="1099820"/>
                  </a:cubicBezTo>
                  <a:cubicBezTo>
                    <a:pt x="1035050" y="1099820"/>
                    <a:pt x="929640" y="1120140"/>
                    <a:pt x="845820" y="1159510"/>
                  </a:cubicBezTo>
                  <a:cubicBezTo>
                    <a:pt x="844550" y="1160780"/>
                    <a:pt x="843280" y="1160780"/>
                    <a:pt x="840740" y="1162050"/>
                  </a:cubicBezTo>
                  <a:lnTo>
                    <a:pt x="867410" y="728980"/>
                  </a:lnTo>
                  <a:lnTo>
                    <a:pt x="1875790" y="728980"/>
                  </a:lnTo>
                  <a:lnTo>
                    <a:pt x="1875790" y="0"/>
                  </a:lnTo>
                  <a:lnTo>
                    <a:pt x="193040" y="0"/>
                  </a:lnTo>
                  <a:lnTo>
                    <a:pt x="78740" y="1939290"/>
                  </a:lnTo>
                  <a:lnTo>
                    <a:pt x="774700" y="2038350"/>
                  </a:lnTo>
                  <a:lnTo>
                    <a:pt x="807720" y="1963420"/>
                  </a:lnTo>
                  <a:cubicBezTo>
                    <a:pt x="835660" y="1901190"/>
                    <a:pt x="869950" y="1847850"/>
                    <a:pt x="911860" y="1807210"/>
                  </a:cubicBezTo>
                  <a:cubicBezTo>
                    <a:pt x="943610" y="1776730"/>
                    <a:pt x="982980" y="1761490"/>
                    <a:pt x="1036320" y="1761490"/>
                  </a:cubicBezTo>
                  <a:cubicBezTo>
                    <a:pt x="1060450" y="1761490"/>
                    <a:pt x="1080770" y="1767840"/>
                    <a:pt x="1101090" y="1780540"/>
                  </a:cubicBezTo>
                  <a:cubicBezTo>
                    <a:pt x="1123950" y="1795780"/>
                    <a:pt x="1145540" y="1819910"/>
                    <a:pt x="1165860" y="1854200"/>
                  </a:cubicBezTo>
                  <a:cubicBezTo>
                    <a:pt x="1188720" y="1892300"/>
                    <a:pt x="1206500" y="1943100"/>
                    <a:pt x="1220470" y="2002790"/>
                  </a:cubicBezTo>
                  <a:cubicBezTo>
                    <a:pt x="1234440" y="2065020"/>
                    <a:pt x="1242060" y="2138680"/>
                    <a:pt x="1242060" y="2221230"/>
                  </a:cubicBezTo>
                  <a:cubicBezTo>
                    <a:pt x="1242060" y="2316480"/>
                    <a:pt x="1234440" y="2400300"/>
                    <a:pt x="1219200" y="2470150"/>
                  </a:cubicBezTo>
                  <a:cubicBezTo>
                    <a:pt x="1205230" y="2537460"/>
                    <a:pt x="1184910" y="2592070"/>
                    <a:pt x="1160780" y="2633980"/>
                  </a:cubicBezTo>
                  <a:cubicBezTo>
                    <a:pt x="1139190" y="2670810"/>
                    <a:pt x="1115060" y="2697480"/>
                    <a:pt x="1088390" y="2713990"/>
                  </a:cubicBezTo>
                  <a:cubicBezTo>
                    <a:pt x="1064260" y="2729230"/>
                    <a:pt x="1037590" y="2736850"/>
                    <a:pt x="1007110" y="2736850"/>
                  </a:cubicBezTo>
                  <a:cubicBezTo>
                    <a:pt x="972820" y="2736850"/>
                    <a:pt x="944880" y="2729230"/>
                    <a:pt x="919480" y="2713990"/>
                  </a:cubicBezTo>
                  <a:cubicBezTo>
                    <a:pt x="891540" y="2696210"/>
                    <a:pt x="867410" y="2670810"/>
                    <a:pt x="847090" y="2635250"/>
                  </a:cubicBezTo>
                  <a:cubicBezTo>
                    <a:pt x="824230" y="2595880"/>
                    <a:pt x="805180" y="2545080"/>
                    <a:pt x="792480" y="2486660"/>
                  </a:cubicBezTo>
                  <a:cubicBezTo>
                    <a:pt x="778510" y="2423160"/>
                    <a:pt x="772160" y="2352040"/>
                    <a:pt x="772160" y="2273300"/>
                  </a:cubicBezTo>
                  <a:lnTo>
                    <a:pt x="772160" y="2165350"/>
                  </a:lnTo>
                  <a:lnTo>
                    <a:pt x="0" y="2165350"/>
                  </a:lnTo>
                  <a:lnTo>
                    <a:pt x="0" y="2273300"/>
                  </a:lnTo>
                  <a:cubicBezTo>
                    <a:pt x="0" y="2443480"/>
                    <a:pt x="22860" y="2599690"/>
                    <a:pt x="69850" y="2738120"/>
                  </a:cubicBezTo>
                  <a:cubicBezTo>
                    <a:pt x="116840" y="2879090"/>
                    <a:pt x="185420" y="2999740"/>
                    <a:pt x="271780" y="3098800"/>
                  </a:cubicBezTo>
                  <a:cubicBezTo>
                    <a:pt x="359410" y="3199130"/>
                    <a:pt x="468630" y="3277870"/>
                    <a:pt x="593090" y="3331210"/>
                  </a:cubicBezTo>
                  <a:cubicBezTo>
                    <a:pt x="716280" y="3384550"/>
                    <a:pt x="855980" y="3411220"/>
                    <a:pt x="1005840" y="3411220"/>
                  </a:cubicBezTo>
                  <a:cubicBezTo>
                    <a:pt x="1156970" y="3411220"/>
                    <a:pt x="1296670" y="3384550"/>
                    <a:pt x="1419860" y="3331210"/>
                  </a:cubicBezTo>
                  <a:cubicBezTo>
                    <a:pt x="1545590" y="3276600"/>
                    <a:pt x="1653540" y="3196590"/>
                    <a:pt x="1741170" y="3091180"/>
                  </a:cubicBezTo>
                  <a:cubicBezTo>
                    <a:pt x="1827530" y="2988310"/>
                    <a:pt x="1893570" y="2861310"/>
                    <a:pt x="1939290" y="2713990"/>
                  </a:cubicBezTo>
                  <a:cubicBezTo>
                    <a:pt x="1983740" y="2570480"/>
                    <a:pt x="2005330" y="2405380"/>
                    <a:pt x="2005330" y="2222500"/>
                  </a:cubicBezTo>
                  <a:cubicBezTo>
                    <a:pt x="2005330" y="2039620"/>
                    <a:pt x="1985010" y="1878330"/>
                    <a:pt x="1943100" y="1741170"/>
                  </a:cubicBezTo>
                  <a:cubicBezTo>
                    <a:pt x="1902460" y="1600200"/>
                    <a:pt x="1842770" y="1482090"/>
                    <a:pt x="1766570" y="1388110"/>
                  </a:cubicBezTo>
                  <a:close/>
                </a:path>
              </a:pathLst>
            </a:custGeom>
            <a:blipFill>
              <a:blip r:embed="rId3"/>
              <a:stretch>
                <a:fillRect l="-33598" r="-169003"/>
              </a:stretch>
            </a:blipFill>
          </p:spPr>
          <p:txBody>
            <a:bodyPr/>
            <a:lstStyle/>
            <a:p>
              <a:endParaRPr lang="en-GB" sz="1200"/>
            </a:p>
          </p:txBody>
        </p:sp>
      </p:grpSp>
      <p:sp>
        <p:nvSpPr>
          <p:cNvPr id="7" name="TextBox 7"/>
          <p:cNvSpPr txBox="1"/>
          <p:nvPr/>
        </p:nvSpPr>
        <p:spPr>
          <a:xfrm>
            <a:off x="859321" y="6045200"/>
            <a:ext cx="3385997" cy="170560"/>
          </a:xfrm>
          <a:prstGeom prst="rect">
            <a:avLst/>
          </a:prstGeom>
        </p:spPr>
        <p:txBody>
          <a:bodyPr lIns="0" tIns="0" rIns="0" bIns="0" rtlCol="0" anchor="t">
            <a:spAutoFit/>
          </a:bodyPr>
          <a:lstStyle/>
          <a:p>
            <a:pPr>
              <a:lnSpc>
                <a:spcPts val="1400"/>
              </a:lnSpc>
              <a:spcBef>
                <a:spcPct val="0"/>
              </a:spcBef>
            </a:pPr>
            <a:r>
              <a:rPr lang="en-US" sz="1000">
                <a:solidFill>
                  <a:srgbClr val="F4F4F4"/>
                </a:solidFill>
                <a:latin typeface="Poppins Light"/>
              </a:rPr>
              <a:t>King’s College London | Sustainable Design Modules </a:t>
            </a:r>
          </a:p>
        </p:txBody>
      </p:sp>
      <p:sp>
        <p:nvSpPr>
          <p:cNvPr id="8" name="TextBox 8"/>
          <p:cNvSpPr txBox="1"/>
          <p:nvPr/>
        </p:nvSpPr>
        <p:spPr>
          <a:xfrm>
            <a:off x="2093849" y="1096497"/>
            <a:ext cx="3820120" cy="572464"/>
          </a:xfrm>
          <a:prstGeom prst="rect">
            <a:avLst/>
          </a:prstGeom>
        </p:spPr>
        <p:txBody>
          <a:bodyPr lIns="0" tIns="0" rIns="0" bIns="0" rtlCol="0" anchor="t">
            <a:spAutoFit/>
          </a:bodyPr>
          <a:lstStyle/>
          <a:p>
            <a:pPr algn="ctr">
              <a:lnSpc>
                <a:spcPts val="4853"/>
              </a:lnSpc>
            </a:pPr>
            <a:r>
              <a:rPr lang="en-US" sz="3466">
                <a:solidFill>
                  <a:srgbClr val="225750"/>
                </a:solidFill>
                <a:latin typeface="Canva Sans Bold"/>
              </a:rPr>
              <a:t>Energy input (MJ)</a:t>
            </a:r>
          </a:p>
        </p:txBody>
      </p:sp>
      <p:sp>
        <p:nvSpPr>
          <p:cNvPr id="9" name="TextBox 9"/>
          <p:cNvSpPr txBox="1"/>
          <p:nvPr/>
        </p:nvSpPr>
        <p:spPr>
          <a:xfrm>
            <a:off x="2093850" y="3624655"/>
            <a:ext cx="4679553" cy="572464"/>
          </a:xfrm>
          <a:prstGeom prst="rect">
            <a:avLst/>
          </a:prstGeom>
        </p:spPr>
        <p:txBody>
          <a:bodyPr lIns="0" tIns="0" rIns="0" bIns="0" rtlCol="0" anchor="t">
            <a:spAutoFit/>
          </a:bodyPr>
          <a:lstStyle/>
          <a:p>
            <a:pPr algn="ctr">
              <a:lnSpc>
                <a:spcPts val="4853"/>
              </a:lnSpc>
            </a:pPr>
            <a:r>
              <a:rPr lang="en-US" sz="3466">
                <a:solidFill>
                  <a:srgbClr val="225750"/>
                </a:solidFill>
                <a:latin typeface="Canva Sans Bold"/>
              </a:rPr>
              <a:t>Oil and gas input (m3)</a:t>
            </a:r>
          </a:p>
        </p:txBody>
      </p:sp>
      <p:sp>
        <p:nvSpPr>
          <p:cNvPr id="10" name="TextBox 10"/>
          <p:cNvSpPr txBox="1"/>
          <p:nvPr/>
        </p:nvSpPr>
        <p:spPr>
          <a:xfrm>
            <a:off x="2093849" y="4520181"/>
            <a:ext cx="9412351" cy="1386790"/>
          </a:xfrm>
          <a:prstGeom prst="rect">
            <a:avLst/>
          </a:prstGeom>
        </p:spPr>
        <p:txBody>
          <a:bodyPr lIns="0" tIns="0" rIns="0" bIns="0" rtlCol="0" anchor="t">
            <a:spAutoFit/>
          </a:bodyPr>
          <a:lstStyle/>
          <a:p>
            <a:pPr>
              <a:lnSpc>
                <a:spcPts val="2239"/>
              </a:lnSpc>
            </a:pPr>
            <a:r>
              <a:rPr lang="en-US" sz="1600" dirty="0">
                <a:solidFill>
                  <a:srgbClr val="225750"/>
                </a:solidFill>
                <a:latin typeface="Canva Sans"/>
              </a:rPr>
              <a:t>This KPI is intriguing because it highlights our product's reliance on these non-renewable resources. By closely examining this metric, engineers can explore alternative materials and energy sources, such as renewables and biofuels, to reduce our dependence on oil and gas. This shift not only makes our processes more sustainable but also helps us prepare for a future with dwindling fossil fuel reserves. NB: Oil amounts for total oil used throughout the product’s lifecycle. </a:t>
            </a:r>
          </a:p>
        </p:txBody>
      </p:sp>
      <p:sp>
        <p:nvSpPr>
          <p:cNvPr id="11" name="TextBox 11"/>
          <p:cNvSpPr txBox="1"/>
          <p:nvPr/>
        </p:nvSpPr>
        <p:spPr>
          <a:xfrm>
            <a:off x="2093849" y="2022277"/>
            <a:ext cx="9412351" cy="1397562"/>
          </a:xfrm>
          <a:prstGeom prst="rect">
            <a:avLst/>
          </a:prstGeom>
        </p:spPr>
        <p:txBody>
          <a:bodyPr lIns="0" tIns="0" rIns="0" bIns="0" rtlCol="0" anchor="t">
            <a:spAutoFit/>
          </a:bodyPr>
          <a:lstStyle/>
          <a:p>
            <a:pPr>
              <a:lnSpc>
                <a:spcPts val="2239"/>
              </a:lnSpc>
              <a:spcBef>
                <a:spcPct val="0"/>
              </a:spcBef>
            </a:pPr>
            <a:r>
              <a:rPr lang="en-US" sz="1600">
                <a:solidFill>
                  <a:srgbClr val="225750"/>
                </a:solidFill>
                <a:latin typeface="Poppins Light"/>
              </a:rPr>
              <a:t>This KPI represents the total energy required to produce and operate the product. It's fascinating because it reflects our product's energy efficiency and, consequently, its economic viability and environmental impact. By analyzing this data, engineers can optimize production processes, adopt energy-efficient technologies, and reduce our reliance on non-renewable energy sources.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utoShape 2"/>
          <p:cNvSpPr/>
          <p:nvPr/>
        </p:nvSpPr>
        <p:spPr>
          <a:xfrm rot="-5400000">
            <a:off x="10042399" y="1156211"/>
            <a:ext cx="3073652" cy="0"/>
          </a:xfrm>
          <a:prstGeom prst="line">
            <a:avLst/>
          </a:prstGeom>
          <a:ln w="9525" cap="rnd">
            <a:solidFill>
              <a:srgbClr val="000000"/>
            </a:solidFill>
            <a:prstDash val="solid"/>
            <a:headEnd type="none" w="sm" len="sm"/>
            <a:tailEnd type="none" w="sm" len="sm"/>
          </a:ln>
        </p:spPr>
        <p:txBody>
          <a:bodyPr/>
          <a:lstStyle/>
          <a:p>
            <a:endParaRPr lang="en-GB" sz="1200"/>
          </a:p>
        </p:txBody>
      </p:sp>
      <p:grpSp>
        <p:nvGrpSpPr>
          <p:cNvPr id="3" name="Group 3"/>
          <p:cNvGrpSpPr>
            <a:grpSpLocks noChangeAspect="1"/>
          </p:cNvGrpSpPr>
          <p:nvPr/>
        </p:nvGrpSpPr>
        <p:grpSpPr>
          <a:xfrm>
            <a:off x="685800" y="685801"/>
            <a:ext cx="1411766" cy="1459019"/>
            <a:chOff x="0" y="0"/>
            <a:chExt cx="6362700" cy="6575666"/>
          </a:xfrm>
        </p:grpSpPr>
        <p:sp>
          <p:nvSpPr>
            <p:cNvPr id="4" name="Freeform 4"/>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l="-1676" r="-1676"/>
              </a:stretch>
            </a:blipFill>
          </p:spPr>
          <p:txBody>
            <a:bodyPr/>
            <a:lstStyle/>
            <a:p>
              <a:endParaRPr lang="en-GB" sz="1200"/>
            </a:p>
          </p:txBody>
        </p:sp>
      </p:grpSp>
      <p:grpSp>
        <p:nvGrpSpPr>
          <p:cNvPr id="5" name="Group 5"/>
          <p:cNvGrpSpPr>
            <a:grpSpLocks noChangeAspect="1"/>
          </p:cNvGrpSpPr>
          <p:nvPr/>
        </p:nvGrpSpPr>
        <p:grpSpPr>
          <a:xfrm>
            <a:off x="2547193" y="685801"/>
            <a:ext cx="1411766" cy="1459019"/>
            <a:chOff x="0" y="0"/>
            <a:chExt cx="6362700" cy="6575666"/>
          </a:xfrm>
        </p:grpSpPr>
        <p:sp>
          <p:nvSpPr>
            <p:cNvPr id="6" name="Freeform 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41870" r="-41870"/>
              </a:stretch>
            </a:blipFill>
          </p:spPr>
          <p:txBody>
            <a:bodyPr/>
            <a:lstStyle/>
            <a:p>
              <a:endParaRPr lang="en-GB" sz="1200"/>
            </a:p>
          </p:txBody>
        </p:sp>
      </p:grpSp>
      <p:grpSp>
        <p:nvGrpSpPr>
          <p:cNvPr id="7" name="Group 7"/>
          <p:cNvGrpSpPr>
            <a:grpSpLocks noChangeAspect="1"/>
          </p:cNvGrpSpPr>
          <p:nvPr/>
        </p:nvGrpSpPr>
        <p:grpSpPr>
          <a:xfrm>
            <a:off x="4409810" y="685801"/>
            <a:ext cx="1411766" cy="1459019"/>
            <a:chOff x="0" y="0"/>
            <a:chExt cx="6362700" cy="6575666"/>
          </a:xfrm>
        </p:grpSpPr>
        <p:sp>
          <p:nvSpPr>
            <p:cNvPr id="8" name="Freeform 8"/>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51825" t="-20118" r="-58340" b="-32391"/>
              </a:stretch>
            </a:blipFill>
          </p:spPr>
          <p:txBody>
            <a:bodyPr/>
            <a:lstStyle/>
            <a:p>
              <a:endParaRPr lang="en-GB" sz="1200"/>
            </a:p>
          </p:txBody>
        </p:sp>
      </p:grpSp>
      <p:grpSp>
        <p:nvGrpSpPr>
          <p:cNvPr id="9" name="Group 9"/>
          <p:cNvGrpSpPr>
            <a:grpSpLocks noChangeAspect="1"/>
          </p:cNvGrpSpPr>
          <p:nvPr/>
        </p:nvGrpSpPr>
        <p:grpSpPr>
          <a:xfrm>
            <a:off x="6272426" y="685801"/>
            <a:ext cx="1411766" cy="1459019"/>
            <a:chOff x="0" y="0"/>
            <a:chExt cx="6362700" cy="6575666"/>
          </a:xfrm>
        </p:grpSpPr>
        <p:sp>
          <p:nvSpPr>
            <p:cNvPr id="10" name="Freeform 10"/>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5"/>
              <a:stretch>
                <a:fillRect t="-34237" b="-34237"/>
              </a:stretch>
            </a:blipFill>
          </p:spPr>
          <p:txBody>
            <a:bodyPr/>
            <a:lstStyle/>
            <a:p>
              <a:endParaRPr lang="en-GB" sz="1200"/>
            </a:p>
          </p:txBody>
        </p:sp>
      </p:grpSp>
      <p:grpSp>
        <p:nvGrpSpPr>
          <p:cNvPr id="11" name="Group 11"/>
          <p:cNvGrpSpPr>
            <a:grpSpLocks noChangeAspect="1"/>
          </p:cNvGrpSpPr>
          <p:nvPr/>
        </p:nvGrpSpPr>
        <p:grpSpPr>
          <a:xfrm>
            <a:off x="8135042" y="685801"/>
            <a:ext cx="1411766" cy="1459019"/>
            <a:chOff x="0" y="0"/>
            <a:chExt cx="6362700" cy="6575666"/>
          </a:xfrm>
        </p:grpSpPr>
        <p:sp>
          <p:nvSpPr>
            <p:cNvPr id="12" name="Freeform 12"/>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6"/>
              <a:stretch>
                <a:fillRect l="-2119" r="-2119"/>
              </a:stretch>
            </a:blipFill>
          </p:spPr>
          <p:txBody>
            <a:bodyPr/>
            <a:lstStyle/>
            <a:p>
              <a:endParaRPr lang="en-GB" sz="1200"/>
            </a:p>
          </p:txBody>
        </p:sp>
      </p:grpSp>
      <p:sp>
        <p:nvSpPr>
          <p:cNvPr id="13" name="TextBox 13"/>
          <p:cNvSpPr txBox="1"/>
          <p:nvPr/>
        </p:nvSpPr>
        <p:spPr>
          <a:xfrm>
            <a:off x="696627" y="3043619"/>
            <a:ext cx="3464983" cy="1766574"/>
          </a:xfrm>
          <a:prstGeom prst="rect">
            <a:avLst/>
          </a:prstGeom>
        </p:spPr>
        <p:txBody>
          <a:bodyPr wrap="square" lIns="0" tIns="0" rIns="0" bIns="0" rtlCol="0" anchor="t">
            <a:spAutoFit/>
          </a:bodyPr>
          <a:lstStyle/>
          <a:p>
            <a:pPr>
              <a:lnSpc>
                <a:spcPts val="4667"/>
              </a:lnSpc>
            </a:pPr>
            <a:r>
              <a:rPr lang="en-US" sz="3734" spc="56" dirty="0">
                <a:solidFill>
                  <a:srgbClr val="19486A"/>
                </a:solidFill>
                <a:latin typeface="Poppins Bold"/>
              </a:rPr>
              <a:t>Connecting BOM to our database</a:t>
            </a:r>
          </a:p>
        </p:txBody>
      </p:sp>
      <p:sp>
        <p:nvSpPr>
          <p:cNvPr id="14" name="TextBox 14"/>
          <p:cNvSpPr txBox="1"/>
          <p:nvPr/>
        </p:nvSpPr>
        <p:spPr>
          <a:xfrm>
            <a:off x="4161610" y="3137661"/>
            <a:ext cx="6454849" cy="2947730"/>
          </a:xfrm>
          <a:prstGeom prst="rect">
            <a:avLst/>
          </a:prstGeom>
        </p:spPr>
        <p:txBody>
          <a:bodyPr lIns="0" tIns="0" rIns="0" bIns="0" rtlCol="0" anchor="t">
            <a:spAutoFit/>
          </a:bodyPr>
          <a:lstStyle/>
          <a:p>
            <a:pPr>
              <a:lnSpc>
                <a:spcPts val="2053"/>
              </a:lnSpc>
            </a:pPr>
            <a:r>
              <a:rPr lang="en-US" sz="1466">
                <a:solidFill>
                  <a:srgbClr val="000000"/>
                </a:solidFill>
                <a:latin typeface="Poppins Light"/>
              </a:rPr>
              <a:t>Now that we have spent a considerable part of the project understanding LCA scopes and assessment methods and processes, we have collected significant data on our components and a range of KPIs. </a:t>
            </a:r>
          </a:p>
          <a:p>
            <a:pPr>
              <a:lnSpc>
                <a:spcPts val="2053"/>
              </a:lnSpc>
            </a:pPr>
            <a:endParaRPr lang="en-US" sz="1466">
              <a:solidFill>
                <a:srgbClr val="000000"/>
              </a:solidFill>
              <a:latin typeface="Poppins Light"/>
            </a:endParaRPr>
          </a:p>
          <a:p>
            <a:pPr>
              <a:lnSpc>
                <a:spcPts val="2053"/>
              </a:lnSpc>
            </a:pPr>
            <a:r>
              <a:rPr lang="en-US" sz="1466">
                <a:solidFill>
                  <a:srgbClr val="000000"/>
                </a:solidFill>
                <a:latin typeface="Poppins Light"/>
              </a:rPr>
              <a:t>But how we collect, store and communicate that data to students is crucial to completing their projects. </a:t>
            </a:r>
          </a:p>
          <a:p>
            <a:pPr>
              <a:lnSpc>
                <a:spcPts val="2053"/>
              </a:lnSpc>
              <a:spcBef>
                <a:spcPct val="0"/>
              </a:spcBef>
            </a:pPr>
            <a:r>
              <a:rPr lang="en-US" sz="1467">
                <a:solidFill>
                  <a:srgbClr val="000000"/>
                </a:solidFill>
                <a:latin typeface="Poppins Light"/>
              </a:rPr>
              <a:t>This is why before even thinking of sharing the data through visualisers we wanted to prototype through Python an early-stage product allowing our students to confront a BOM to our internal database automatically   </a:t>
            </a:r>
          </a:p>
        </p:txBody>
      </p:sp>
      <p:sp>
        <p:nvSpPr>
          <p:cNvPr id="15" name="TextBox 15"/>
          <p:cNvSpPr txBox="1"/>
          <p:nvPr/>
        </p:nvSpPr>
        <p:spPr>
          <a:xfrm rot="5400000">
            <a:off x="9902102" y="4491079"/>
            <a:ext cx="3385997" cy="170560"/>
          </a:xfrm>
          <a:prstGeom prst="rect">
            <a:avLst/>
          </a:prstGeom>
        </p:spPr>
        <p:txBody>
          <a:bodyPr lIns="0" tIns="0" rIns="0" bIns="0" rtlCol="0" anchor="t">
            <a:spAutoFit/>
          </a:bodyPr>
          <a:lstStyle/>
          <a:p>
            <a:pPr>
              <a:lnSpc>
                <a:spcPts val="1400"/>
              </a:lnSpc>
              <a:spcBef>
                <a:spcPct val="0"/>
              </a:spcBef>
            </a:pPr>
            <a:r>
              <a:rPr lang="en-US" sz="1000">
                <a:solidFill>
                  <a:srgbClr val="000000"/>
                </a:solidFill>
                <a:latin typeface="Poppins Light"/>
              </a:rPr>
              <a:t>King’s College London | Sustainable Design Modules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219200" y="1642360"/>
          <a:ext cx="3320139" cy="1786640"/>
        </p:xfrm>
        <a:graphic>
          <a:graphicData uri="http://schemas.openxmlformats.org/drawingml/2006/table">
            <a:tbl>
              <a:tblPr/>
              <a:tblGrid>
                <a:gridCol w="1106713">
                  <a:extLst>
                    <a:ext uri="{9D8B030D-6E8A-4147-A177-3AD203B41FA5}">
                      <a16:colId xmlns:a16="http://schemas.microsoft.com/office/drawing/2014/main" val="20000"/>
                    </a:ext>
                  </a:extLst>
                </a:gridCol>
                <a:gridCol w="1106713">
                  <a:extLst>
                    <a:ext uri="{9D8B030D-6E8A-4147-A177-3AD203B41FA5}">
                      <a16:colId xmlns:a16="http://schemas.microsoft.com/office/drawing/2014/main" val="20001"/>
                    </a:ext>
                  </a:extLst>
                </a:gridCol>
                <a:gridCol w="1106713">
                  <a:extLst>
                    <a:ext uri="{9D8B030D-6E8A-4147-A177-3AD203B41FA5}">
                      <a16:colId xmlns:a16="http://schemas.microsoft.com/office/drawing/2014/main" val="20002"/>
                    </a:ext>
                  </a:extLst>
                </a:gridCol>
              </a:tblGrid>
              <a:tr h="446660">
                <a:tc>
                  <a:txBody>
                    <a:bodyPr/>
                    <a:lstStyle/>
                    <a:p>
                      <a:pPr algn="ctr">
                        <a:lnSpc>
                          <a:spcPts val="2520"/>
                        </a:lnSpc>
                        <a:defRPr/>
                      </a:pPr>
                      <a:r>
                        <a:rPr lang="en-US" sz="1200">
                          <a:solidFill>
                            <a:srgbClr val="000000"/>
                          </a:solidFill>
                          <a:latin typeface="Poppins Light Bold"/>
                        </a:rPr>
                        <a:t>Name</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solidFill>
                      <a:srgbClr val="FFCDCD"/>
                    </a:solidFill>
                  </a:tcPr>
                </a:tc>
                <a:tc>
                  <a:txBody>
                    <a:bodyPr/>
                    <a:lstStyle/>
                    <a:p>
                      <a:pPr algn="ctr">
                        <a:lnSpc>
                          <a:spcPts val="2520"/>
                        </a:lnSpc>
                        <a:defRPr/>
                      </a:pPr>
                      <a:r>
                        <a:rPr lang="en-US" sz="1200">
                          <a:solidFill>
                            <a:srgbClr val="000000"/>
                          </a:solidFill>
                          <a:latin typeface="Poppins Light Bold"/>
                        </a:rPr>
                        <a:t>Material</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solidFill>
                      <a:srgbClr val="FFCDCD"/>
                    </a:solidFill>
                  </a:tcPr>
                </a:tc>
                <a:tc>
                  <a:txBody>
                    <a:bodyPr/>
                    <a:lstStyle/>
                    <a:p>
                      <a:pPr algn="ctr">
                        <a:lnSpc>
                          <a:spcPts val="2520"/>
                        </a:lnSpc>
                        <a:defRPr/>
                      </a:pPr>
                      <a:r>
                        <a:rPr lang="en-US" sz="1200">
                          <a:solidFill>
                            <a:srgbClr val="000000"/>
                          </a:solidFill>
                          <a:latin typeface="Poppins Light Bold"/>
                        </a:rPr>
                        <a:t>Mass</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0"/>
                  </a:ext>
                </a:extLst>
              </a:tr>
              <a:tr h="446660">
                <a:tc>
                  <a:txBody>
                    <a:bodyPr/>
                    <a:lstStyle/>
                    <a:p>
                      <a:pPr algn="ctr">
                        <a:lnSpc>
                          <a:spcPts val="2520"/>
                        </a:lnSpc>
                        <a:defRPr/>
                      </a:pPr>
                      <a:r>
                        <a:rPr lang="en-US" sz="1200">
                          <a:solidFill>
                            <a:srgbClr val="000000"/>
                          </a:solidFill>
                          <a:latin typeface="Poppins Light"/>
                        </a:rPr>
                        <a:t>Comp1</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a:rPr>
                        <a:t>A</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a:rPr>
                        <a:t>5</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1"/>
                  </a:ext>
                </a:extLst>
              </a:tr>
              <a:tr h="446660">
                <a:tc>
                  <a:txBody>
                    <a:bodyPr/>
                    <a:lstStyle/>
                    <a:p>
                      <a:pPr algn="ctr">
                        <a:lnSpc>
                          <a:spcPts val="2520"/>
                        </a:lnSpc>
                        <a:defRPr/>
                      </a:pPr>
                      <a:r>
                        <a:rPr lang="en-US" sz="1200">
                          <a:solidFill>
                            <a:srgbClr val="000000"/>
                          </a:solidFill>
                          <a:latin typeface="Poppins Light"/>
                        </a:rPr>
                        <a:t>Comp2</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a:rPr>
                        <a:t>B</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a:rPr>
                        <a:t>2</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2"/>
                  </a:ext>
                </a:extLst>
              </a:tr>
              <a:tr h="446660">
                <a:tc>
                  <a:txBody>
                    <a:bodyPr/>
                    <a:lstStyle/>
                    <a:p>
                      <a:pPr algn="ctr">
                        <a:lnSpc>
                          <a:spcPts val="2520"/>
                        </a:lnSpc>
                        <a:defRPr/>
                      </a:pPr>
                      <a:r>
                        <a:rPr lang="en-US" sz="1200">
                          <a:solidFill>
                            <a:srgbClr val="000000"/>
                          </a:solidFill>
                          <a:latin typeface="Poppins Light"/>
                        </a:rPr>
                        <a:t>Comp3</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a:rPr>
                        <a:t>C</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a:rPr>
                        <a:t>3</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3" name="Table 3"/>
          <p:cNvGraphicFramePr>
            <a:graphicFrameLocks noGrp="1"/>
          </p:cNvGraphicFramePr>
          <p:nvPr/>
        </p:nvGraphicFramePr>
        <p:xfrm>
          <a:off x="1219200" y="3898900"/>
          <a:ext cx="3320140" cy="1833901"/>
        </p:xfrm>
        <a:graphic>
          <a:graphicData uri="http://schemas.openxmlformats.org/drawingml/2006/table">
            <a:tbl>
              <a:tblPr/>
              <a:tblGrid>
                <a:gridCol w="830035">
                  <a:extLst>
                    <a:ext uri="{9D8B030D-6E8A-4147-A177-3AD203B41FA5}">
                      <a16:colId xmlns:a16="http://schemas.microsoft.com/office/drawing/2014/main" val="20000"/>
                    </a:ext>
                  </a:extLst>
                </a:gridCol>
                <a:gridCol w="830035">
                  <a:extLst>
                    <a:ext uri="{9D8B030D-6E8A-4147-A177-3AD203B41FA5}">
                      <a16:colId xmlns:a16="http://schemas.microsoft.com/office/drawing/2014/main" val="20001"/>
                    </a:ext>
                  </a:extLst>
                </a:gridCol>
                <a:gridCol w="830035">
                  <a:extLst>
                    <a:ext uri="{9D8B030D-6E8A-4147-A177-3AD203B41FA5}">
                      <a16:colId xmlns:a16="http://schemas.microsoft.com/office/drawing/2014/main" val="20002"/>
                    </a:ext>
                  </a:extLst>
                </a:gridCol>
                <a:gridCol w="830035">
                  <a:extLst>
                    <a:ext uri="{9D8B030D-6E8A-4147-A177-3AD203B41FA5}">
                      <a16:colId xmlns:a16="http://schemas.microsoft.com/office/drawing/2014/main" val="20003"/>
                    </a:ext>
                  </a:extLst>
                </a:gridCol>
              </a:tblGrid>
              <a:tr h="451476">
                <a:tc>
                  <a:txBody>
                    <a:bodyPr/>
                    <a:lstStyle/>
                    <a:p>
                      <a:pPr algn="ctr">
                        <a:lnSpc>
                          <a:spcPts val="2520"/>
                        </a:lnSpc>
                        <a:defRPr/>
                      </a:pPr>
                      <a:r>
                        <a:rPr lang="en-US" sz="1200">
                          <a:solidFill>
                            <a:srgbClr val="000000"/>
                          </a:solidFill>
                          <a:latin typeface="Poppins Light Bold"/>
                        </a:rPr>
                        <a:t>Name</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solidFill>
                      <a:srgbClr val="FFEBCD"/>
                    </a:solidFill>
                  </a:tcPr>
                </a:tc>
                <a:tc>
                  <a:txBody>
                    <a:bodyPr/>
                    <a:lstStyle/>
                    <a:p>
                      <a:pPr algn="ctr">
                        <a:lnSpc>
                          <a:spcPts val="2520"/>
                        </a:lnSpc>
                        <a:defRPr/>
                      </a:pPr>
                      <a:r>
                        <a:rPr lang="en-US" sz="1200">
                          <a:solidFill>
                            <a:srgbClr val="000000"/>
                          </a:solidFill>
                          <a:latin typeface="Poppins Light Bold"/>
                        </a:rPr>
                        <a:t>Material</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solidFill>
                      <a:srgbClr val="FFEBCD"/>
                    </a:solidFill>
                  </a:tcPr>
                </a:tc>
                <a:tc>
                  <a:txBody>
                    <a:bodyPr/>
                    <a:lstStyle/>
                    <a:p>
                      <a:pPr algn="ctr">
                        <a:lnSpc>
                          <a:spcPts val="2520"/>
                        </a:lnSpc>
                        <a:defRPr/>
                      </a:pPr>
                      <a:r>
                        <a:rPr lang="en-US" sz="1200">
                          <a:solidFill>
                            <a:srgbClr val="000000"/>
                          </a:solidFill>
                          <a:latin typeface="Poppins Light Bold"/>
                        </a:rPr>
                        <a:t>Class</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solidFill>
                      <a:srgbClr val="FFEBCD"/>
                    </a:solidFill>
                  </a:tcPr>
                </a:tc>
                <a:tc>
                  <a:txBody>
                    <a:bodyPr/>
                    <a:lstStyle/>
                    <a:p>
                      <a:pPr algn="ctr">
                        <a:lnSpc>
                          <a:spcPts val="2520"/>
                        </a:lnSpc>
                        <a:defRPr/>
                      </a:pPr>
                      <a:r>
                        <a:rPr lang="en-US" sz="1200">
                          <a:solidFill>
                            <a:srgbClr val="000000"/>
                          </a:solidFill>
                          <a:latin typeface="Poppins Light Bold"/>
                        </a:rPr>
                        <a:t>KPIs</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solidFill>
                      <a:srgbClr val="FFEBCD"/>
                    </a:solidFill>
                  </a:tcPr>
                </a:tc>
                <a:extLst>
                  <a:ext uri="{0D108BD9-81ED-4DB2-BD59-A6C34878D82A}">
                    <a16:rowId xmlns:a16="http://schemas.microsoft.com/office/drawing/2014/main" val="10000"/>
                  </a:ext>
                </a:extLst>
              </a:tr>
              <a:tr h="451476">
                <a:tc>
                  <a:txBody>
                    <a:bodyPr/>
                    <a:lstStyle/>
                    <a:p>
                      <a:pPr algn="ctr">
                        <a:lnSpc>
                          <a:spcPts val="2520"/>
                        </a:lnSpc>
                        <a:defRPr/>
                      </a:pPr>
                      <a:r>
                        <a:rPr lang="en-US" sz="1200">
                          <a:solidFill>
                            <a:srgbClr val="000000"/>
                          </a:solidFill>
                          <a:latin typeface="Poppins Light"/>
                        </a:rPr>
                        <a:t>Comp4</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a:rPr>
                        <a:t>C</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a:rPr>
                        <a:t>Comp</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a:rPr>
                        <a:t>x</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1"/>
                  </a:ext>
                </a:extLst>
              </a:tr>
              <a:tr h="451476">
                <a:tc>
                  <a:txBody>
                    <a:bodyPr/>
                    <a:lstStyle/>
                    <a:p>
                      <a:pPr algn="ctr">
                        <a:lnSpc>
                          <a:spcPts val="2520"/>
                        </a:lnSpc>
                        <a:defRPr/>
                      </a:pPr>
                      <a:r>
                        <a:rPr lang="en-US" sz="1200">
                          <a:solidFill>
                            <a:srgbClr val="000000"/>
                          </a:solidFill>
                          <a:latin typeface="Poppins Light"/>
                        </a:rPr>
                        <a:t>Comp5</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a:rPr>
                        <a:t>B</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a:rPr>
                        <a:t>Comp</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a:rPr>
                        <a:t>x</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2"/>
                  </a:ext>
                </a:extLst>
              </a:tr>
              <a:tr h="479473">
                <a:tc>
                  <a:txBody>
                    <a:bodyPr/>
                    <a:lstStyle/>
                    <a:p>
                      <a:pPr algn="ctr">
                        <a:lnSpc>
                          <a:spcPts val="2520"/>
                        </a:lnSpc>
                        <a:defRPr/>
                      </a:pPr>
                      <a:r>
                        <a:rPr lang="en-US" sz="1200">
                          <a:solidFill>
                            <a:srgbClr val="000000"/>
                          </a:solidFill>
                          <a:latin typeface="Poppins Light"/>
                        </a:rPr>
                        <a:t>Comp1</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a:rPr>
                        <a:t>A</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a:rPr>
                        <a:t>Stock</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a:rPr>
                        <a:t>x</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AutoShape 4"/>
          <p:cNvSpPr/>
          <p:nvPr/>
        </p:nvSpPr>
        <p:spPr>
          <a:xfrm>
            <a:off x="4926969" y="2553936"/>
            <a:ext cx="2131333" cy="0"/>
          </a:xfrm>
          <a:prstGeom prst="line">
            <a:avLst/>
          </a:prstGeom>
          <a:ln w="76200" cap="flat">
            <a:solidFill>
              <a:srgbClr val="000000"/>
            </a:solidFill>
            <a:prstDash val="solid"/>
            <a:headEnd type="none" w="sm" len="sm"/>
            <a:tailEnd type="oval" w="lg" len="lg"/>
          </a:ln>
        </p:spPr>
        <p:txBody>
          <a:bodyPr/>
          <a:lstStyle/>
          <a:p>
            <a:endParaRPr lang="en-GB" sz="1200"/>
          </a:p>
        </p:txBody>
      </p:sp>
      <p:sp>
        <p:nvSpPr>
          <p:cNvPr id="5" name="AutoShape 5"/>
          <p:cNvSpPr/>
          <p:nvPr/>
        </p:nvSpPr>
        <p:spPr>
          <a:xfrm>
            <a:off x="4926969" y="4841251"/>
            <a:ext cx="2131333" cy="0"/>
          </a:xfrm>
          <a:prstGeom prst="line">
            <a:avLst/>
          </a:prstGeom>
          <a:ln w="76200" cap="flat">
            <a:solidFill>
              <a:srgbClr val="000000"/>
            </a:solidFill>
            <a:prstDash val="solid"/>
            <a:headEnd type="none" w="sm" len="sm"/>
            <a:tailEnd type="oval" w="lg" len="lg"/>
          </a:ln>
        </p:spPr>
        <p:txBody>
          <a:bodyPr/>
          <a:lstStyle/>
          <a:p>
            <a:endParaRPr lang="en-GB" sz="1200"/>
          </a:p>
        </p:txBody>
      </p:sp>
      <p:grpSp>
        <p:nvGrpSpPr>
          <p:cNvPr id="6" name="Group 6"/>
          <p:cNvGrpSpPr/>
          <p:nvPr/>
        </p:nvGrpSpPr>
        <p:grpSpPr>
          <a:xfrm>
            <a:off x="6457400" y="685800"/>
            <a:ext cx="600903" cy="60090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999"/>
            </a:solidFill>
          </p:spPr>
          <p:txBody>
            <a:bodyPr/>
            <a:lstStyle/>
            <a:p>
              <a:endParaRPr lang="en-GB" sz="1200"/>
            </a:p>
          </p:txBody>
        </p:sp>
        <p:sp>
          <p:nvSpPr>
            <p:cNvPr id="8" name="TextBox 8"/>
            <p:cNvSpPr txBox="1"/>
            <p:nvPr/>
          </p:nvSpPr>
          <p:spPr>
            <a:xfrm>
              <a:off x="76200" y="47625"/>
              <a:ext cx="660400" cy="688975"/>
            </a:xfrm>
            <a:prstGeom prst="rect">
              <a:avLst/>
            </a:prstGeom>
          </p:spPr>
          <p:txBody>
            <a:bodyPr lIns="33867" tIns="33867" rIns="33867" bIns="33867" rtlCol="0" anchor="ctr"/>
            <a:lstStyle/>
            <a:p>
              <a:pPr algn="ctr">
                <a:lnSpc>
                  <a:spcPts val="1680"/>
                </a:lnSpc>
              </a:pPr>
              <a:endParaRPr sz="1200"/>
            </a:p>
          </p:txBody>
        </p:sp>
      </p:grpSp>
      <p:grpSp>
        <p:nvGrpSpPr>
          <p:cNvPr id="9" name="Group 9"/>
          <p:cNvGrpSpPr/>
          <p:nvPr/>
        </p:nvGrpSpPr>
        <p:grpSpPr>
          <a:xfrm>
            <a:off x="9363275" y="685800"/>
            <a:ext cx="600903" cy="60090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699"/>
            </a:solidFill>
          </p:spPr>
          <p:txBody>
            <a:bodyPr/>
            <a:lstStyle/>
            <a:p>
              <a:endParaRPr lang="en-GB" sz="1200"/>
            </a:p>
          </p:txBody>
        </p:sp>
        <p:sp>
          <p:nvSpPr>
            <p:cNvPr id="11" name="TextBox 11"/>
            <p:cNvSpPr txBox="1"/>
            <p:nvPr/>
          </p:nvSpPr>
          <p:spPr>
            <a:xfrm>
              <a:off x="76200" y="47625"/>
              <a:ext cx="660400" cy="688975"/>
            </a:xfrm>
            <a:prstGeom prst="rect">
              <a:avLst/>
            </a:prstGeom>
          </p:spPr>
          <p:txBody>
            <a:bodyPr lIns="33867" tIns="33867" rIns="33867" bIns="33867" rtlCol="0" anchor="ctr"/>
            <a:lstStyle/>
            <a:p>
              <a:pPr algn="ctr">
                <a:lnSpc>
                  <a:spcPts val="1680"/>
                </a:lnSpc>
              </a:pPr>
              <a:endParaRPr sz="1200"/>
            </a:p>
          </p:txBody>
        </p:sp>
      </p:grpSp>
      <p:sp>
        <p:nvSpPr>
          <p:cNvPr id="12" name="TextBox 12"/>
          <p:cNvSpPr txBox="1"/>
          <p:nvPr/>
        </p:nvSpPr>
        <p:spPr>
          <a:xfrm>
            <a:off x="426919" y="581063"/>
            <a:ext cx="5206801" cy="572464"/>
          </a:xfrm>
          <a:prstGeom prst="rect">
            <a:avLst/>
          </a:prstGeom>
        </p:spPr>
        <p:txBody>
          <a:bodyPr lIns="0" tIns="0" rIns="0" bIns="0" rtlCol="0" anchor="t">
            <a:spAutoFit/>
          </a:bodyPr>
          <a:lstStyle/>
          <a:p>
            <a:pPr marL="374245" lvl="1" algn="ctr">
              <a:lnSpc>
                <a:spcPts val="4853"/>
              </a:lnSpc>
            </a:pPr>
            <a:r>
              <a:rPr lang="en-US" sz="3466" dirty="0">
                <a:solidFill>
                  <a:srgbClr val="000000"/>
                </a:solidFill>
                <a:latin typeface="Canva Sans"/>
              </a:rPr>
              <a:t>Extract relevant data</a:t>
            </a:r>
          </a:p>
        </p:txBody>
      </p:sp>
      <p:sp>
        <p:nvSpPr>
          <p:cNvPr id="13" name="TextBox 13"/>
          <p:cNvSpPr txBox="1"/>
          <p:nvPr/>
        </p:nvSpPr>
        <p:spPr>
          <a:xfrm>
            <a:off x="7445653" y="2018843"/>
            <a:ext cx="2727707" cy="971420"/>
          </a:xfrm>
          <a:prstGeom prst="rect">
            <a:avLst/>
          </a:prstGeom>
        </p:spPr>
        <p:txBody>
          <a:bodyPr lIns="0" tIns="0" rIns="0" bIns="0" rtlCol="0" anchor="t">
            <a:spAutoFit/>
          </a:bodyPr>
          <a:lstStyle/>
          <a:p>
            <a:pPr>
              <a:lnSpc>
                <a:spcPts val="2613"/>
              </a:lnSpc>
            </a:pPr>
            <a:r>
              <a:rPr lang="en-US" sz="1866">
                <a:solidFill>
                  <a:srgbClr val="000000"/>
                </a:solidFill>
                <a:latin typeface="Canva Sans Bold"/>
              </a:rPr>
              <a:t>Code runs through each row/component of the Makersite BOM</a:t>
            </a:r>
          </a:p>
        </p:txBody>
      </p:sp>
      <p:sp>
        <p:nvSpPr>
          <p:cNvPr id="14" name="TextBox 14"/>
          <p:cNvSpPr txBox="1"/>
          <p:nvPr/>
        </p:nvSpPr>
        <p:spPr>
          <a:xfrm>
            <a:off x="7477323" y="4331558"/>
            <a:ext cx="2727707" cy="637995"/>
          </a:xfrm>
          <a:prstGeom prst="rect">
            <a:avLst/>
          </a:prstGeom>
        </p:spPr>
        <p:txBody>
          <a:bodyPr lIns="0" tIns="0" rIns="0" bIns="0" rtlCol="0" anchor="t">
            <a:spAutoFit/>
          </a:bodyPr>
          <a:lstStyle/>
          <a:p>
            <a:pPr>
              <a:lnSpc>
                <a:spcPts val="2613"/>
              </a:lnSpc>
            </a:pPr>
            <a:r>
              <a:rPr lang="en-US" sz="1866">
                <a:solidFill>
                  <a:srgbClr val="000000"/>
                </a:solidFill>
                <a:latin typeface="Canva Sans Bold"/>
              </a:rPr>
              <a:t>And checks for a match in our internal KPI Database</a:t>
            </a:r>
          </a:p>
        </p:txBody>
      </p:sp>
      <p:sp>
        <p:nvSpPr>
          <p:cNvPr id="15" name="TextBox 15"/>
          <p:cNvSpPr txBox="1"/>
          <p:nvPr/>
        </p:nvSpPr>
        <p:spPr>
          <a:xfrm>
            <a:off x="7236471" y="789094"/>
            <a:ext cx="2727707" cy="304571"/>
          </a:xfrm>
          <a:prstGeom prst="rect">
            <a:avLst/>
          </a:prstGeom>
        </p:spPr>
        <p:txBody>
          <a:bodyPr lIns="0" tIns="0" rIns="0" bIns="0" rtlCol="0" anchor="t">
            <a:spAutoFit/>
          </a:bodyPr>
          <a:lstStyle/>
          <a:p>
            <a:pPr>
              <a:lnSpc>
                <a:spcPts val="2613"/>
              </a:lnSpc>
            </a:pPr>
            <a:r>
              <a:rPr lang="en-US" sz="1866">
                <a:solidFill>
                  <a:srgbClr val="000000"/>
                </a:solidFill>
                <a:latin typeface="Canva Sans Bold"/>
              </a:rPr>
              <a:t>BOM Database</a:t>
            </a:r>
          </a:p>
        </p:txBody>
      </p:sp>
      <p:sp>
        <p:nvSpPr>
          <p:cNvPr id="16" name="TextBox 16"/>
          <p:cNvSpPr txBox="1"/>
          <p:nvPr/>
        </p:nvSpPr>
        <p:spPr>
          <a:xfrm>
            <a:off x="10142347" y="806759"/>
            <a:ext cx="2727707" cy="304571"/>
          </a:xfrm>
          <a:prstGeom prst="rect">
            <a:avLst/>
          </a:prstGeom>
        </p:spPr>
        <p:txBody>
          <a:bodyPr lIns="0" tIns="0" rIns="0" bIns="0" rtlCol="0" anchor="t">
            <a:spAutoFit/>
          </a:bodyPr>
          <a:lstStyle/>
          <a:p>
            <a:pPr>
              <a:lnSpc>
                <a:spcPts val="2613"/>
              </a:lnSpc>
            </a:pPr>
            <a:r>
              <a:rPr lang="en-US" sz="1866">
                <a:solidFill>
                  <a:srgbClr val="000000"/>
                </a:solidFill>
                <a:latin typeface="Canva Sans Bold"/>
              </a:rPr>
              <a:t>KPI Database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3099927" y="2290564"/>
          <a:ext cx="3320140" cy="906020"/>
        </p:xfrm>
        <a:graphic>
          <a:graphicData uri="http://schemas.openxmlformats.org/drawingml/2006/table">
            <a:tbl>
              <a:tblPr/>
              <a:tblGrid>
                <a:gridCol w="1660070">
                  <a:extLst>
                    <a:ext uri="{9D8B030D-6E8A-4147-A177-3AD203B41FA5}">
                      <a16:colId xmlns:a16="http://schemas.microsoft.com/office/drawing/2014/main" val="20000"/>
                    </a:ext>
                  </a:extLst>
                </a:gridCol>
                <a:gridCol w="1660070">
                  <a:extLst>
                    <a:ext uri="{9D8B030D-6E8A-4147-A177-3AD203B41FA5}">
                      <a16:colId xmlns:a16="http://schemas.microsoft.com/office/drawing/2014/main" val="20001"/>
                    </a:ext>
                  </a:extLst>
                </a:gridCol>
              </a:tblGrid>
              <a:tr h="453010">
                <a:tc>
                  <a:txBody>
                    <a:bodyPr/>
                    <a:lstStyle/>
                    <a:p>
                      <a:pPr algn="ctr">
                        <a:lnSpc>
                          <a:spcPts val="2520"/>
                        </a:lnSpc>
                        <a:defRPr/>
                      </a:pPr>
                      <a:r>
                        <a:rPr lang="en-US" sz="1200">
                          <a:solidFill>
                            <a:srgbClr val="000000"/>
                          </a:solidFill>
                          <a:latin typeface="Poppins Light Bold"/>
                        </a:rPr>
                        <a:t>Name</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solidFill>
                      <a:srgbClr val="FFCDCD"/>
                    </a:solidFill>
                  </a:tcPr>
                </a:tc>
                <a:tc>
                  <a:txBody>
                    <a:bodyPr/>
                    <a:lstStyle/>
                    <a:p>
                      <a:pPr algn="ctr">
                        <a:lnSpc>
                          <a:spcPts val="2520"/>
                        </a:lnSpc>
                        <a:defRPr/>
                      </a:pPr>
                      <a:r>
                        <a:rPr lang="en-US" sz="1200">
                          <a:solidFill>
                            <a:srgbClr val="000000"/>
                          </a:solidFill>
                          <a:latin typeface="Poppins Light Bold"/>
                        </a:rPr>
                        <a:t>Material</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0"/>
                  </a:ext>
                </a:extLst>
              </a:tr>
              <a:tr h="453010">
                <a:tc>
                  <a:txBody>
                    <a:bodyPr/>
                    <a:lstStyle/>
                    <a:p>
                      <a:pPr algn="ctr">
                        <a:lnSpc>
                          <a:spcPts val="2520"/>
                        </a:lnSpc>
                        <a:defRPr/>
                      </a:pPr>
                      <a:r>
                        <a:rPr lang="en-US" sz="1200">
                          <a:solidFill>
                            <a:srgbClr val="000000"/>
                          </a:solidFill>
                          <a:latin typeface="Poppins Light"/>
                        </a:rPr>
                        <a:t>Comp1</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a:rPr>
                        <a:t>A</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3" name="Table 3"/>
          <p:cNvGraphicFramePr>
            <a:graphicFrameLocks noGrp="1"/>
          </p:cNvGraphicFramePr>
          <p:nvPr/>
        </p:nvGraphicFramePr>
        <p:xfrm>
          <a:off x="7871257" y="2740247"/>
          <a:ext cx="3320140" cy="1833901"/>
        </p:xfrm>
        <a:graphic>
          <a:graphicData uri="http://schemas.openxmlformats.org/drawingml/2006/table">
            <a:tbl>
              <a:tblPr/>
              <a:tblGrid>
                <a:gridCol w="1660070">
                  <a:extLst>
                    <a:ext uri="{9D8B030D-6E8A-4147-A177-3AD203B41FA5}">
                      <a16:colId xmlns:a16="http://schemas.microsoft.com/office/drawing/2014/main" val="20000"/>
                    </a:ext>
                  </a:extLst>
                </a:gridCol>
                <a:gridCol w="1660070">
                  <a:extLst>
                    <a:ext uri="{9D8B030D-6E8A-4147-A177-3AD203B41FA5}">
                      <a16:colId xmlns:a16="http://schemas.microsoft.com/office/drawing/2014/main" val="20001"/>
                    </a:ext>
                  </a:extLst>
                </a:gridCol>
              </a:tblGrid>
              <a:tr h="451476">
                <a:tc>
                  <a:txBody>
                    <a:bodyPr/>
                    <a:lstStyle/>
                    <a:p>
                      <a:pPr algn="ctr">
                        <a:lnSpc>
                          <a:spcPts val="2520"/>
                        </a:lnSpc>
                        <a:defRPr/>
                      </a:pPr>
                      <a:r>
                        <a:rPr lang="en-US" sz="1200">
                          <a:solidFill>
                            <a:srgbClr val="000000"/>
                          </a:solidFill>
                          <a:latin typeface="Poppins Light Bold"/>
                        </a:rPr>
                        <a:t>Name</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solidFill>
                      <a:srgbClr val="FFEBCD"/>
                    </a:solidFill>
                  </a:tcPr>
                </a:tc>
                <a:tc>
                  <a:txBody>
                    <a:bodyPr/>
                    <a:lstStyle/>
                    <a:p>
                      <a:pPr algn="ctr">
                        <a:lnSpc>
                          <a:spcPts val="2520"/>
                        </a:lnSpc>
                        <a:defRPr/>
                      </a:pPr>
                      <a:r>
                        <a:rPr lang="en-US" sz="1200">
                          <a:solidFill>
                            <a:srgbClr val="000000"/>
                          </a:solidFill>
                          <a:latin typeface="Poppins Light Bold"/>
                        </a:rPr>
                        <a:t>Material</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solidFill>
                      <a:srgbClr val="FFEBCD"/>
                    </a:solidFill>
                  </a:tcPr>
                </a:tc>
                <a:extLst>
                  <a:ext uri="{0D108BD9-81ED-4DB2-BD59-A6C34878D82A}">
                    <a16:rowId xmlns:a16="http://schemas.microsoft.com/office/drawing/2014/main" val="10000"/>
                  </a:ext>
                </a:extLst>
              </a:tr>
              <a:tr h="451476">
                <a:tc>
                  <a:txBody>
                    <a:bodyPr/>
                    <a:lstStyle/>
                    <a:p>
                      <a:pPr algn="ctr">
                        <a:lnSpc>
                          <a:spcPts val="2520"/>
                        </a:lnSpc>
                        <a:defRPr/>
                      </a:pPr>
                      <a:r>
                        <a:rPr lang="en-US" sz="1200">
                          <a:solidFill>
                            <a:srgbClr val="000000"/>
                          </a:solidFill>
                          <a:latin typeface="Poppins Light"/>
                        </a:rPr>
                        <a:t>Comp4</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a:rPr>
                        <a:t>C</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1"/>
                  </a:ext>
                </a:extLst>
              </a:tr>
              <a:tr h="451476">
                <a:tc>
                  <a:txBody>
                    <a:bodyPr/>
                    <a:lstStyle/>
                    <a:p>
                      <a:pPr algn="ctr">
                        <a:lnSpc>
                          <a:spcPts val="2520"/>
                        </a:lnSpc>
                        <a:defRPr/>
                      </a:pPr>
                      <a:r>
                        <a:rPr lang="en-US" sz="1200">
                          <a:solidFill>
                            <a:srgbClr val="000000"/>
                          </a:solidFill>
                          <a:latin typeface="Poppins Light"/>
                        </a:rPr>
                        <a:t>Comp5</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a:rPr>
                        <a:t>B</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2"/>
                  </a:ext>
                </a:extLst>
              </a:tr>
              <a:tr h="479473">
                <a:tc>
                  <a:txBody>
                    <a:bodyPr/>
                    <a:lstStyle/>
                    <a:p>
                      <a:pPr algn="ctr">
                        <a:lnSpc>
                          <a:spcPts val="2520"/>
                        </a:lnSpc>
                        <a:defRPr/>
                      </a:pPr>
                      <a:r>
                        <a:rPr lang="en-US" sz="1200">
                          <a:solidFill>
                            <a:srgbClr val="000000"/>
                          </a:solidFill>
                          <a:latin typeface="Poppins Light"/>
                        </a:rPr>
                        <a:t>Comp1</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a:rPr>
                        <a:t>A</a:t>
                      </a:r>
                      <a:endParaRPr lang="en-US" sz="700"/>
                    </a:p>
                  </a:txBody>
                  <a:tcPr marL="44450" marR="44450" marT="44450" marB="4445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4" name="Table 4"/>
          <p:cNvGraphicFramePr>
            <a:graphicFrameLocks noGrp="1"/>
          </p:cNvGraphicFramePr>
          <p:nvPr/>
        </p:nvGraphicFramePr>
        <p:xfrm>
          <a:off x="3099927" y="4574148"/>
          <a:ext cx="3320140" cy="906020"/>
        </p:xfrm>
        <a:graphic>
          <a:graphicData uri="http://schemas.openxmlformats.org/drawingml/2006/table">
            <a:tbl>
              <a:tblPr/>
              <a:tblGrid>
                <a:gridCol w="1660070">
                  <a:extLst>
                    <a:ext uri="{9D8B030D-6E8A-4147-A177-3AD203B41FA5}">
                      <a16:colId xmlns:a16="http://schemas.microsoft.com/office/drawing/2014/main" val="20000"/>
                    </a:ext>
                  </a:extLst>
                </a:gridCol>
                <a:gridCol w="1660070">
                  <a:extLst>
                    <a:ext uri="{9D8B030D-6E8A-4147-A177-3AD203B41FA5}">
                      <a16:colId xmlns:a16="http://schemas.microsoft.com/office/drawing/2014/main" val="20001"/>
                    </a:ext>
                  </a:extLst>
                </a:gridCol>
              </a:tblGrid>
              <a:tr h="453010">
                <a:tc>
                  <a:txBody>
                    <a:bodyPr/>
                    <a:lstStyle/>
                    <a:p>
                      <a:pPr algn="ctr">
                        <a:lnSpc>
                          <a:spcPts val="2520"/>
                        </a:lnSpc>
                        <a:defRPr/>
                      </a:pPr>
                      <a:r>
                        <a:rPr lang="en-US" sz="1200">
                          <a:solidFill>
                            <a:srgbClr val="000000"/>
                          </a:solidFill>
                          <a:latin typeface="Poppins Light Bold"/>
                        </a:rPr>
                        <a:t>Name</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solidFill>
                      <a:srgbClr val="FFCDCD"/>
                    </a:solidFill>
                  </a:tcPr>
                </a:tc>
                <a:tc>
                  <a:txBody>
                    <a:bodyPr/>
                    <a:lstStyle/>
                    <a:p>
                      <a:pPr algn="ctr">
                        <a:lnSpc>
                          <a:spcPts val="2520"/>
                        </a:lnSpc>
                        <a:defRPr/>
                      </a:pPr>
                      <a:r>
                        <a:rPr lang="en-US" sz="1200">
                          <a:solidFill>
                            <a:srgbClr val="000000"/>
                          </a:solidFill>
                          <a:latin typeface="Poppins Light Bold"/>
                        </a:rPr>
                        <a:t>Material</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0"/>
                  </a:ext>
                </a:extLst>
              </a:tr>
              <a:tr h="453010">
                <a:tc>
                  <a:txBody>
                    <a:bodyPr/>
                    <a:lstStyle/>
                    <a:p>
                      <a:pPr algn="ctr">
                        <a:lnSpc>
                          <a:spcPts val="2520"/>
                        </a:lnSpc>
                        <a:defRPr/>
                      </a:pPr>
                      <a:r>
                        <a:rPr lang="en-US" sz="1200">
                          <a:solidFill>
                            <a:srgbClr val="000000"/>
                          </a:solidFill>
                          <a:latin typeface="Poppins Light"/>
                        </a:rPr>
                        <a:t>Comp4</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a:rPr>
                        <a:t>B</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AutoShape 5"/>
          <p:cNvSpPr/>
          <p:nvPr/>
        </p:nvSpPr>
        <p:spPr>
          <a:xfrm>
            <a:off x="3099927" y="3441700"/>
            <a:ext cx="4316495" cy="248529"/>
          </a:xfrm>
          <a:prstGeom prst="line">
            <a:avLst/>
          </a:prstGeom>
          <a:ln w="38100" cap="flat">
            <a:solidFill>
              <a:srgbClr val="000000"/>
            </a:solidFill>
            <a:prstDash val="solid"/>
            <a:headEnd type="oval" w="lg" len="lg"/>
            <a:tailEnd type="arrow" w="med" len="sm"/>
          </a:ln>
        </p:spPr>
        <p:txBody>
          <a:bodyPr/>
          <a:lstStyle/>
          <a:p>
            <a:endParaRPr lang="en-GB" sz="1200"/>
          </a:p>
        </p:txBody>
      </p:sp>
      <p:sp>
        <p:nvSpPr>
          <p:cNvPr id="6" name="AutoShape 6"/>
          <p:cNvSpPr/>
          <p:nvPr/>
        </p:nvSpPr>
        <p:spPr>
          <a:xfrm flipV="1">
            <a:off x="3099927" y="4040357"/>
            <a:ext cx="4316495" cy="252970"/>
          </a:xfrm>
          <a:prstGeom prst="line">
            <a:avLst/>
          </a:prstGeom>
          <a:ln w="38100" cap="flat">
            <a:solidFill>
              <a:srgbClr val="000000"/>
            </a:solidFill>
            <a:prstDash val="solid"/>
            <a:headEnd type="oval" w="lg" len="lg"/>
            <a:tailEnd type="arrow" w="med" len="sm"/>
          </a:ln>
        </p:spPr>
        <p:txBody>
          <a:bodyPr/>
          <a:lstStyle/>
          <a:p>
            <a:endParaRPr lang="en-GB" sz="1200"/>
          </a:p>
        </p:txBody>
      </p:sp>
      <p:sp>
        <p:nvSpPr>
          <p:cNvPr id="7" name="Freeform 7"/>
          <p:cNvSpPr/>
          <p:nvPr/>
        </p:nvSpPr>
        <p:spPr>
          <a:xfrm>
            <a:off x="6854126" y="2921727"/>
            <a:ext cx="583073" cy="507273"/>
          </a:xfrm>
          <a:custGeom>
            <a:avLst/>
            <a:gdLst/>
            <a:ahLst/>
            <a:cxnLst/>
            <a:rect l="l" t="t" r="r" b="b"/>
            <a:pathLst>
              <a:path w="874609" h="760910">
                <a:moveTo>
                  <a:pt x="0" y="0"/>
                </a:moveTo>
                <a:lnTo>
                  <a:pt x="874609" y="0"/>
                </a:lnTo>
                <a:lnTo>
                  <a:pt x="874609" y="760910"/>
                </a:lnTo>
                <a:lnTo>
                  <a:pt x="0" y="7609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sp>
        <p:nvSpPr>
          <p:cNvPr id="8" name="Freeform 8"/>
          <p:cNvSpPr/>
          <p:nvPr/>
        </p:nvSpPr>
        <p:spPr>
          <a:xfrm>
            <a:off x="6915501" y="4293327"/>
            <a:ext cx="671885" cy="507273"/>
          </a:xfrm>
          <a:custGeom>
            <a:avLst/>
            <a:gdLst/>
            <a:ahLst/>
            <a:cxnLst/>
            <a:rect l="l" t="t" r="r" b="b"/>
            <a:pathLst>
              <a:path w="1007827" h="760910">
                <a:moveTo>
                  <a:pt x="0" y="0"/>
                </a:moveTo>
                <a:lnTo>
                  <a:pt x="1007828" y="0"/>
                </a:lnTo>
                <a:lnTo>
                  <a:pt x="1007828" y="760910"/>
                </a:lnTo>
                <a:lnTo>
                  <a:pt x="0" y="7609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1200"/>
          </a:p>
        </p:txBody>
      </p:sp>
      <p:sp>
        <p:nvSpPr>
          <p:cNvPr id="9" name="TextBox 9"/>
          <p:cNvSpPr txBox="1"/>
          <p:nvPr/>
        </p:nvSpPr>
        <p:spPr>
          <a:xfrm>
            <a:off x="685800" y="622300"/>
            <a:ext cx="8356600" cy="572464"/>
          </a:xfrm>
          <a:prstGeom prst="rect">
            <a:avLst/>
          </a:prstGeom>
        </p:spPr>
        <p:txBody>
          <a:bodyPr wrap="square" lIns="0" tIns="0" rIns="0" bIns="0" rtlCol="0" anchor="t">
            <a:spAutoFit/>
          </a:bodyPr>
          <a:lstStyle/>
          <a:p>
            <a:pPr>
              <a:lnSpc>
                <a:spcPts val="4853"/>
              </a:lnSpc>
            </a:pPr>
            <a:r>
              <a:rPr lang="en-US" sz="3466" dirty="0">
                <a:solidFill>
                  <a:srgbClr val="000000"/>
                </a:solidFill>
                <a:latin typeface="Canva Sans"/>
              </a:rPr>
              <a:t>2.Matchmaking: name and/or material</a:t>
            </a:r>
          </a:p>
        </p:txBody>
      </p:sp>
      <p:sp>
        <p:nvSpPr>
          <p:cNvPr id="10" name="TextBox 10"/>
          <p:cNvSpPr txBox="1"/>
          <p:nvPr/>
        </p:nvSpPr>
        <p:spPr>
          <a:xfrm>
            <a:off x="697781" y="2516879"/>
            <a:ext cx="1589087" cy="397032"/>
          </a:xfrm>
          <a:prstGeom prst="rect">
            <a:avLst/>
          </a:prstGeom>
        </p:spPr>
        <p:txBody>
          <a:bodyPr lIns="0" tIns="0" rIns="0" bIns="0" rtlCol="0" anchor="t">
            <a:spAutoFit/>
          </a:bodyPr>
          <a:lstStyle/>
          <a:p>
            <a:pPr marL="518186" lvl="1" indent="-259093">
              <a:lnSpc>
                <a:spcPts val="3360"/>
              </a:lnSpc>
              <a:buFont typeface="Arial"/>
              <a:buChar char="•"/>
            </a:pPr>
            <a:r>
              <a:rPr lang="en-US" sz="2400">
                <a:solidFill>
                  <a:srgbClr val="000000"/>
                </a:solidFill>
                <a:latin typeface="Canva Sans Bold"/>
              </a:rPr>
              <a:t>1st row</a:t>
            </a:r>
          </a:p>
        </p:txBody>
      </p:sp>
      <p:sp>
        <p:nvSpPr>
          <p:cNvPr id="11" name="TextBox 11"/>
          <p:cNvSpPr txBox="1"/>
          <p:nvPr/>
        </p:nvSpPr>
        <p:spPr>
          <a:xfrm>
            <a:off x="578421" y="4800463"/>
            <a:ext cx="1708447" cy="397032"/>
          </a:xfrm>
          <a:prstGeom prst="rect">
            <a:avLst/>
          </a:prstGeom>
        </p:spPr>
        <p:txBody>
          <a:bodyPr lIns="0" tIns="0" rIns="0" bIns="0" rtlCol="0" anchor="t">
            <a:spAutoFit/>
          </a:bodyPr>
          <a:lstStyle/>
          <a:p>
            <a:pPr marL="518186" lvl="1" indent="-259093">
              <a:lnSpc>
                <a:spcPts val="3360"/>
              </a:lnSpc>
              <a:buFont typeface="Arial"/>
              <a:buChar char="•"/>
            </a:pPr>
            <a:r>
              <a:rPr lang="en-US" sz="2400">
                <a:solidFill>
                  <a:srgbClr val="000000"/>
                </a:solidFill>
                <a:latin typeface="Canva Sans Bold"/>
              </a:rPr>
              <a:t>2nd row</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685800" y="2057400"/>
          <a:ext cx="10820399" cy="2838450"/>
        </p:xfrm>
        <a:graphic>
          <a:graphicData uri="http://schemas.openxmlformats.org/drawingml/2006/table">
            <a:tbl>
              <a:tblPr/>
              <a:tblGrid>
                <a:gridCol w="3951355">
                  <a:extLst>
                    <a:ext uri="{9D8B030D-6E8A-4147-A177-3AD203B41FA5}">
                      <a16:colId xmlns:a16="http://schemas.microsoft.com/office/drawing/2014/main" val="20000"/>
                    </a:ext>
                  </a:extLst>
                </a:gridCol>
                <a:gridCol w="972563">
                  <a:extLst>
                    <a:ext uri="{9D8B030D-6E8A-4147-A177-3AD203B41FA5}">
                      <a16:colId xmlns:a16="http://schemas.microsoft.com/office/drawing/2014/main" val="20001"/>
                    </a:ext>
                  </a:extLst>
                </a:gridCol>
                <a:gridCol w="972563">
                  <a:extLst>
                    <a:ext uri="{9D8B030D-6E8A-4147-A177-3AD203B41FA5}">
                      <a16:colId xmlns:a16="http://schemas.microsoft.com/office/drawing/2014/main" val="20002"/>
                    </a:ext>
                  </a:extLst>
                </a:gridCol>
                <a:gridCol w="972563">
                  <a:extLst>
                    <a:ext uri="{9D8B030D-6E8A-4147-A177-3AD203B41FA5}">
                      <a16:colId xmlns:a16="http://schemas.microsoft.com/office/drawing/2014/main" val="20003"/>
                    </a:ext>
                  </a:extLst>
                </a:gridCol>
                <a:gridCol w="3951355">
                  <a:extLst>
                    <a:ext uri="{9D8B030D-6E8A-4147-A177-3AD203B41FA5}">
                      <a16:colId xmlns:a16="http://schemas.microsoft.com/office/drawing/2014/main" val="20004"/>
                    </a:ext>
                  </a:extLst>
                </a:gridCol>
              </a:tblGrid>
              <a:tr h="781695">
                <a:tc>
                  <a:txBody>
                    <a:bodyPr/>
                    <a:lstStyle/>
                    <a:p>
                      <a:pPr algn="ctr">
                        <a:lnSpc>
                          <a:spcPts val="2520"/>
                        </a:lnSpc>
                        <a:defRPr/>
                      </a:pPr>
                      <a:r>
                        <a:rPr lang="en-US" sz="1200">
                          <a:solidFill>
                            <a:srgbClr val="000000"/>
                          </a:solidFill>
                          <a:latin typeface="Poppins Light Bold"/>
                        </a:rPr>
                        <a:t>Comp 1</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a:rPr>
                        <a:t>A</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Bold"/>
                        </a:rPr>
                        <a:t>KPI_1</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Bold"/>
                        </a:rPr>
                        <a:t>KPI_2</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4480"/>
                        </a:lnSpc>
                        <a:defRPr/>
                      </a:pPr>
                      <a:r>
                        <a:rPr lang="en-US" sz="2100">
                          <a:solidFill>
                            <a:srgbClr val="000000"/>
                          </a:solidFill>
                          <a:latin typeface="Poppins Light Bold"/>
                        </a:rPr>
                        <a:t>...</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0"/>
                  </a:ext>
                </a:extLst>
              </a:tr>
              <a:tr h="685585">
                <a:tc>
                  <a:txBody>
                    <a:bodyPr/>
                    <a:lstStyle/>
                    <a:p>
                      <a:pPr algn="ctr">
                        <a:lnSpc>
                          <a:spcPts val="2520"/>
                        </a:lnSpc>
                        <a:defRPr/>
                      </a:pP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520"/>
                        </a:lnSpc>
                        <a:defRPr/>
                      </a:pP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520"/>
                        </a:lnSpc>
                        <a:defRPr/>
                      </a:pP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520"/>
                        </a:lnSpc>
                        <a:defRPr/>
                      </a:pP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520"/>
                        </a:lnSpc>
                        <a:defRPr/>
                      </a:pP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1"/>
                  </a:ext>
                </a:extLst>
              </a:tr>
              <a:tr h="685585">
                <a:tc>
                  <a:txBody>
                    <a:bodyPr/>
                    <a:lstStyle/>
                    <a:p>
                      <a:pPr algn="ctr">
                        <a:lnSpc>
                          <a:spcPts val="2520"/>
                        </a:lnSpc>
                        <a:defRPr/>
                      </a:pP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520"/>
                        </a:lnSpc>
                        <a:defRPr/>
                      </a:pP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520"/>
                        </a:lnSpc>
                        <a:defRPr/>
                      </a:pP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520"/>
                        </a:lnSpc>
                        <a:defRPr/>
                      </a:pP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520"/>
                        </a:lnSpc>
                        <a:defRPr/>
                      </a:pP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2"/>
                  </a:ext>
                </a:extLst>
              </a:tr>
              <a:tr h="685585">
                <a:tc>
                  <a:txBody>
                    <a:bodyPr/>
                    <a:lstStyle/>
                    <a:p>
                      <a:pPr algn="ctr">
                        <a:lnSpc>
                          <a:spcPts val="2520"/>
                        </a:lnSpc>
                        <a:defRPr/>
                      </a:pP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520"/>
                        </a:lnSpc>
                        <a:defRPr/>
                      </a:pP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520"/>
                        </a:lnSpc>
                        <a:defRPr/>
                      </a:pP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520"/>
                        </a:lnSpc>
                        <a:defRPr/>
                      </a:pP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520"/>
                        </a:lnSpc>
                        <a:defRPr/>
                      </a:pP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TextBox 3"/>
          <p:cNvSpPr txBox="1"/>
          <p:nvPr/>
        </p:nvSpPr>
        <p:spPr>
          <a:xfrm>
            <a:off x="685800" y="622300"/>
            <a:ext cx="9474251" cy="572464"/>
          </a:xfrm>
          <a:prstGeom prst="rect">
            <a:avLst/>
          </a:prstGeom>
        </p:spPr>
        <p:txBody>
          <a:bodyPr lIns="0" tIns="0" rIns="0" bIns="0" rtlCol="0" anchor="t">
            <a:spAutoFit/>
          </a:bodyPr>
          <a:lstStyle/>
          <a:p>
            <a:pPr>
              <a:lnSpc>
                <a:spcPts val="4853"/>
              </a:lnSpc>
            </a:pPr>
            <a:r>
              <a:rPr lang="en-US" sz="3466">
                <a:solidFill>
                  <a:srgbClr val="000000"/>
                </a:solidFill>
                <a:latin typeface="Canva Sans"/>
              </a:rPr>
              <a:t>3.Preliminary storage in an empty dataframe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120728" y="2763112"/>
          <a:ext cx="4975273" cy="704850"/>
        </p:xfrm>
        <a:graphic>
          <a:graphicData uri="http://schemas.openxmlformats.org/drawingml/2006/table">
            <a:tbl>
              <a:tblPr/>
              <a:tblGrid>
                <a:gridCol w="1333189">
                  <a:extLst>
                    <a:ext uri="{9D8B030D-6E8A-4147-A177-3AD203B41FA5}">
                      <a16:colId xmlns:a16="http://schemas.microsoft.com/office/drawing/2014/main" val="20000"/>
                    </a:ext>
                  </a:extLst>
                </a:gridCol>
                <a:gridCol w="934863">
                  <a:extLst>
                    <a:ext uri="{9D8B030D-6E8A-4147-A177-3AD203B41FA5}">
                      <a16:colId xmlns:a16="http://schemas.microsoft.com/office/drawing/2014/main" val="20001"/>
                    </a:ext>
                  </a:extLst>
                </a:gridCol>
                <a:gridCol w="975259">
                  <a:extLst>
                    <a:ext uri="{9D8B030D-6E8A-4147-A177-3AD203B41FA5}">
                      <a16:colId xmlns:a16="http://schemas.microsoft.com/office/drawing/2014/main" val="20002"/>
                    </a:ext>
                  </a:extLst>
                </a:gridCol>
                <a:gridCol w="975259">
                  <a:extLst>
                    <a:ext uri="{9D8B030D-6E8A-4147-A177-3AD203B41FA5}">
                      <a16:colId xmlns:a16="http://schemas.microsoft.com/office/drawing/2014/main" val="20003"/>
                    </a:ext>
                  </a:extLst>
                </a:gridCol>
                <a:gridCol w="756703">
                  <a:extLst>
                    <a:ext uri="{9D8B030D-6E8A-4147-A177-3AD203B41FA5}">
                      <a16:colId xmlns:a16="http://schemas.microsoft.com/office/drawing/2014/main" val="20004"/>
                    </a:ext>
                  </a:extLst>
                </a:gridCol>
              </a:tblGrid>
              <a:tr h="704850">
                <a:tc>
                  <a:txBody>
                    <a:bodyPr/>
                    <a:lstStyle/>
                    <a:p>
                      <a:pPr algn="ctr">
                        <a:lnSpc>
                          <a:spcPts val="2520"/>
                        </a:lnSpc>
                        <a:defRPr/>
                      </a:pPr>
                      <a:r>
                        <a:rPr lang="en-US" sz="1200">
                          <a:solidFill>
                            <a:srgbClr val="000000"/>
                          </a:solidFill>
                          <a:latin typeface="Poppins Light Bold"/>
                        </a:rPr>
                        <a:t>Comp 1</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a:rPr>
                        <a:t>A</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Bold"/>
                        </a:rPr>
                        <a:t>KPI_1</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Bold"/>
                        </a:rPr>
                        <a:t>KPI_2</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Bold"/>
                        </a:rPr>
                        <a:t>...</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3" name="Table 3"/>
          <p:cNvGraphicFramePr>
            <a:graphicFrameLocks noGrp="1"/>
          </p:cNvGraphicFramePr>
          <p:nvPr/>
        </p:nvGraphicFramePr>
        <p:xfrm>
          <a:off x="7540043" y="2453913"/>
          <a:ext cx="3320139" cy="1168400"/>
        </p:xfrm>
        <a:graphic>
          <a:graphicData uri="http://schemas.openxmlformats.org/drawingml/2006/table">
            <a:tbl>
              <a:tblPr/>
              <a:tblGrid>
                <a:gridCol w="1106713">
                  <a:extLst>
                    <a:ext uri="{9D8B030D-6E8A-4147-A177-3AD203B41FA5}">
                      <a16:colId xmlns:a16="http://schemas.microsoft.com/office/drawing/2014/main" val="20000"/>
                    </a:ext>
                  </a:extLst>
                </a:gridCol>
                <a:gridCol w="1106713">
                  <a:extLst>
                    <a:ext uri="{9D8B030D-6E8A-4147-A177-3AD203B41FA5}">
                      <a16:colId xmlns:a16="http://schemas.microsoft.com/office/drawing/2014/main" val="20001"/>
                    </a:ext>
                  </a:extLst>
                </a:gridCol>
                <a:gridCol w="1106713">
                  <a:extLst>
                    <a:ext uri="{9D8B030D-6E8A-4147-A177-3AD203B41FA5}">
                      <a16:colId xmlns:a16="http://schemas.microsoft.com/office/drawing/2014/main" val="20002"/>
                    </a:ext>
                  </a:extLst>
                </a:gridCol>
              </a:tblGrid>
              <a:tr h="545253">
                <a:tc>
                  <a:txBody>
                    <a:bodyPr/>
                    <a:lstStyle/>
                    <a:p>
                      <a:pPr algn="ctr">
                        <a:lnSpc>
                          <a:spcPts val="2520"/>
                        </a:lnSpc>
                        <a:defRPr/>
                      </a:pPr>
                      <a:r>
                        <a:rPr lang="en-US" sz="1200">
                          <a:solidFill>
                            <a:srgbClr val="FFFFFF"/>
                          </a:solidFill>
                          <a:latin typeface="Poppins Light Bold"/>
                        </a:rPr>
                        <a:t>Name</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solidFill>
                      <a:srgbClr val="FFCDCD"/>
                    </a:solidFill>
                  </a:tcPr>
                </a:tc>
                <a:tc>
                  <a:txBody>
                    <a:bodyPr/>
                    <a:lstStyle/>
                    <a:p>
                      <a:pPr algn="ctr">
                        <a:lnSpc>
                          <a:spcPts val="2520"/>
                        </a:lnSpc>
                        <a:defRPr/>
                      </a:pPr>
                      <a:r>
                        <a:rPr lang="en-US" sz="1200">
                          <a:solidFill>
                            <a:srgbClr val="FFFFFF"/>
                          </a:solidFill>
                          <a:latin typeface="Poppins Light Bold"/>
                        </a:rPr>
                        <a:t>Material</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solidFill>
                      <a:srgbClr val="FFCDCD"/>
                    </a:solidFill>
                  </a:tcPr>
                </a:tc>
                <a:tc>
                  <a:txBody>
                    <a:bodyPr/>
                    <a:lstStyle/>
                    <a:p>
                      <a:pPr algn="ctr">
                        <a:lnSpc>
                          <a:spcPts val="3779"/>
                        </a:lnSpc>
                        <a:defRPr/>
                      </a:pPr>
                      <a:r>
                        <a:rPr lang="en-US" sz="1800">
                          <a:solidFill>
                            <a:srgbClr val="000000"/>
                          </a:solidFill>
                          <a:latin typeface="Poppins Light Bold"/>
                        </a:rPr>
                        <a:t>Mass</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solidFill>
                      <a:srgbClr val="FFCDCD"/>
                    </a:solidFill>
                  </a:tcPr>
                </a:tc>
                <a:extLst>
                  <a:ext uri="{0D108BD9-81ED-4DB2-BD59-A6C34878D82A}">
                    <a16:rowId xmlns:a16="http://schemas.microsoft.com/office/drawing/2014/main" val="10000"/>
                  </a:ext>
                </a:extLst>
              </a:tr>
              <a:tr h="623147">
                <a:tc>
                  <a:txBody>
                    <a:bodyPr/>
                    <a:lstStyle/>
                    <a:p>
                      <a:pPr algn="ctr">
                        <a:lnSpc>
                          <a:spcPts val="2520"/>
                        </a:lnSpc>
                        <a:defRPr/>
                      </a:pPr>
                      <a:r>
                        <a:rPr lang="en-US" sz="1200">
                          <a:solidFill>
                            <a:srgbClr val="FFCDCD"/>
                          </a:solidFill>
                          <a:latin typeface="Poppins Light"/>
                        </a:rPr>
                        <a:t>Comp1</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2520"/>
                        </a:lnSpc>
                        <a:defRPr/>
                      </a:pPr>
                      <a:r>
                        <a:rPr lang="en-US" sz="1200">
                          <a:solidFill>
                            <a:srgbClr val="FFCDCD"/>
                          </a:solidFill>
                          <a:latin typeface="Poppins Light"/>
                        </a:rPr>
                        <a:t>A</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tc>
                  <a:txBody>
                    <a:bodyPr/>
                    <a:lstStyle/>
                    <a:p>
                      <a:pPr algn="ctr">
                        <a:lnSpc>
                          <a:spcPts val="4479"/>
                        </a:lnSpc>
                        <a:defRPr/>
                      </a:pPr>
                      <a:r>
                        <a:rPr lang="en-US" sz="2100">
                          <a:solidFill>
                            <a:srgbClr val="000000"/>
                          </a:solidFill>
                          <a:latin typeface="Poppins Light Bold"/>
                        </a:rPr>
                        <a:t>5</a:t>
                      </a:r>
                      <a:endParaRPr lang="en-US" sz="700"/>
                    </a:p>
                  </a:txBody>
                  <a:tcPr marL="44450" marR="44450" marT="44450" marB="44450" anchor="ctr">
                    <a:lnL w="38100" cap="flat" cmpd="sng" algn="ctr">
                      <a:solidFill>
                        <a:srgbClr val="FF9999"/>
                      </a:solidFill>
                      <a:prstDash val="solid"/>
                      <a:round/>
                      <a:headEnd type="none" w="med" len="med"/>
                      <a:tailEnd type="none" w="med" len="med"/>
                    </a:lnL>
                    <a:lnR w="38100" cap="flat" cmpd="sng" algn="ctr">
                      <a:solidFill>
                        <a:srgbClr val="FF9999"/>
                      </a:solidFill>
                      <a:prstDash val="solid"/>
                      <a:round/>
                      <a:headEnd type="none" w="med" len="med"/>
                      <a:tailEnd type="none" w="med" len="med"/>
                    </a:lnR>
                    <a:lnT w="38100" cap="flat" cmpd="sng" algn="ctr">
                      <a:solidFill>
                        <a:srgbClr val="FF9999"/>
                      </a:solidFill>
                      <a:prstDash val="solid"/>
                      <a:round/>
                      <a:headEnd type="none" w="med" len="med"/>
                      <a:tailEnd type="none" w="med" len="med"/>
                    </a:lnT>
                    <a:lnB w="38100" cap="flat" cmpd="sng" algn="ctr">
                      <a:solidFill>
                        <a:srgbClr val="FF9999"/>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4" name="Table 4"/>
          <p:cNvGraphicFramePr>
            <a:graphicFrameLocks noGrp="1"/>
          </p:cNvGraphicFramePr>
          <p:nvPr/>
        </p:nvGraphicFramePr>
        <p:xfrm>
          <a:off x="1120729" y="4458562"/>
          <a:ext cx="4975273" cy="704850"/>
        </p:xfrm>
        <a:graphic>
          <a:graphicData uri="http://schemas.openxmlformats.org/drawingml/2006/table">
            <a:tbl>
              <a:tblPr/>
              <a:tblGrid>
                <a:gridCol w="1333189">
                  <a:extLst>
                    <a:ext uri="{9D8B030D-6E8A-4147-A177-3AD203B41FA5}">
                      <a16:colId xmlns:a16="http://schemas.microsoft.com/office/drawing/2014/main" val="20000"/>
                    </a:ext>
                  </a:extLst>
                </a:gridCol>
                <a:gridCol w="934863">
                  <a:extLst>
                    <a:ext uri="{9D8B030D-6E8A-4147-A177-3AD203B41FA5}">
                      <a16:colId xmlns:a16="http://schemas.microsoft.com/office/drawing/2014/main" val="20001"/>
                    </a:ext>
                  </a:extLst>
                </a:gridCol>
                <a:gridCol w="975259">
                  <a:extLst>
                    <a:ext uri="{9D8B030D-6E8A-4147-A177-3AD203B41FA5}">
                      <a16:colId xmlns:a16="http://schemas.microsoft.com/office/drawing/2014/main" val="20002"/>
                    </a:ext>
                  </a:extLst>
                </a:gridCol>
                <a:gridCol w="975259">
                  <a:extLst>
                    <a:ext uri="{9D8B030D-6E8A-4147-A177-3AD203B41FA5}">
                      <a16:colId xmlns:a16="http://schemas.microsoft.com/office/drawing/2014/main" val="20003"/>
                    </a:ext>
                  </a:extLst>
                </a:gridCol>
                <a:gridCol w="756703">
                  <a:extLst>
                    <a:ext uri="{9D8B030D-6E8A-4147-A177-3AD203B41FA5}">
                      <a16:colId xmlns:a16="http://schemas.microsoft.com/office/drawing/2014/main" val="20004"/>
                    </a:ext>
                  </a:extLst>
                </a:gridCol>
              </a:tblGrid>
              <a:tr h="704850">
                <a:tc>
                  <a:txBody>
                    <a:bodyPr/>
                    <a:lstStyle/>
                    <a:p>
                      <a:pPr algn="ctr">
                        <a:lnSpc>
                          <a:spcPts val="2520"/>
                        </a:lnSpc>
                        <a:defRPr/>
                      </a:pPr>
                      <a:r>
                        <a:rPr lang="en-US" sz="1200">
                          <a:solidFill>
                            <a:srgbClr val="000000"/>
                          </a:solidFill>
                          <a:latin typeface="Poppins Light Bold"/>
                        </a:rPr>
                        <a:t>Comp 4</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a:rPr>
                        <a:t>0</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Bold"/>
                        </a:rPr>
                        <a:t>0</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Bold"/>
                        </a:rPr>
                        <a:t>0</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tc>
                  <a:txBody>
                    <a:bodyPr/>
                    <a:lstStyle/>
                    <a:p>
                      <a:pPr algn="ctr">
                        <a:lnSpc>
                          <a:spcPts val="2520"/>
                        </a:lnSpc>
                        <a:defRPr/>
                      </a:pPr>
                      <a:r>
                        <a:rPr lang="en-US" sz="1200">
                          <a:solidFill>
                            <a:srgbClr val="000000"/>
                          </a:solidFill>
                          <a:latin typeface="Poppins Light Bold"/>
                        </a:rPr>
                        <a:t>0</a:t>
                      </a:r>
                      <a:endParaRPr lang="en-US" sz="700"/>
                    </a:p>
                  </a:txBody>
                  <a:tcPr marL="127000" marR="127000" marT="127000" marB="127000" anchor="ctr">
                    <a:lnL w="38100" cap="flat" cmpd="sng" algn="ctr">
                      <a:solidFill>
                        <a:srgbClr val="99ACFF"/>
                      </a:solidFill>
                      <a:prstDash val="solid"/>
                      <a:round/>
                      <a:headEnd type="none" w="med" len="med"/>
                      <a:tailEnd type="none" w="med" len="med"/>
                    </a:lnL>
                    <a:lnR w="38100" cap="flat" cmpd="sng" algn="ctr">
                      <a:solidFill>
                        <a:srgbClr val="99ACFF"/>
                      </a:solidFill>
                      <a:prstDash val="solid"/>
                      <a:round/>
                      <a:headEnd type="none" w="med" len="med"/>
                      <a:tailEnd type="none" w="med" len="med"/>
                    </a:lnR>
                    <a:lnT w="38100" cap="flat" cmpd="sng" algn="ctr">
                      <a:solidFill>
                        <a:srgbClr val="99ACFF"/>
                      </a:solidFill>
                      <a:prstDash val="solid"/>
                      <a:round/>
                      <a:headEnd type="none" w="med" len="med"/>
                      <a:tailEnd type="none" w="med" len="med"/>
                    </a:lnT>
                    <a:lnB w="38100" cap="flat" cmpd="sng" algn="ctr">
                      <a:solidFill>
                        <a:srgbClr val="99ACFF"/>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5" name="Freeform 5"/>
          <p:cNvSpPr/>
          <p:nvPr/>
        </p:nvSpPr>
        <p:spPr>
          <a:xfrm>
            <a:off x="8042921" y="4162933"/>
            <a:ext cx="1429197" cy="1255907"/>
          </a:xfrm>
          <a:custGeom>
            <a:avLst/>
            <a:gdLst/>
            <a:ahLst/>
            <a:cxnLst/>
            <a:rect l="l" t="t" r="r" b="b"/>
            <a:pathLst>
              <a:path w="2143796" h="1883860">
                <a:moveTo>
                  <a:pt x="0" y="0"/>
                </a:moveTo>
                <a:lnTo>
                  <a:pt x="2143796" y="0"/>
                </a:lnTo>
                <a:lnTo>
                  <a:pt x="2143796" y="1883860"/>
                </a:lnTo>
                <a:lnTo>
                  <a:pt x="0" y="18838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sz="1200"/>
          </a:p>
        </p:txBody>
      </p:sp>
      <p:sp>
        <p:nvSpPr>
          <p:cNvPr id="6" name="TextBox 6"/>
          <p:cNvSpPr txBox="1"/>
          <p:nvPr/>
        </p:nvSpPr>
        <p:spPr>
          <a:xfrm>
            <a:off x="685800" y="622300"/>
            <a:ext cx="7747000" cy="572464"/>
          </a:xfrm>
          <a:prstGeom prst="rect">
            <a:avLst/>
          </a:prstGeom>
        </p:spPr>
        <p:txBody>
          <a:bodyPr wrap="square" lIns="0" tIns="0" rIns="0" bIns="0" rtlCol="0" anchor="t">
            <a:spAutoFit/>
          </a:bodyPr>
          <a:lstStyle/>
          <a:p>
            <a:pPr>
              <a:lnSpc>
                <a:spcPts val="4853"/>
              </a:lnSpc>
            </a:pPr>
            <a:r>
              <a:rPr lang="en-US" sz="3466" dirty="0">
                <a:solidFill>
                  <a:srgbClr val="000000"/>
                </a:solidFill>
                <a:latin typeface="Canva Sans"/>
              </a:rPr>
              <a:t>4.Conditional calculation</a:t>
            </a:r>
          </a:p>
        </p:txBody>
      </p:sp>
      <p:sp>
        <p:nvSpPr>
          <p:cNvPr id="7" name="TextBox 7"/>
          <p:cNvSpPr txBox="1"/>
          <p:nvPr/>
        </p:nvSpPr>
        <p:spPr>
          <a:xfrm>
            <a:off x="685800" y="1734910"/>
            <a:ext cx="10174384" cy="373885"/>
          </a:xfrm>
          <a:prstGeom prst="rect">
            <a:avLst/>
          </a:prstGeom>
        </p:spPr>
        <p:txBody>
          <a:bodyPr wrap="square" lIns="0" tIns="0" rIns="0" bIns="0" rtlCol="0" anchor="t">
            <a:spAutoFit/>
          </a:bodyPr>
          <a:lstStyle/>
          <a:p>
            <a:pPr marL="489397" lvl="1" indent="-244699">
              <a:lnSpc>
                <a:spcPts val="3173"/>
              </a:lnSpc>
              <a:buFont typeface="Arial"/>
              <a:buChar char="•"/>
            </a:pPr>
            <a:r>
              <a:rPr lang="en-US" sz="2266" dirty="0">
                <a:solidFill>
                  <a:srgbClr val="000000"/>
                </a:solidFill>
                <a:latin typeface="Canva Sans"/>
              </a:rPr>
              <a:t>If the component is not a consumable (</a:t>
            </a:r>
            <a:r>
              <a:rPr lang="en-US" sz="2266" dirty="0" err="1">
                <a:solidFill>
                  <a:srgbClr val="000000"/>
                </a:solidFill>
                <a:latin typeface="Canva Sans"/>
              </a:rPr>
              <a:t>i.e</a:t>
            </a:r>
            <a:r>
              <a:rPr lang="en-US" sz="2266" dirty="0">
                <a:solidFill>
                  <a:srgbClr val="000000"/>
                </a:solidFill>
                <a:latin typeface="Canva Sans"/>
              </a:rPr>
              <a:t> acrylic, plywood…)</a:t>
            </a:r>
          </a:p>
        </p:txBody>
      </p:sp>
      <p:sp>
        <p:nvSpPr>
          <p:cNvPr id="8" name="TextBox 8"/>
          <p:cNvSpPr txBox="1"/>
          <p:nvPr/>
        </p:nvSpPr>
        <p:spPr>
          <a:xfrm>
            <a:off x="685800" y="3776007"/>
            <a:ext cx="3994970" cy="373885"/>
          </a:xfrm>
          <a:prstGeom prst="rect">
            <a:avLst/>
          </a:prstGeom>
        </p:spPr>
        <p:txBody>
          <a:bodyPr lIns="0" tIns="0" rIns="0" bIns="0" rtlCol="0" anchor="t">
            <a:spAutoFit/>
          </a:bodyPr>
          <a:lstStyle/>
          <a:p>
            <a:pPr marL="489397" lvl="1" indent="-244699" algn="just">
              <a:lnSpc>
                <a:spcPts val="3173"/>
              </a:lnSpc>
              <a:buFont typeface="Arial"/>
              <a:buChar char="•"/>
            </a:pPr>
            <a:r>
              <a:rPr lang="en-US" sz="2266">
                <a:solidFill>
                  <a:srgbClr val="000000"/>
                </a:solidFill>
                <a:latin typeface="Canva Sans"/>
              </a:rPr>
              <a:t>if no match</a:t>
            </a:r>
          </a:p>
        </p:txBody>
      </p:sp>
      <p:sp>
        <p:nvSpPr>
          <p:cNvPr id="9" name="TextBox 9"/>
          <p:cNvSpPr txBox="1"/>
          <p:nvPr/>
        </p:nvSpPr>
        <p:spPr>
          <a:xfrm>
            <a:off x="685800" y="5680584"/>
            <a:ext cx="7357121" cy="373885"/>
          </a:xfrm>
          <a:prstGeom prst="rect">
            <a:avLst/>
          </a:prstGeom>
        </p:spPr>
        <p:txBody>
          <a:bodyPr lIns="0" tIns="0" rIns="0" bIns="0" rtlCol="0" anchor="t">
            <a:spAutoFit/>
          </a:bodyPr>
          <a:lstStyle/>
          <a:p>
            <a:pPr marL="489397" lvl="1" indent="-244699" algn="just">
              <a:lnSpc>
                <a:spcPts val="3173"/>
              </a:lnSpc>
              <a:buFont typeface="Arial"/>
              <a:buChar char="•"/>
            </a:pPr>
            <a:r>
              <a:rPr lang="en-US" sz="2266">
                <a:solidFill>
                  <a:srgbClr val="000000"/>
                </a:solidFill>
                <a:latin typeface="Canva Sans"/>
              </a:rPr>
              <a:t>else: </a:t>
            </a:r>
            <a:r>
              <a:rPr lang="en-US" sz="2266">
                <a:solidFill>
                  <a:srgbClr val="000000"/>
                </a:solidFill>
                <a:latin typeface="Canva Sans Bold"/>
              </a:rPr>
              <a:t>leave intact in preliminary storage</a:t>
            </a:r>
          </a:p>
        </p:txBody>
      </p:sp>
      <p:sp>
        <p:nvSpPr>
          <p:cNvPr id="10" name="TextBox 10"/>
          <p:cNvSpPr txBox="1"/>
          <p:nvPr/>
        </p:nvSpPr>
        <p:spPr>
          <a:xfrm>
            <a:off x="6664916" y="2926941"/>
            <a:ext cx="306210" cy="526234"/>
          </a:xfrm>
          <a:prstGeom prst="rect">
            <a:avLst/>
          </a:prstGeom>
        </p:spPr>
        <p:txBody>
          <a:bodyPr lIns="0" tIns="0" rIns="0" bIns="0" rtlCol="0" anchor="t">
            <a:spAutoFit/>
          </a:bodyPr>
          <a:lstStyle/>
          <a:p>
            <a:pPr>
              <a:lnSpc>
                <a:spcPts val="4480"/>
              </a:lnSpc>
            </a:pPr>
            <a:r>
              <a:rPr lang="en-US" sz="3200">
                <a:solidFill>
                  <a:srgbClr val="000000"/>
                </a:solidFill>
                <a:latin typeface="Canva Sans Bold"/>
              </a:rPr>
              <a:t>*</a:t>
            </a:r>
          </a:p>
        </p:txBody>
      </p:sp>
      <p:sp>
        <p:nvSpPr>
          <p:cNvPr id="11" name="TextBox 11"/>
          <p:cNvSpPr txBox="1"/>
          <p:nvPr/>
        </p:nvSpPr>
        <p:spPr>
          <a:xfrm>
            <a:off x="6664917" y="4511901"/>
            <a:ext cx="306210" cy="526234"/>
          </a:xfrm>
          <a:prstGeom prst="rect">
            <a:avLst/>
          </a:prstGeom>
        </p:spPr>
        <p:txBody>
          <a:bodyPr lIns="0" tIns="0" rIns="0" bIns="0" rtlCol="0" anchor="t">
            <a:spAutoFit/>
          </a:bodyPr>
          <a:lstStyle/>
          <a:p>
            <a:pPr>
              <a:lnSpc>
                <a:spcPts val="4480"/>
              </a:lnSpc>
            </a:pPr>
            <a:r>
              <a:rPr lang="en-US" sz="3200">
                <a:solidFill>
                  <a:srgbClr val="000000"/>
                </a:solidFill>
                <a:latin typeface="Canva Sans Bold"/>
              </a:rPr>
              <a: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685800" y="294424"/>
            <a:ext cx="3094536" cy="3282668"/>
            <a:chOff x="0" y="-28575"/>
            <a:chExt cx="6189072" cy="6565336"/>
          </a:xfrm>
        </p:grpSpPr>
        <p:sp>
          <p:nvSpPr>
            <p:cNvPr id="3" name="TextBox 3"/>
            <p:cNvSpPr txBox="1"/>
            <p:nvPr/>
          </p:nvSpPr>
          <p:spPr>
            <a:xfrm>
              <a:off x="187858" y="5946087"/>
              <a:ext cx="279356" cy="282898"/>
            </a:xfrm>
            <a:prstGeom prst="rect">
              <a:avLst/>
            </a:prstGeom>
          </p:spPr>
          <p:txBody>
            <a:bodyPr lIns="0" tIns="0" rIns="0" bIns="0" rtlCol="0" anchor="t">
              <a:spAutoFit/>
            </a:bodyPr>
            <a:lstStyle/>
            <a:p>
              <a:pPr algn="ctr">
                <a:lnSpc>
                  <a:spcPts val="1247"/>
                </a:lnSpc>
              </a:pPr>
              <a:r>
                <a:rPr lang="en-US" sz="891">
                  <a:solidFill>
                    <a:srgbClr val="000000">
                      <a:alpha val="19608"/>
                    </a:srgbClr>
                  </a:solidFill>
                  <a:latin typeface="Canva Sans"/>
                </a:rPr>
                <a:t>10</a:t>
              </a:r>
            </a:p>
          </p:txBody>
        </p:sp>
        <p:sp>
          <p:nvSpPr>
            <p:cNvPr id="4" name="TextBox 4"/>
            <p:cNvSpPr txBox="1"/>
            <p:nvPr/>
          </p:nvSpPr>
          <p:spPr>
            <a:xfrm>
              <a:off x="2114724" y="5946087"/>
              <a:ext cx="244658" cy="590674"/>
            </a:xfrm>
            <a:prstGeom prst="rect">
              <a:avLst/>
            </a:prstGeom>
          </p:spPr>
          <p:txBody>
            <a:bodyPr lIns="0" tIns="0" rIns="0" bIns="0" rtlCol="0" anchor="t">
              <a:spAutoFit/>
            </a:bodyPr>
            <a:lstStyle/>
            <a:p>
              <a:pPr algn="ctr">
                <a:lnSpc>
                  <a:spcPts val="1247"/>
                </a:lnSpc>
              </a:pPr>
              <a:r>
                <a:rPr lang="en-US" sz="891">
                  <a:solidFill>
                    <a:srgbClr val="000000">
                      <a:alpha val="19608"/>
                    </a:srgbClr>
                  </a:solidFill>
                  <a:latin typeface="Canva Sans"/>
                </a:rPr>
                <a:t>12</a:t>
              </a:r>
            </a:p>
          </p:txBody>
        </p:sp>
        <p:sp>
          <p:nvSpPr>
            <p:cNvPr id="5" name="TextBox 5"/>
            <p:cNvSpPr txBox="1"/>
            <p:nvPr/>
          </p:nvSpPr>
          <p:spPr>
            <a:xfrm>
              <a:off x="4017884" y="5946087"/>
              <a:ext cx="257366" cy="282898"/>
            </a:xfrm>
            <a:prstGeom prst="rect">
              <a:avLst/>
            </a:prstGeom>
          </p:spPr>
          <p:txBody>
            <a:bodyPr lIns="0" tIns="0" rIns="0" bIns="0" rtlCol="0" anchor="t">
              <a:spAutoFit/>
            </a:bodyPr>
            <a:lstStyle/>
            <a:p>
              <a:pPr algn="ctr">
                <a:lnSpc>
                  <a:spcPts val="1247"/>
                </a:lnSpc>
              </a:pPr>
              <a:r>
                <a:rPr lang="en-US" sz="891">
                  <a:solidFill>
                    <a:srgbClr val="000000">
                      <a:alpha val="19608"/>
                    </a:srgbClr>
                  </a:solidFill>
                  <a:latin typeface="Canva Sans"/>
                </a:rPr>
                <a:t>14</a:t>
              </a:r>
            </a:p>
          </p:txBody>
        </p:sp>
        <p:sp>
          <p:nvSpPr>
            <p:cNvPr id="6" name="TextBox 6"/>
            <p:cNvSpPr txBox="1"/>
            <p:nvPr/>
          </p:nvSpPr>
          <p:spPr>
            <a:xfrm>
              <a:off x="5923088" y="5946087"/>
              <a:ext cx="265984" cy="282898"/>
            </a:xfrm>
            <a:prstGeom prst="rect">
              <a:avLst/>
            </a:prstGeom>
          </p:spPr>
          <p:txBody>
            <a:bodyPr lIns="0" tIns="0" rIns="0" bIns="0" rtlCol="0" anchor="t">
              <a:spAutoFit/>
            </a:bodyPr>
            <a:lstStyle/>
            <a:p>
              <a:pPr algn="ctr">
                <a:lnSpc>
                  <a:spcPts val="1247"/>
                </a:lnSpc>
              </a:pPr>
              <a:r>
                <a:rPr lang="en-US" sz="891">
                  <a:solidFill>
                    <a:srgbClr val="000000">
                      <a:alpha val="19608"/>
                    </a:srgbClr>
                  </a:solidFill>
                  <a:latin typeface="Canva Sans"/>
                </a:rPr>
                <a:t>16</a:t>
              </a:r>
            </a:p>
          </p:txBody>
        </p:sp>
        <p:grpSp>
          <p:nvGrpSpPr>
            <p:cNvPr id="7" name="Group 7"/>
            <p:cNvGrpSpPr>
              <a:grpSpLocks noChangeAspect="1"/>
            </p:cNvGrpSpPr>
            <p:nvPr/>
          </p:nvGrpSpPr>
          <p:grpSpPr>
            <a:xfrm>
              <a:off x="327535" y="132959"/>
              <a:ext cx="5728546" cy="5728546"/>
              <a:chOff x="0" y="0"/>
              <a:chExt cx="10287000" cy="10287000"/>
            </a:xfrm>
          </p:grpSpPr>
          <p:sp>
            <p:nvSpPr>
              <p:cNvPr id="8" name="Freeform 8"/>
              <p:cNvSpPr/>
              <p:nvPr/>
            </p:nvSpPr>
            <p:spPr>
              <a:xfrm>
                <a:off x="0" y="-6350"/>
                <a:ext cx="10287000" cy="12700"/>
              </a:xfrm>
              <a:custGeom>
                <a:avLst/>
                <a:gdLst/>
                <a:ahLst/>
                <a:cxnLst/>
                <a:rect l="l" t="t" r="r" b="b"/>
                <a:pathLst>
                  <a:path w="10287000" h="12700">
                    <a:moveTo>
                      <a:pt x="0" y="0"/>
                    </a:moveTo>
                    <a:lnTo>
                      <a:pt x="10287000" y="0"/>
                    </a:lnTo>
                    <a:lnTo>
                      <a:pt x="10287000" y="12700"/>
                    </a:lnTo>
                    <a:lnTo>
                      <a:pt x="0" y="12700"/>
                    </a:lnTo>
                    <a:close/>
                  </a:path>
                </a:pathLst>
              </a:custGeom>
              <a:solidFill>
                <a:srgbClr val="000000">
                  <a:alpha val="4706"/>
                </a:srgbClr>
              </a:solidFill>
            </p:spPr>
            <p:txBody>
              <a:bodyPr/>
              <a:lstStyle/>
              <a:p>
                <a:endParaRPr lang="en-GB" sz="1200"/>
              </a:p>
            </p:txBody>
          </p:sp>
          <p:sp>
            <p:nvSpPr>
              <p:cNvPr id="9" name="Freeform 9"/>
              <p:cNvSpPr/>
              <p:nvPr/>
            </p:nvSpPr>
            <p:spPr>
              <a:xfrm>
                <a:off x="0" y="3422650"/>
                <a:ext cx="10287000" cy="12700"/>
              </a:xfrm>
              <a:custGeom>
                <a:avLst/>
                <a:gdLst/>
                <a:ahLst/>
                <a:cxnLst/>
                <a:rect l="l" t="t" r="r" b="b"/>
                <a:pathLst>
                  <a:path w="10287000" h="12700">
                    <a:moveTo>
                      <a:pt x="0" y="0"/>
                    </a:moveTo>
                    <a:lnTo>
                      <a:pt x="10287000" y="0"/>
                    </a:lnTo>
                    <a:lnTo>
                      <a:pt x="10287000" y="12700"/>
                    </a:lnTo>
                    <a:lnTo>
                      <a:pt x="0" y="12700"/>
                    </a:lnTo>
                    <a:close/>
                  </a:path>
                </a:pathLst>
              </a:custGeom>
              <a:solidFill>
                <a:srgbClr val="000000">
                  <a:alpha val="4706"/>
                </a:srgbClr>
              </a:solidFill>
            </p:spPr>
            <p:txBody>
              <a:bodyPr/>
              <a:lstStyle/>
              <a:p>
                <a:endParaRPr lang="en-GB" sz="1200"/>
              </a:p>
            </p:txBody>
          </p:sp>
          <p:sp>
            <p:nvSpPr>
              <p:cNvPr id="10" name="Freeform 10"/>
              <p:cNvSpPr/>
              <p:nvPr/>
            </p:nvSpPr>
            <p:spPr>
              <a:xfrm>
                <a:off x="0" y="6851650"/>
                <a:ext cx="10287000" cy="12700"/>
              </a:xfrm>
              <a:custGeom>
                <a:avLst/>
                <a:gdLst/>
                <a:ahLst/>
                <a:cxnLst/>
                <a:rect l="l" t="t" r="r" b="b"/>
                <a:pathLst>
                  <a:path w="10287000" h="12700">
                    <a:moveTo>
                      <a:pt x="0" y="0"/>
                    </a:moveTo>
                    <a:lnTo>
                      <a:pt x="10287000" y="0"/>
                    </a:lnTo>
                    <a:lnTo>
                      <a:pt x="10287000" y="12700"/>
                    </a:lnTo>
                    <a:lnTo>
                      <a:pt x="0" y="12700"/>
                    </a:lnTo>
                    <a:close/>
                  </a:path>
                </a:pathLst>
              </a:custGeom>
              <a:solidFill>
                <a:srgbClr val="000000">
                  <a:alpha val="4706"/>
                </a:srgbClr>
              </a:solidFill>
            </p:spPr>
            <p:txBody>
              <a:bodyPr/>
              <a:lstStyle/>
              <a:p>
                <a:endParaRPr lang="en-GB" sz="1200"/>
              </a:p>
            </p:txBody>
          </p:sp>
          <p:sp>
            <p:nvSpPr>
              <p:cNvPr id="11" name="Freeform 11"/>
              <p:cNvSpPr/>
              <p:nvPr/>
            </p:nvSpPr>
            <p:spPr>
              <a:xfrm>
                <a:off x="0" y="10280650"/>
                <a:ext cx="10287000" cy="12700"/>
              </a:xfrm>
              <a:custGeom>
                <a:avLst/>
                <a:gdLst/>
                <a:ahLst/>
                <a:cxnLst/>
                <a:rect l="l" t="t" r="r" b="b"/>
                <a:pathLst>
                  <a:path w="10287000" h="12700">
                    <a:moveTo>
                      <a:pt x="0" y="0"/>
                    </a:moveTo>
                    <a:lnTo>
                      <a:pt x="10287000" y="0"/>
                    </a:lnTo>
                    <a:lnTo>
                      <a:pt x="10287000" y="12700"/>
                    </a:lnTo>
                    <a:lnTo>
                      <a:pt x="0" y="12700"/>
                    </a:lnTo>
                    <a:close/>
                  </a:path>
                </a:pathLst>
              </a:custGeom>
              <a:solidFill>
                <a:srgbClr val="000000">
                  <a:alpha val="11765"/>
                </a:srgbClr>
              </a:solidFill>
            </p:spPr>
            <p:txBody>
              <a:bodyPr/>
              <a:lstStyle/>
              <a:p>
                <a:endParaRPr lang="en-GB" sz="1200"/>
              </a:p>
            </p:txBody>
          </p:sp>
        </p:grpSp>
        <p:sp>
          <p:nvSpPr>
            <p:cNvPr id="12" name="TextBox 12"/>
            <p:cNvSpPr txBox="1"/>
            <p:nvPr/>
          </p:nvSpPr>
          <p:spPr>
            <a:xfrm>
              <a:off x="27628" y="-28575"/>
              <a:ext cx="186752" cy="282898"/>
            </a:xfrm>
            <a:prstGeom prst="rect">
              <a:avLst/>
            </a:prstGeom>
          </p:spPr>
          <p:txBody>
            <a:bodyPr lIns="0" tIns="0" rIns="0" bIns="0" rtlCol="0" anchor="t">
              <a:spAutoFit/>
            </a:bodyPr>
            <a:lstStyle/>
            <a:p>
              <a:pPr algn="r">
                <a:lnSpc>
                  <a:spcPts val="1247"/>
                </a:lnSpc>
              </a:pPr>
              <a:r>
                <a:rPr lang="en-US" sz="891">
                  <a:solidFill>
                    <a:srgbClr val="000000">
                      <a:alpha val="19608"/>
                    </a:srgbClr>
                  </a:solidFill>
                  <a:latin typeface="Canva Sans"/>
                </a:rPr>
                <a:t>3 </a:t>
              </a:r>
            </a:p>
          </p:txBody>
        </p:sp>
        <p:sp>
          <p:nvSpPr>
            <p:cNvPr id="13" name="TextBox 13"/>
            <p:cNvSpPr txBox="1"/>
            <p:nvPr/>
          </p:nvSpPr>
          <p:spPr>
            <a:xfrm>
              <a:off x="34700" y="1880941"/>
              <a:ext cx="179680" cy="282898"/>
            </a:xfrm>
            <a:prstGeom prst="rect">
              <a:avLst/>
            </a:prstGeom>
          </p:spPr>
          <p:txBody>
            <a:bodyPr lIns="0" tIns="0" rIns="0" bIns="0" rtlCol="0" anchor="t">
              <a:spAutoFit/>
            </a:bodyPr>
            <a:lstStyle/>
            <a:p>
              <a:pPr algn="r">
                <a:lnSpc>
                  <a:spcPts val="1247"/>
                </a:lnSpc>
              </a:pPr>
              <a:r>
                <a:rPr lang="en-US" sz="891">
                  <a:solidFill>
                    <a:srgbClr val="000000">
                      <a:alpha val="19608"/>
                    </a:srgbClr>
                  </a:solidFill>
                  <a:latin typeface="Canva Sans"/>
                </a:rPr>
                <a:t>2 </a:t>
              </a:r>
            </a:p>
          </p:txBody>
        </p:sp>
        <p:sp>
          <p:nvSpPr>
            <p:cNvPr id="14" name="TextBox 14"/>
            <p:cNvSpPr txBox="1"/>
            <p:nvPr/>
          </p:nvSpPr>
          <p:spPr>
            <a:xfrm>
              <a:off x="38456" y="3790457"/>
              <a:ext cx="175924" cy="282898"/>
            </a:xfrm>
            <a:prstGeom prst="rect">
              <a:avLst/>
            </a:prstGeom>
          </p:spPr>
          <p:txBody>
            <a:bodyPr lIns="0" tIns="0" rIns="0" bIns="0" rtlCol="0" anchor="t">
              <a:spAutoFit/>
            </a:bodyPr>
            <a:lstStyle/>
            <a:p>
              <a:pPr algn="r">
                <a:lnSpc>
                  <a:spcPts val="1247"/>
                </a:lnSpc>
              </a:pPr>
              <a:r>
                <a:rPr lang="en-US" sz="891">
                  <a:solidFill>
                    <a:srgbClr val="000000">
                      <a:alpha val="19608"/>
                    </a:srgbClr>
                  </a:solidFill>
                  <a:latin typeface="Canva Sans"/>
                </a:rPr>
                <a:t>1 </a:t>
              </a:r>
            </a:p>
          </p:txBody>
        </p:sp>
        <p:sp>
          <p:nvSpPr>
            <p:cNvPr id="15" name="TextBox 15"/>
            <p:cNvSpPr txBox="1"/>
            <p:nvPr/>
          </p:nvSpPr>
          <p:spPr>
            <a:xfrm>
              <a:off x="0" y="5699973"/>
              <a:ext cx="214380" cy="282898"/>
            </a:xfrm>
            <a:prstGeom prst="rect">
              <a:avLst/>
            </a:prstGeom>
          </p:spPr>
          <p:txBody>
            <a:bodyPr lIns="0" tIns="0" rIns="0" bIns="0" rtlCol="0" anchor="t">
              <a:spAutoFit/>
            </a:bodyPr>
            <a:lstStyle/>
            <a:p>
              <a:pPr algn="r">
                <a:lnSpc>
                  <a:spcPts val="1247"/>
                </a:lnSpc>
              </a:pPr>
              <a:r>
                <a:rPr lang="en-US" sz="891">
                  <a:solidFill>
                    <a:srgbClr val="000000">
                      <a:alpha val="19608"/>
                    </a:srgbClr>
                  </a:solidFill>
                  <a:latin typeface="Canva Sans"/>
                </a:rPr>
                <a:t>0 </a:t>
              </a:r>
            </a:p>
          </p:txBody>
        </p:sp>
        <p:grpSp>
          <p:nvGrpSpPr>
            <p:cNvPr id="16" name="Group 16"/>
            <p:cNvGrpSpPr>
              <a:grpSpLocks noChangeAspect="1"/>
            </p:cNvGrpSpPr>
            <p:nvPr/>
          </p:nvGrpSpPr>
          <p:grpSpPr>
            <a:xfrm>
              <a:off x="327535" y="125887"/>
              <a:ext cx="5723831" cy="5735618"/>
              <a:chOff x="0" y="-12700"/>
              <a:chExt cx="10278533" cy="10299700"/>
            </a:xfrm>
          </p:grpSpPr>
          <p:sp>
            <p:nvSpPr>
              <p:cNvPr id="17" name="Freeform 17"/>
              <p:cNvSpPr/>
              <p:nvPr/>
            </p:nvSpPr>
            <p:spPr>
              <a:xfrm>
                <a:off x="0" y="3420533"/>
                <a:ext cx="3420533" cy="6866467"/>
              </a:xfrm>
              <a:custGeom>
                <a:avLst/>
                <a:gdLst/>
                <a:ahLst/>
                <a:cxnLst/>
                <a:rect l="l" t="t" r="r" b="b"/>
                <a:pathLst>
                  <a:path w="3420533" h="6866467">
                    <a:moveTo>
                      <a:pt x="0" y="6866467"/>
                    </a:moveTo>
                    <a:lnTo>
                      <a:pt x="0" y="273643"/>
                    </a:lnTo>
                    <a:lnTo>
                      <a:pt x="0" y="273643"/>
                    </a:lnTo>
                    <a:cubicBezTo>
                      <a:pt x="0" y="122514"/>
                      <a:pt x="122514" y="0"/>
                      <a:pt x="273643" y="0"/>
                    </a:cubicBezTo>
                    <a:lnTo>
                      <a:pt x="3146891" y="0"/>
                    </a:lnTo>
                    <a:cubicBezTo>
                      <a:pt x="3219465" y="0"/>
                      <a:pt x="3289067" y="28830"/>
                      <a:pt x="3340385" y="80148"/>
                    </a:cubicBezTo>
                    <a:cubicBezTo>
                      <a:pt x="3391703" y="131466"/>
                      <a:pt x="3420533" y="201068"/>
                      <a:pt x="3420533" y="273643"/>
                    </a:cubicBezTo>
                    <a:lnTo>
                      <a:pt x="3420533" y="6866467"/>
                    </a:lnTo>
                    <a:close/>
                  </a:path>
                </a:pathLst>
              </a:custGeom>
              <a:solidFill>
                <a:srgbClr val="33789A">
                  <a:alpha val="19608"/>
                </a:srgbClr>
              </a:solidFill>
            </p:spPr>
            <p:txBody>
              <a:bodyPr/>
              <a:lstStyle/>
              <a:p>
                <a:endParaRPr lang="en-GB" sz="1200"/>
              </a:p>
            </p:txBody>
          </p:sp>
          <p:sp>
            <p:nvSpPr>
              <p:cNvPr id="18" name="Freeform 18"/>
              <p:cNvSpPr/>
              <p:nvPr/>
            </p:nvSpPr>
            <p:spPr>
              <a:xfrm>
                <a:off x="3429000" y="-12700"/>
                <a:ext cx="3420533" cy="10299700"/>
              </a:xfrm>
              <a:custGeom>
                <a:avLst/>
                <a:gdLst/>
                <a:ahLst/>
                <a:cxnLst/>
                <a:rect l="l" t="t" r="r" b="b"/>
                <a:pathLst>
                  <a:path w="3420533" h="10299700">
                    <a:moveTo>
                      <a:pt x="0" y="10299700"/>
                    </a:moveTo>
                    <a:lnTo>
                      <a:pt x="0" y="273643"/>
                    </a:lnTo>
                    <a:cubicBezTo>
                      <a:pt x="0" y="122514"/>
                      <a:pt x="122514" y="0"/>
                      <a:pt x="273643" y="0"/>
                    </a:cubicBezTo>
                    <a:lnTo>
                      <a:pt x="3146891" y="0"/>
                    </a:lnTo>
                    <a:cubicBezTo>
                      <a:pt x="3298020" y="0"/>
                      <a:pt x="3420533" y="122514"/>
                      <a:pt x="3420533" y="273643"/>
                    </a:cubicBezTo>
                    <a:lnTo>
                      <a:pt x="3420533" y="10299700"/>
                    </a:lnTo>
                    <a:close/>
                  </a:path>
                </a:pathLst>
              </a:custGeom>
              <a:solidFill>
                <a:srgbClr val="33789A">
                  <a:alpha val="19608"/>
                </a:srgbClr>
              </a:solidFill>
            </p:spPr>
            <p:txBody>
              <a:bodyPr/>
              <a:lstStyle/>
              <a:p>
                <a:endParaRPr lang="en-GB" sz="1200"/>
              </a:p>
            </p:txBody>
          </p:sp>
          <p:sp>
            <p:nvSpPr>
              <p:cNvPr id="19" name="Freeform 19"/>
              <p:cNvSpPr/>
              <p:nvPr/>
            </p:nvSpPr>
            <p:spPr>
              <a:xfrm>
                <a:off x="6858000" y="6853767"/>
                <a:ext cx="3420533" cy="3433233"/>
              </a:xfrm>
              <a:custGeom>
                <a:avLst/>
                <a:gdLst/>
                <a:ahLst/>
                <a:cxnLst/>
                <a:rect l="l" t="t" r="r" b="b"/>
                <a:pathLst>
                  <a:path w="3420533" h="3433233">
                    <a:moveTo>
                      <a:pt x="0" y="3433233"/>
                    </a:moveTo>
                    <a:lnTo>
                      <a:pt x="0" y="273642"/>
                    </a:lnTo>
                    <a:cubicBezTo>
                      <a:pt x="0" y="122513"/>
                      <a:pt x="122514" y="0"/>
                      <a:pt x="273643" y="0"/>
                    </a:cubicBezTo>
                    <a:lnTo>
                      <a:pt x="3146891" y="0"/>
                    </a:lnTo>
                    <a:cubicBezTo>
                      <a:pt x="3298019" y="0"/>
                      <a:pt x="3420533" y="122514"/>
                      <a:pt x="3420533" y="273642"/>
                    </a:cubicBezTo>
                    <a:lnTo>
                      <a:pt x="3420533" y="3433233"/>
                    </a:lnTo>
                    <a:close/>
                  </a:path>
                </a:pathLst>
              </a:custGeom>
              <a:solidFill>
                <a:srgbClr val="33789A">
                  <a:alpha val="19608"/>
                </a:srgbClr>
              </a:solidFill>
            </p:spPr>
            <p:txBody>
              <a:bodyPr/>
              <a:lstStyle/>
              <a:p>
                <a:endParaRPr lang="en-GB" sz="1200"/>
              </a:p>
            </p:txBody>
          </p:sp>
          <p:sp>
            <p:nvSpPr>
              <p:cNvPr id="20" name="Freeform 20"/>
              <p:cNvSpPr/>
              <p:nvPr/>
            </p:nvSpPr>
            <p:spPr>
              <a:xfrm>
                <a:off x="10287000" y="10287000"/>
                <a:ext cx="3420534" cy="0"/>
              </a:xfrm>
              <a:custGeom>
                <a:avLst/>
                <a:gdLst/>
                <a:ahLst/>
                <a:cxnLst/>
                <a:rect l="l" t="t" r="r" b="b"/>
                <a:pathLst>
                  <a:path w="3420534">
                    <a:moveTo>
                      <a:pt x="0" y="0"/>
                    </a:moveTo>
                    <a:lnTo>
                      <a:pt x="0" y="0"/>
                    </a:lnTo>
                    <a:lnTo>
                      <a:pt x="3420534" y="0"/>
                    </a:lnTo>
                    <a:lnTo>
                      <a:pt x="3420534" y="0"/>
                    </a:lnTo>
                    <a:close/>
                  </a:path>
                </a:pathLst>
              </a:custGeom>
              <a:solidFill>
                <a:srgbClr val="33789A">
                  <a:alpha val="19608"/>
                </a:srgbClr>
              </a:solidFill>
            </p:spPr>
            <p:txBody>
              <a:bodyPr/>
              <a:lstStyle/>
              <a:p>
                <a:endParaRPr lang="en-GB" sz="1200"/>
              </a:p>
            </p:txBody>
          </p:sp>
        </p:grpSp>
      </p:grpSp>
      <p:grpSp>
        <p:nvGrpSpPr>
          <p:cNvPr id="21" name="Group 21"/>
          <p:cNvGrpSpPr/>
          <p:nvPr/>
        </p:nvGrpSpPr>
        <p:grpSpPr>
          <a:xfrm>
            <a:off x="4990853" y="345940"/>
            <a:ext cx="6515347" cy="6158001"/>
            <a:chOff x="0" y="-38100"/>
            <a:chExt cx="13030693" cy="12316003"/>
          </a:xfrm>
        </p:grpSpPr>
        <p:sp>
          <p:nvSpPr>
            <p:cNvPr id="22" name="TextBox 22"/>
            <p:cNvSpPr txBox="1"/>
            <p:nvPr/>
          </p:nvSpPr>
          <p:spPr>
            <a:xfrm>
              <a:off x="9531781" y="-38100"/>
              <a:ext cx="1248886" cy="1128644"/>
            </a:xfrm>
            <a:prstGeom prst="rect">
              <a:avLst/>
            </a:prstGeom>
          </p:spPr>
          <p:txBody>
            <a:bodyPr lIns="0" tIns="0" rIns="0" bIns="0" rtlCol="0" anchor="t">
              <a:spAutoFit/>
            </a:bodyPr>
            <a:lstStyle/>
            <a:p>
              <a:pPr algn="ctr">
                <a:lnSpc>
                  <a:spcPts val="2309"/>
                </a:lnSpc>
              </a:pPr>
              <a:r>
                <a:rPr lang="en-US" sz="1649">
                  <a:solidFill>
                    <a:srgbClr val="000000">
                      <a:alpha val="19608"/>
                    </a:srgbClr>
                  </a:solidFill>
                  <a:latin typeface="Canva Sans"/>
                </a:rPr>
                <a:t>Item 1</a:t>
              </a:r>
            </a:p>
            <a:p>
              <a:pPr algn="ctr">
                <a:lnSpc>
                  <a:spcPts val="2309"/>
                </a:lnSpc>
              </a:pPr>
              <a:r>
                <a:rPr lang="en-US" sz="1649">
                  <a:solidFill>
                    <a:srgbClr val="000000">
                      <a:alpha val="19608"/>
                    </a:srgbClr>
                  </a:solidFill>
                  <a:latin typeface="Canva Sans"/>
                </a:rPr>
                <a:t>20%</a:t>
              </a:r>
            </a:p>
          </p:txBody>
        </p:sp>
        <p:sp>
          <p:nvSpPr>
            <p:cNvPr id="23" name="TextBox 23"/>
            <p:cNvSpPr txBox="1"/>
            <p:nvPr/>
          </p:nvSpPr>
          <p:spPr>
            <a:xfrm>
              <a:off x="11774849" y="6876069"/>
              <a:ext cx="1255844" cy="1128644"/>
            </a:xfrm>
            <a:prstGeom prst="rect">
              <a:avLst/>
            </a:prstGeom>
          </p:spPr>
          <p:txBody>
            <a:bodyPr lIns="0" tIns="0" rIns="0" bIns="0" rtlCol="0" anchor="t">
              <a:spAutoFit/>
            </a:bodyPr>
            <a:lstStyle/>
            <a:p>
              <a:pPr algn="ctr">
                <a:lnSpc>
                  <a:spcPts val="2309"/>
                </a:lnSpc>
              </a:pPr>
              <a:r>
                <a:rPr lang="en-US" sz="1649">
                  <a:solidFill>
                    <a:srgbClr val="000000">
                      <a:alpha val="19608"/>
                    </a:srgbClr>
                  </a:solidFill>
                  <a:latin typeface="Canva Sans"/>
                </a:rPr>
                <a:t>Item 2</a:t>
              </a:r>
            </a:p>
            <a:p>
              <a:pPr algn="ctr">
                <a:lnSpc>
                  <a:spcPts val="2309"/>
                </a:lnSpc>
              </a:pPr>
              <a:r>
                <a:rPr lang="en-US" sz="1649">
                  <a:solidFill>
                    <a:srgbClr val="000000">
                      <a:alpha val="19608"/>
                    </a:srgbClr>
                  </a:solidFill>
                  <a:latin typeface="Canva Sans"/>
                </a:rPr>
                <a:t>20%</a:t>
              </a:r>
            </a:p>
          </p:txBody>
        </p:sp>
        <p:sp>
          <p:nvSpPr>
            <p:cNvPr id="24" name="TextBox 24"/>
            <p:cNvSpPr txBox="1"/>
            <p:nvPr/>
          </p:nvSpPr>
          <p:spPr>
            <a:xfrm>
              <a:off x="5886762" y="11149259"/>
              <a:ext cx="1268940" cy="1128644"/>
            </a:xfrm>
            <a:prstGeom prst="rect">
              <a:avLst/>
            </a:prstGeom>
          </p:spPr>
          <p:txBody>
            <a:bodyPr lIns="0" tIns="0" rIns="0" bIns="0" rtlCol="0" anchor="t">
              <a:spAutoFit/>
            </a:bodyPr>
            <a:lstStyle/>
            <a:p>
              <a:pPr algn="ctr">
                <a:lnSpc>
                  <a:spcPts val="2309"/>
                </a:lnSpc>
              </a:pPr>
              <a:r>
                <a:rPr lang="en-US" sz="1649">
                  <a:solidFill>
                    <a:srgbClr val="000000">
                      <a:alpha val="19608"/>
                    </a:srgbClr>
                  </a:solidFill>
                  <a:latin typeface="Canva Sans"/>
                </a:rPr>
                <a:t>Item 3</a:t>
              </a:r>
            </a:p>
            <a:p>
              <a:pPr algn="ctr">
                <a:lnSpc>
                  <a:spcPts val="2309"/>
                </a:lnSpc>
              </a:pPr>
              <a:r>
                <a:rPr lang="en-US" sz="1649">
                  <a:solidFill>
                    <a:srgbClr val="000000">
                      <a:alpha val="19608"/>
                    </a:srgbClr>
                  </a:solidFill>
                  <a:latin typeface="Canva Sans"/>
                </a:rPr>
                <a:t>20%</a:t>
              </a:r>
            </a:p>
          </p:txBody>
        </p:sp>
        <p:sp>
          <p:nvSpPr>
            <p:cNvPr id="25" name="TextBox 25"/>
            <p:cNvSpPr txBox="1"/>
            <p:nvPr/>
          </p:nvSpPr>
          <p:spPr>
            <a:xfrm>
              <a:off x="0" y="6876069"/>
              <a:ext cx="1279376" cy="1128644"/>
            </a:xfrm>
            <a:prstGeom prst="rect">
              <a:avLst/>
            </a:prstGeom>
          </p:spPr>
          <p:txBody>
            <a:bodyPr lIns="0" tIns="0" rIns="0" bIns="0" rtlCol="0" anchor="t">
              <a:spAutoFit/>
            </a:bodyPr>
            <a:lstStyle/>
            <a:p>
              <a:pPr algn="ctr">
                <a:lnSpc>
                  <a:spcPts val="2309"/>
                </a:lnSpc>
              </a:pPr>
              <a:r>
                <a:rPr lang="en-US" sz="1649">
                  <a:solidFill>
                    <a:srgbClr val="000000">
                      <a:alpha val="19608"/>
                    </a:srgbClr>
                  </a:solidFill>
                  <a:latin typeface="Canva Sans"/>
                </a:rPr>
                <a:t>Item 4</a:t>
              </a:r>
            </a:p>
            <a:p>
              <a:pPr algn="ctr">
                <a:lnSpc>
                  <a:spcPts val="2309"/>
                </a:lnSpc>
              </a:pPr>
              <a:r>
                <a:rPr lang="en-US" sz="1649">
                  <a:solidFill>
                    <a:srgbClr val="000000">
                      <a:alpha val="19608"/>
                    </a:srgbClr>
                  </a:solidFill>
                  <a:latin typeface="Canva Sans"/>
                </a:rPr>
                <a:t>20%</a:t>
              </a:r>
            </a:p>
          </p:txBody>
        </p:sp>
        <p:sp>
          <p:nvSpPr>
            <p:cNvPr id="26" name="TextBox 26"/>
            <p:cNvSpPr txBox="1"/>
            <p:nvPr/>
          </p:nvSpPr>
          <p:spPr>
            <a:xfrm>
              <a:off x="2249516" y="-38100"/>
              <a:ext cx="1273442" cy="1128644"/>
            </a:xfrm>
            <a:prstGeom prst="rect">
              <a:avLst/>
            </a:prstGeom>
          </p:spPr>
          <p:txBody>
            <a:bodyPr lIns="0" tIns="0" rIns="0" bIns="0" rtlCol="0" anchor="t">
              <a:spAutoFit/>
            </a:bodyPr>
            <a:lstStyle/>
            <a:p>
              <a:pPr algn="ctr">
                <a:lnSpc>
                  <a:spcPts val="2309"/>
                </a:lnSpc>
              </a:pPr>
              <a:r>
                <a:rPr lang="en-US" sz="1649">
                  <a:solidFill>
                    <a:srgbClr val="000000">
                      <a:alpha val="19608"/>
                    </a:srgbClr>
                  </a:solidFill>
                  <a:latin typeface="Canva Sans"/>
                </a:rPr>
                <a:t>Item 5</a:t>
              </a:r>
            </a:p>
            <a:p>
              <a:pPr algn="ctr">
                <a:lnSpc>
                  <a:spcPts val="2309"/>
                </a:lnSpc>
              </a:pPr>
              <a:r>
                <a:rPr lang="en-US" sz="1649">
                  <a:solidFill>
                    <a:srgbClr val="000000">
                      <a:alpha val="19608"/>
                    </a:srgbClr>
                  </a:solidFill>
                  <a:latin typeface="Canva Sans"/>
                </a:rPr>
                <a:t>20%</a:t>
              </a:r>
            </a:p>
          </p:txBody>
        </p:sp>
        <p:grpSp>
          <p:nvGrpSpPr>
            <p:cNvPr id="27" name="Group 27"/>
            <p:cNvGrpSpPr>
              <a:grpSpLocks noChangeAspect="1"/>
            </p:cNvGrpSpPr>
            <p:nvPr/>
          </p:nvGrpSpPr>
          <p:grpSpPr>
            <a:xfrm>
              <a:off x="1217103" y="233353"/>
              <a:ext cx="10608255" cy="10608255"/>
              <a:chOff x="0" y="0"/>
              <a:chExt cx="2540000" cy="2540000"/>
            </a:xfrm>
          </p:grpSpPr>
          <p:sp>
            <p:nvSpPr>
              <p:cNvPr id="28" name="Freeform 28"/>
              <p:cNvSpPr/>
              <p:nvPr/>
            </p:nvSpPr>
            <p:spPr>
              <a:xfrm>
                <a:off x="1270000" y="0"/>
                <a:ext cx="1225947" cy="1104203"/>
              </a:xfrm>
              <a:custGeom>
                <a:avLst/>
                <a:gdLst/>
                <a:ahLst/>
                <a:cxnLst/>
                <a:rect l="l" t="t" r="r" b="b"/>
                <a:pathLst>
                  <a:path w="1225947" h="1104203">
                    <a:moveTo>
                      <a:pt x="0" y="0"/>
                    </a:moveTo>
                    <a:cubicBezTo>
                      <a:pt x="573695" y="0"/>
                      <a:pt x="1076156" y="384611"/>
                      <a:pt x="1225947" y="938406"/>
                    </a:cubicBezTo>
                    <a:lnTo>
                      <a:pt x="612973" y="1104203"/>
                    </a:lnTo>
                    <a:cubicBezTo>
                      <a:pt x="538078" y="827305"/>
                      <a:pt x="286848" y="635000"/>
                      <a:pt x="0" y="635000"/>
                    </a:cubicBezTo>
                    <a:close/>
                  </a:path>
                </a:pathLst>
              </a:custGeom>
              <a:solidFill>
                <a:srgbClr val="6CE5E8">
                  <a:alpha val="19608"/>
                </a:srgbClr>
              </a:solidFill>
            </p:spPr>
            <p:txBody>
              <a:bodyPr/>
              <a:lstStyle/>
              <a:p>
                <a:endParaRPr lang="en-GB" sz="1200"/>
              </a:p>
            </p:txBody>
          </p:sp>
          <p:sp>
            <p:nvSpPr>
              <p:cNvPr id="29" name="Freeform 29"/>
              <p:cNvSpPr/>
              <p:nvPr/>
            </p:nvSpPr>
            <p:spPr>
              <a:xfrm>
                <a:off x="1617102" y="877548"/>
                <a:ext cx="1038022" cy="1455928"/>
              </a:xfrm>
              <a:custGeom>
                <a:avLst/>
                <a:gdLst/>
                <a:ahLst/>
                <a:cxnLst/>
                <a:rect l="l" t="t" r="r" b="b"/>
                <a:pathLst>
                  <a:path w="1038022" h="1455928">
                    <a:moveTo>
                      <a:pt x="860740" y="0"/>
                    </a:moveTo>
                    <a:cubicBezTo>
                      <a:pt x="1038021" y="545617"/>
                      <a:pt x="827504" y="1142337"/>
                      <a:pt x="347101" y="1455928"/>
                    </a:cubicBezTo>
                    <a:lnTo>
                      <a:pt x="0" y="924190"/>
                    </a:lnTo>
                    <a:cubicBezTo>
                      <a:pt x="240201" y="767394"/>
                      <a:pt x="345460" y="469035"/>
                      <a:pt x="256819" y="196226"/>
                    </a:cubicBezTo>
                    <a:close/>
                  </a:path>
                </a:pathLst>
              </a:custGeom>
              <a:solidFill>
                <a:srgbClr val="41B8D5">
                  <a:alpha val="19608"/>
                </a:srgbClr>
              </a:solidFill>
            </p:spPr>
            <p:txBody>
              <a:bodyPr/>
              <a:lstStyle/>
              <a:p>
                <a:endParaRPr lang="en-GB" sz="1200"/>
              </a:p>
            </p:txBody>
          </p:sp>
          <p:sp>
            <p:nvSpPr>
              <p:cNvPr id="30" name="Freeform 30"/>
              <p:cNvSpPr/>
              <p:nvPr/>
            </p:nvSpPr>
            <p:spPr>
              <a:xfrm>
                <a:off x="473094" y="1764429"/>
                <a:ext cx="1543393" cy="870232"/>
              </a:xfrm>
              <a:custGeom>
                <a:avLst/>
                <a:gdLst/>
                <a:ahLst/>
                <a:cxnLst/>
                <a:rect l="l" t="t" r="r" b="b"/>
                <a:pathLst>
                  <a:path w="1543393" h="870232">
                    <a:moveTo>
                      <a:pt x="1543393" y="533023"/>
                    </a:moveTo>
                    <a:cubicBezTo>
                      <a:pt x="1079264" y="870232"/>
                      <a:pt x="446696" y="854415"/>
                      <a:pt x="0" y="494430"/>
                    </a:cubicBezTo>
                    <a:lnTo>
                      <a:pt x="398453" y="0"/>
                    </a:lnTo>
                    <a:cubicBezTo>
                      <a:pt x="621801" y="179993"/>
                      <a:pt x="938085" y="187902"/>
                      <a:pt x="1170150" y="19297"/>
                    </a:cubicBezTo>
                    <a:close/>
                  </a:path>
                </a:pathLst>
              </a:custGeom>
              <a:solidFill>
                <a:srgbClr val="2D8BBA">
                  <a:alpha val="19608"/>
                </a:srgbClr>
              </a:solidFill>
            </p:spPr>
            <p:txBody>
              <a:bodyPr/>
              <a:lstStyle/>
              <a:p>
                <a:endParaRPr lang="en-GB" sz="1200"/>
              </a:p>
            </p:txBody>
          </p:sp>
          <p:sp>
            <p:nvSpPr>
              <p:cNvPr id="31" name="Freeform 31"/>
              <p:cNvSpPr/>
              <p:nvPr/>
            </p:nvSpPr>
            <p:spPr>
              <a:xfrm>
                <a:off x="-121047" y="817672"/>
                <a:ext cx="1017804" cy="1479780"/>
              </a:xfrm>
              <a:custGeom>
                <a:avLst/>
                <a:gdLst/>
                <a:ahLst/>
                <a:cxnLst/>
                <a:rect l="l" t="t" r="r" b="b"/>
                <a:pathLst>
                  <a:path w="1017804" h="1479780">
                    <a:moveTo>
                      <a:pt x="644560" y="1479780"/>
                    </a:moveTo>
                    <a:cubicBezTo>
                      <a:pt x="180430" y="1142570"/>
                      <a:pt x="0" y="536074"/>
                      <a:pt x="204329" y="0"/>
                    </a:cubicBezTo>
                    <a:lnTo>
                      <a:pt x="797688" y="226164"/>
                    </a:lnTo>
                    <a:cubicBezTo>
                      <a:pt x="695523" y="494201"/>
                      <a:pt x="785739" y="797449"/>
                      <a:pt x="1017803" y="966054"/>
                    </a:cubicBezTo>
                    <a:close/>
                  </a:path>
                </a:pathLst>
              </a:custGeom>
              <a:solidFill>
                <a:srgbClr val="2F5F98">
                  <a:alpha val="19608"/>
                </a:srgbClr>
              </a:solidFill>
            </p:spPr>
            <p:txBody>
              <a:bodyPr/>
              <a:lstStyle/>
              <a:p>
                <a:endParaRPr lang="en-GB" sz="1200"/>
              </a:p>
            </p:txBody>
          </p:sp>
          <p:sp>
            <p:nvSpPr>
              <p:cNvPr id="32" name="Freeform 32"/>
              <p:cNvSpPr/>
              <p:nvPr/>
            </p:nvSpPr>
            <p:spPr>
              <a:xfrm>
                <a:off x="62158" y="0"/>
                <a:ext cx="1207778" cy="1073774"/>
              </a:xfrm>
              <a:custGeom>
                <a:avLst/>
                <a:gdLst/>
                <a:ahLst/>
                <a:cxnLst/>
                <a:rect l="l" t="t" r="r" b="b"/>
                <a:pathLst>
                  <a:path w="1207778" h="1073774">
                    <a:moveTo>
                      <a:pt x="0" y="877548"/>
                    </a:moveTo>
                    <a:cubicBezTo>
                      <a:pt x="170006" y="354324"/>
                      <a:pt x="657564" y="55"/>
                      <a:pt x="1207715" y="0"/>
                    </a:cubicBezTo>
                    <a:lnTo>
                      <a:pt x="1207779" y="635000"/>
                    </a:lnTo>
                    <a:cubicBezTo>
                      <a:pt x="932703" y="635027"/>
                      <a:pt x="688924" y="812162"/>
                      <a:pt x="603921" y="1073774"/>
                    </a:cubicBezTo>
                    <a:close/>
                  </a:path>
                </a:pathLst>
              </a:custGeom>
              <a:solidFill>
                <a:srgbClr val="31356E">
                  <a:alpha val="19608"/>
                </a:srgbClr>
              </a:solidFill>
            </p:spPr>
            <p:txBody>
              <a:bodyPr/>
              <a:lstStyle/>
              <a:p>
                <a:endParaRPr lang="en-GB" sz="1200"/>
              </a:p>
            </p:txBody>
          </p:sp>
        </p:grpSp>
      </p:grpSp>
      <p:grpSp>
        <p:nvGrpSpPr>
          <p:cNvPr id="33" name="Group 33"/>
          <p:cNvGrpSpPr/>
          <p:nvPr/>
        </p:nvGrpSpPr>
        <p:grpSpPr>
          <a:xfrm>
            <a:off x="685800" y="4457700"/>
            <a:ext cx="3429000" cy="1714500"/>
            <a:chOff x="0" y="0"/>
            <a:chExt cx="6858000" cy="3429000"/>
          </a:xfrm>
        </p:grpSpPr>
        <p:grpSp>
          <p:nvGrpSpPr>
            <p:cNvPr id="34" name="Group 34"/>
            <p:cNvGrpSpPr>
              <a:grpSpLocks noChangeAspect="1"/>
            </p:cNvGrpSpPr>
            <p:nvPr/>
          </p:nvGrpSpPr>
          <p:grpSpPr>
            <a:xfrm>
              <a:off x="0" y="0"/>
              <a:ext cx="6858000" cy="3429000"/>
              <a:chOff x="0" y="0"/>
              <a:chExt cx="2540000" cy="1270000"/>
            </a:xfrm>
          </p:grpSpPr>
          <p:sp>
            <p:nvSpPr>
              <p:cNvPr id="35" name="Freeform 35"/>
              <p:cNvSpPr/>
              <p:nvPr/>
            </p:nvSpPr>
            <p:spPr>
              <a:xfrm>
                <a:off x="0" y="5667"/>
                <a:ext cx="2540000" cy="1264333"/>
              </a:xfrm>
              <a:custGeom>
                <a:avLst/>
                <a:gdLst/>
                <a:ahLst/>
                <a:cxnLst/>
                <a:rect l="l" t="t" r="r" b="b"/>
                <a:pathLst>
                  <a:path w="2540000" h="1264333">
                    <a:moveTo>
                      <a:pt x="0" y="1264333"/>
                    </a:moveTo>
                    <a:cubicBezTo>
                      <a:pt x="3127" y="565148"/>
                      <a:pt x="570808" y="0"/>
                      <a:pt x="1270000" y="0"/>
                    </a:cubicBezTo>
                    <a:cubicBezTo>
                      <a:pt x="1969192" y="0"/>
                      <a:pt x="2536873" y="565148"/>
                      <a:pt x="2540000" y="1264333"/>
                    </a:cubicBezTo>
                    <a:lnTo>
                      <a:pt x="2082800" y="1264333"/>
                    </a:lnTo>
                    <a:cubicBezTo>
                      <a:pt x="2080799" y="816855"/>
                      <a:pt x="1717483" y="455160"/>
                      <a:pt x="1270000" y="455160"/>
                    </a:cubicBezTo>
                    <a:cubicBezTo>
                      <a:pt x="822517" y="455160"/>
                      <a:pt x="459201" y="816855"/>
                      <a:pt x="457200" y="1264333"/>
                    </a:cubicBezTo>
                    <a:close/>
                  </a:path>
                </a:pathLst>
              </a:custGeom>
              <a:solidFill>
                <a:srgbClr val="41B8D5">
                  <a:alpha val="19608"/>
                </a:srgbClr>
              </a:solidFill>
            </p:spPr>
            <p:txBody>
              <a:bodyPr/>
              <a:lstStyle/>
              <a:p>
                <a:endParaRPr lang="en-GB" sz="1200"/>
              </a:p>
            </p:txBody>
          </p:sp>
          <p:sp>
            <p:nvSpPr>
              <p:cNvPr id="36" name="Freeform 36"/>
              <p:cNvSpPr/>
              <p:nvPr/>
            </p:nvSpPr>
            <p:spPr>
              <a:xfrm>
                <a:off x="1135622" y="277639"/>
                <a:ext cx="722708" cy="995503"/>
              </a:xfrm>
              <a:custGeom>
                <a:avLst/>
                <a:gdLst/>
                <a:ahLst/>
                <a:cxnLst/>
                <a:rect l="l" t="t" r="r" b="b"/>
                <a:pathLst>
                  <a:path w="722708" h="995503">
                    <a:moveTo>
                      <a:pt x="239938" y="935973"/>
                    </a:moveTo>
                    <a:cubicBezTo>
                      <a:pt x="214805" y="973912"/>
                      <a:pt x="171293" y="995503"/>
                      <a:pt x="125879" y="992570"/>
                    </a:cubicBezTo>
                    <a:cubicBezTo>
                      <a:pt x="80465" y="989638"/>
                      <a:pt x="40091" y="962631"/>
                      <a:pt x="20046" y="921775"/>
                    </a:cubicBezTo>
                    <a:cubicBezTo>
                      <a:pt x="0" y="880920"/>
                      <a:pt x="3346" y="832461"/>
                      <a:pt x="28818" y="794749"/>
                    </a:cubicBezTo>
                    <a:lnTo>
                      <a:pt x="674720" y="11906"/>
                    </a:lnTo>
                    <a:cubicBezTo>
                      <a:pt x="679746" y="4318"/>
                      <a:pt x="688449" y="0"/>
                      <a:pt x="697532" y="586"/>
                    </a:cubicBezTo>
                    <a:cubicBezTo>
                      <a:pt x="706614" y="1173"/>
                      <a:pt x="714689" y="6574"/>
                      <a:pt x="718698" y="14745"/>
                    </a:cubicBezTo>
                    <a:cubicBezTo>
                      <a:pt x="722707" y="22916"/>
                      <a:pt x="722038" y="32608"/>
                      <a:pt x="716944" y="40150"/>
                    </a:cubicBezTo>
                    <a:lnTo>
                      <a:pt x="239938" y="935973"/>
                    </a:lnTo>
                    <a:close/>
                  </a:path>
                </a:pathLst>
              </a:custGeom>
              <a:solidFill>
                <a:srgbClr val="6CE5E8">
                  <a:alpha val="19608"/>
                </a:srgbClr>
              </a:solidFill>
            </p:spPr>
            <p:txBody>
              <a:bodyPr/>
              <a:lstStyle/>
              <a:p>
                <a:endParaRPr lang="en-GB" sz="1200"/>
              </a:p>
            </p:txBody>
          </p:sp>
        </p:grpSp>
      </p:grpSp>
      <p:sp>
        <p:nvSpPr>
          <p:cNvPr id="37" name="TextBox 37"/>
          <p:cNvSpPr txBox="1"/>
          <p:nvPr/>
        </p:nvSpPr>
        <p:spPr>
          <a:xfrm>
            <a:off x="2538828" y="2639896"/>
            <a:ext cx="7114346" cy="1358385"/>
          </a:xfrm>
          <a:prstGeom prst="rect">
            <a:avLst/>
          </a:prstGeom>
        </p:spPr>
        <p:txBody>
          <a:bodyPr lIns="0" tIns="0" rIns="0" bIns="0" rtlCol="0" anchor="t">
            <a:spAutoFit/>
          </a:bodyPr>
          <a:lstStyle/>
          <a:p>
            <a:pPr algn="ctr">
              <a:lnSpc>
                <a:spcPts val="11639"/>
              </a:lnSpc>
            </a:pPr>
            <a:r>
              <a:rPr lang="en-US" sz="8314">
                <a:solidFill>
                  <a:srgbClr val="000000"/>
                </a:solidFill>
                <a:latin typeface="Canva Sans Bold"/>
              </a:rPr>
              <a:t>VISUALISERS </a:t>
            </a:r>
          </a:p>
        </p:txBody>
      </p:sp>
      <p:sp>
        <p:nvSpPr>
          <p:cNvPr id="38" name="TextBox 38"/>
          <p:cNvSpPr txBox="1"/>
          <p:nvPr/>
        </p:nvSpPr>
        <p:spPr>
          <a:xfrm>
            <a:off x="4774172" y="4413250"/>
            <a:ext cx="1713409" cy="373885"/>
          </a:xfrm>
          <a:prstGeom prst="rect">
            <a:avLst/>
          </a:prstGeom>
        </p:spPr>
        <p:txBody>
          <a:bodyPr lIns="0" tIns="0" rIns="0" bIns="0" rtlCol="0" anchor="t">
            <a:spAutoFit/>
          </a:bodyPr>
          <a:lstStyle/>
          <a:p>
            <a:pPr algn="ctr">
              <a:lnSpc>
                <a:spcPts val="3173"/>
              </a:lnSpc>
            </a:pPr>
            <a:r>
              <a:rPr lang="en-US" sz="2266">
                <a:solidFill>
                  <a:srgbClr val="000000"/>
                </a:solidFill>
                <a:latin typeface="Canva Sans"/>
              </a:rPr>
              <a:t>Using Plotly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896178" y="-2370482"/>
            <a:ext cx="15273633" cy="11325639"/>
            <a:chOff x="0" y="0"/>
            <a:chExt cx="6034028" cy="4474327"/>
          </a:xfrm>
        </p:grpSpPr>
        <p:sp>
          <p:nvSpPr>
            <p:cNvPr id="3" name="Freeform 3"/>
            <p:cNvSpPr/>
            <p:nvPr/>
          </p:nvSpPr>
          <p:spPr>
            <a:xfrm>
              <a:off x="0" y="0"/>
              <a:ext cx="6034028" cy="4474327"/>
            </a:xfrm>
            <a:custGeom>
              <a:avLst/>
              <a:gdLst/>
              <a:ahLst/>
              <a:cxnLst/>
              <a:rect l="l" t="t" r="r" b="b"/>
              <a:pathLst>
                <a:path w="6034028" h="4474327">
                  <a:moveTo>
                    <a:pt x="0" y="0"/>
                  </a:moveTo>
                  <a:lnTo>
                    <a:pt x="6034028" y="0"/>
                  </a:lnTo>
                  <a:lnTo>
                    <a:pt x="6034028" y="4474327"/>
                  </a:lnTo>
                  <a:lnTo>
                    <a:pt x="0" y="4474327"/>
                  </a:lnTo>
                  <a:close/>
                </a:path>
              </a:pathLst>
            </a:custGeom>
            <a:solidFill>
              <a:srgbClr val="FFFFFF"/>
            </a:solidFill>
          </p:spPr>
          <p:txBody>
            <a:bodyPr/>
            <a:lstStyle/>
            <a:p>
              <a:endParaRPr lang="en-GB" sz="1200"/>
            </a:p>
          </p:txBody>
        </p:sp>
        <p:sp>
          <p:nvSpPr>
            <p:cNvPr id="4" name="TextBox 4"/>
            <p:cNvSpPr txBox="1"/>
            <p:nvPr/>
          </p:nvSpPr>
          <p:spPr>
            <a:xfrm>
              <a:off x="0" y="-28575"/>
              <a:ext cx="812800" cy="841375"/>
            </a:xfrm>
            <a:prstGeom prst="rect">
              <a:avLst/>
            </a:prstGeom>
          </p:spPr>
          <p:txBody>
            <a:bodyPr lIns="33867" tIns="33867" rIns="33867" bIns="33867" rtlCol="0" anchor="ctr"/>
            <a:lstStyle/>
            <a:p>
              <a:pPr algn="ctr">
                <a:lnSpc>
                  <a:spcPts val="1680"/>
                </a:lnSpc>
              </a:pPr>
              <a:endParaRPr sz="1200"/>
            </a:p>
          </p:txBody>
        </p:sp>
      </p:grpSp>
      <p:sp>
        <p:nvSpPr>
          <p:cNvPr id="5" name="Freeform 5"/>
          <p:cNvSpPr/>
          <p:nvPr/>
        </p:nvSpPr>
        <p:spPr>
          <a:xfrm>
            <a:off x="3880432" y="64012"/>
            <a:ext cx="8453825" cy="6793989"/>
          </a:xfrm>
          <a:custGeom>
            <a:avLst/>
            <a:gdLst/>
            <a:ahLst/>
            <a:cxnLst/>
            <a:rect l="l" t="t" r="r" b="b"/>
            <a:pathLst>
              <a:path w="12680738" h="10190983">
                <a:moveTo>
                  <a:pt x="0" y="0"/>
                </a:moveTo>
                <a:lnTo>
                  <a:pt x="12680738" y="0"/>
                </a:lnTo>
                <a:lnTo>
                  <a:pt x="12680738" y="10190983"/>
                </a:lnTo>
                <a:lnTo>
                  <a:pt x="0" y="10190983"/>
                </a:lnTo>
                <a:lnTo>
                  <a:pt x="0" y="0"/>
                </a:lnTo>
                <a:close/>
              </a:path>
            </a:pathLst>
          </a:custGeom>
          <a:blipFill>
            <a:blip r:embed="rId2"/>
            <a:stretch>
              <a:fillRect/>
            </a:stretch>
          </a:blipFill>
        </p:spPr>
        <p:txBody>
          <a:bodyPr/>
          <a:lstStyle/>
          <a:p>
            <a:endParaRPr lang="en-GB" sz="1200"/>
          </a:p>
        </p:txBody>
      </p:sp>
      <p:sp>
        <p:nvSpPr>
          <p:cNvPr id="6" name="TextBox 6"/>
          <p:cNvSpPr txBox="1"/>
          <p:nvPr/>
        </p:nvSpPr>
        <p:spPr>
          <a:xfrm>
            <a:off x="685800" y="1328420"/>
            <a:ext cx="3194632" cy="3643818"/>
          </a:xfrm>
          <a:prstGeom prst="rect">
            <a:avLst/>
          </a:prstGeom>
        </p:spPr>
        <p:txBody>
          <a:bodyPr lIns="0" tIns="0" rIns="0" bIns="0" rtlCol="0" anchor="t">
            <a:spAutoFit/>
          </a:bodyPr>
          <a:lstStyle/>
          <a:p>
            <a:pPr marL="345457" lvl="1" indent="-172729">
              <a:lnSpc>
                <a:spcPts val="2239"/>
              </a:lnSpc>
              <a:buFont typeface="Arial"/>
              <a:buChar char="•"/>
            </a:pPr>
            <a:r>
              <a:rPr lang="en-US" sz="1600" dirty="0">
                <a:solidFill>
                  <a:srgbClr val="19486A"/>
                </a:solidFill>
                <a:latin typeface="Canva Sans"/>
              </a:rPr>
              <a:t>monitors KPI values for each part of the assembly </a:t>
            </a:r>
          </a:p>
          <a:p>
            <a:pPr marL="345457" lvl="1" indent="-172729">
              <a:lnSpc>
                <a:spcPts val="2239"/>
              </a:lnSpc>
              <a:buFont typeface="Arial"/>
              <a:buChar char="•"/>
            </a:pPr>
            <a:r>
              <a:rPr lang="en-US" sz="1600" dirty="0">
                <a:solidFill>
                  <a:srgbClr val="19486A"/>
                </a:solidFill>
                <a:latin typeface="Canva Sans"/>
              </a:rPr>
              <a:t>confronts it to a scale (either set by academics or industry standard)</a:t>
            </a:r>
          </a:p>
          <a:p>
            <a:pPr marL="345457" lvl="1" indent="-172729">
              <a:lnSpc>
                <a:spcPts val="2239"/>
              </a:lnSpc>
              <a:buFont typeface="Arial"/>
              <a:buChar char="•"/>
            </a:pPr>
            <a:r>
              <a:rPr lang="en-US" sz="1600" dirty="0">
                <a:solidFill>
                  <a:srgbClr val="19486A"/>
                </a:solidFill>
                <a:latin typeface="Canva Sans"/>
              </a:rPr>
              <a:t>at a glance information and data (</a:t>
            </a:r>
            <a:r>
              <a:rPr lang="en-US" sz="1600" dirty="0" err="1">
                <a:solidFill>
                  <a:srgbClr val="19486A"/>
                </a:solidFill>
                <a:latin typeface="Canva Sans"/>
              </a:rPr>
              <a:t>ecoivent</a:t>
            </a:r>
            <a:r>
              <a:rPr lang="en-US" sz="1600" dirty="0">
                <a:solidFill>
                  <a:srgbClr val="19486A"/>
                </a:solidFill>
                <a:latin typeface="Canva Sans"/>
              </a:rPr>
              <a:t> documentation)</a:t>
            </a:r>
          </a:p>
          <a:p>
            <a:pPr marL="345457" lvl="1" indent="-172729">
              <a:lnSpc>
                <a:spcPts val="2239"/>
              </a:lnSpc>
              <a:buFont typeface="Arial"/>
              <a:buChar char="•"/>
            </a:pPr>
            <a:r>
              <a:rPr lang="en-US" sz="1600" dirty="0">
                <a:solidFill>
                  <a:srgbClr val="19486A"/>
                </a:solidFill>
                <a:latin typeface="Canva Sans"/>
              </a:rPr>
              <a:t>same </a:t>
            </a:r>
            <a:r>
              <a:rPr lang="en-US" sz="1600" dirty="0" err="1">
                <a:solidFill>
                  <a:srgbClr val="19486A"/>
                </a:solidFill>
                <a:latin typeface="Canva Sans"/>
              </a:rPr>
              <a:t>visualiser</a:t>
            </a:r>
            <a:r>
              <a:rPr lang="en-US" sz="1600" dirty="0">
                <a:solidFill>
                  <a:srgbClr val="19486A"/>
                </a:solidFill>
                <a:latin typeface="Canva Sans"/>
              </a:rPr>
              <a:t> can be used for either:</a:t>
            </a:r>
          </a:p>
          <a:p>
            <a:pPr marL="345457" lvl="1" indent="-172729">
              <a:lnSpc>
                <a:spcPts val="2239"/>
              </a:lnSpc>
              <a:buFont typeface="Arial"/>
              <a:buChar char="•"/>
            </a:pPr>
            <a:r>
              <a:rPr lang="en-US" sz="1600" dirty="0">
                <a:solidFill>
                  <a:srgbClr val="19486A"/>
                </a:solidFill>
                <a:latin typeface="Canva Sans"/>
              </a:rPr>
              <a:t>all KPI confrontation per part</a:t>
            </a:r>
          </a:p>
          <a:p>
            <a:pPr marL="345457" lvl="1" indent="-172729">
              <a:lnSpc>
                <a:spcPts val="2239"/>
              </a:lnSpc>
              <a:buFont typeface="Arial"/>
              <a:buChar char="•"/>
            </a:pPr>
            <a:r>
              <a:rPr lang="en-US" sz="1600" dirty="0">
                <a:solidFill>
                  <a:srgbClr val="19486A"/>
                </a:solidFill>
                <a:latin typeface="Canva Sans"/>
              </a:rPr>
              <a:t>input chart per part </a:t>
            </a:r>
          </a:p>
          <a:p>
            <a:pPr marL="345457" lvl="1" indent="-172729">
              <a:lnSpc>
                <a:spcPts val="2239"/>
              </a:lnSpc>
              <a:buFont typeface="Arial"/>
              <a:buChar char="•"/>
            </a:pPr>
            <a:r>
              <a:rPr lang="en-US" sz="1600" dirty="0">
                <a:solidFill>
                  <a:srgbClr val="19486A"/>
                </a:solidFill>
                <a:latin typeface="Canva Sans"/>
              </a:rPr>
              <a:t>output chart per part</a:t>
            </a:r>
          </a:p>
          <a:p>
            <a:pPr algn="ctr">
              <a:lnSpc>
                <a:spcPts val="2239"/>
              </a:lnSpc>
            </a:pPr>
            <a:endParaRPr lang="en-US" sz="1600" dirty="0">
              <a:solidFill>
                <a:srgbClr val="19486A"/>
              </a:solidFill>
              <a:latin typeface="Canva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a:off x="-896178" y="-2370482"/>
            <a:ext cx="15273633" cy="11325639"/>
            <a:chOff x="0" y="0"/>
            <a:chExt cx="6034028" cy="4474327"/>
          </a:xfrm>
        </p:grpSpPr>
        <p:sp>
          <p:nvSpPr>
            <p:cNvPr id="3" name="Freeform 3"/>
            <p:cNvSpPr/>
            <p:nvPr/>
          </p:nvSpPr>
          <p:spPr>
            <a:xfrm>
              <a:off x="0" y="0"/>
              <a:ext cx="6034028" cy="4474327"/>
            </a:xfrm>
            <a:custGeom>
              <a:avLst/>
              <a:gdLst/>
              <a:ahLst/>
              <a:cxnLst/>
              <a:rect l="l" t="t" r="r" b="b"/>
              <a:pathLst>
                <a:path w="6034028" h="4474327">
                  <a:moveTo>
                    <a:pt x="0" y="0"/>
                  </a:moveTo>
                  <a:lnTo>
                    <a:pt x="6034028" y="0"/>
                  </a:lnTo>
                  <a:lnTo>
                    <a:pt x="6034028" y="4474327"/>
                  </a:lnTo>
                  <a:lnTo>
                    <a:pt x="0" y="4474327"/>
                  </a:lnTo>
                  <a:close/>
                </a:path>
              </a:pathLst>
            </a:custGeom>
            <a:solidFill>
              <a:srgbClr val="FFFFFF"/>
            </a:solidFill>
          </p:spPr>
          <p:txBody>
            <a:bodyPr/>
            <a:lstStyle/>
            <a:p>
              <a:endParaRPr lang="en-GB" sz="1200"/>
            </a:p>
          </p:txBody>
        </p:sp>
        <p:sp>
          <p:nvSpPr>
            <p:cNvPr id="4" name="TextBox 4"/>
            <p:cNvSpPr txBox="1"/>
            <p:nvPr/>
          </p:nvSpPr>
          <p:spPr>
            <a:xfrm>
              <a:off x="0" y="-28575"/>
              <a:ext cx="812800" cy="841375"/>
            </a:xfrm>
            <a:prstGeom prst="rect">
              <a:avLst/>
            </a:prstGeom>
          </p:spPr>
          <p:txBody>
            <a:bodyPr lIns="33867" tIns="33867" rIns="33867" bIns="33867" rtlCol="0" anchor="ctr"/>
            <a:lstStyle/>
            <a:p>
              <a:pPr algn="ctr">
                <a:lnSpc>
                  <a:spcPts val="1680"/>
                </a:lnSpc>
              </a:pPr>
              <a:endParaRPr sz="1200"/>
            </a:p>
          </p:txBody>
        </p:sp>
      </p:grpSp>
      <p:sp>
        <p:nvSpPr>
          <p:cNvPr id="5" name="Freeform 5"/>
          <p:cNvSpPr/>
          <p:nvPr/>
        </p:nvSpPr>
        <p:spPr>
          <a:xfrm>
            <a:off x="3773483" y="472640"/>
            <a:ext cx="8704543" cy="5912720"/>
          </a:xfrm>
          <a:custGeom>
            <a:avLst/>
            <a:gdLst/>
            <a:ahLst/>
            <a:cxnLst/>
            <a:rect l="l" t="t" r="r" b="b"/>
            <a:pathLst>
              <a:path w="13056815" h="8869080">
                <a:moveTo>
                  <a:pt x="0" y="0"/>
                </a:moveTo>
                <a:lnTo>
                  <a:pt x="13056815" y="0"/>
                </a:lnTo>
                <a:lnTo>
                  <a:pt x="13056815" y="8869080"/>
                </a:lnTo>
                <a:lnTo>
                  <a:pt x="0" y="8869080"/>
                </a:lnTo>
                <a:lnTo>
                  <a:pt x="0" y="0"/>
                </a:lnTo>
                <a:close/>
              </a:path>
            </a:pathLst>
          </a:custGeom>
          <a:blipFill>
            <a:blip r:embed="rId2"/>
            <a:stretch>
              <a:fillRect/>
            </a:stretch>
          </a:blipFill>
        </p:spPr>
        <p:txBody>
          <a:bodyPr/>
          <a:lstStyle/>
          <a:p>
            <a:endParaRPr lang="en-GB" sz="1200"/>
          </a:p>
        </p:txBody>
      </p:sp>
      <p:sp>
        <p:nvSpPr>
          <p:cNvPr id="6" name="TextBox 6"/>
          <p:cNvSpPr txBox="1"/>
          <p:nvPr/>
        </p:nvSpPr>
        <p:spPr>
          <a:xfrm>
            <a:off x="685800" y="1328421"/>
            <a:ext cx="3194632" cy="3361690"/>
          </a:xfrm>
          <a:prstGeom prst="rect">
            <a:avLst/>
          </a:prstGeom>
        </p:spPr>
        <p:txBody>
          <a:bodyPr lIns="0" tIns="0" rIns="0" bIns="0" rtlCol="0" anchor="t">
            <a:spAutoFit/>
          </a:bodyPr>
          <a:lstStyle/>
          <a:p>
            <a:pPr marL="345457" lvl="1" indent="-172729">
              <a:lnSpc>
                <a:spcPts val="2239"/>
              </a:lnSpc>
              <a:buFont typeface="Arial"/>
              <a:buChar char="•"/>
            </a:pPr>
            <a:r>
              <a:rPr lang="en-US" sz="1600">
                <a:solidFill>
                  <a:srgbClr val="19486A"/>
                </a:solidFill>
                <a:latin typeface="Canva Sans"/>
              </a:rPr>
              <a:t>gradual colour increase makes it clear which components are most expensive </a:t>
            </a:r>
          </a:p>
          <a:p>
            <a:pPr marL="345457" lvl="1" indent="-172729">
              <a:lnSpc>
                <a:spcPts val="2239"/>
              </a:lnSpc>
              <a:buFont typeface="Arial"/>
              <a:buChar char="•"/>
            </a:pPr>
            <a:r>
              <a:rPr lang="en-US" sz="1600">
                <a:solidFill>
                  <a:srgbClr val="19486A"/>
                </a:solidFill>
                <a:latin typeface="Canva Sans"/>
              </a:rPr>
              <a:t>can be sorted per type (i.e stock material first) and compared to total stock material allowance</a:t>
            </a:r>
          </a:p>
          <a:p>
            <a:pPr marL="345457" lvl="1" indent="-172729">
              <a:lnSpc>
                <a:spcPts val="2239"/>
              </a:lnSpc>
              <a:buFont typeface="Arial"/>
              <a:buChar char="•"/>
            </a:pPr>
            <a:r>
              <a:rPr lang="en-US" sz="1600">
                <a:solidFill>
                  <a:srgbClr val="19486A"/>
                </a:solidFill>
                <a:latin typeface="Canva Sans"/>
              </a:rPr>
              <a:t>cost overrun graphically shown and indicated in at a glance panel</a:t>
            </a:r>
          </a:p>
          <a:p>
            <a:pPr>
              <a:lnSpc>
                <a:spcPts val="2239"/>
              </a:lnSpc>
            </a:pPr>
            <a:endParaRPr lang="en-US" sz="1600">
              <a:solidFill>
                <a:srgbClr val="19486A"/>
              </a:solidFill>
              <a:latin typeface="Canva Sans"/>
            </a:endParaRPr>
          </a:p>
          <a:p>
            <a:pPr algn="ctr">
              <a:lnSpc>
                <a:spcPts val="2239"/>
              </a:lnSpc>
            </a:pPr>
            <a:endParaRPr lang="en-US" sz="1600">
              <a:solidFill>
                <a:srgbClr val="19486A"/>
              </a:solidFill>
              <a:latin typeface="Canva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utoShape 2"/>
          <p:cNvSpPr/>
          <p:nvPr/>
        </p:nvSpPr>
        <p:spPr>
          <a:xfrm>
            <a:off x="4395166" y="6140450"/>
            <a:ext cx="7796844" cy="0"/>
          </a:xfrm>
          <a:prstGeom prst="line">
            <a:avLst/>
          </a:prstGeom>
          <a:ln w="9525" cap="rnd">
            <a:solidFill>
              <a:srgbClr val="19486A"/>
            </a:solidFill>
            <a:prstDash val="solid"/>
            <a:headEnd type="none" w="sm" len="sm"/>
            <a:tailEnd type="none" w="sm" len="sm"/>
          </a:ln>
        </p:spPr>
        <p:txBody>
          <a:bodyPr/>
          <a:lstStyle/>
          <a:p>
            <a:endParaRPr lang="en-GB" sz="1200"/>
          </a:p>
        </p:txBody>
      </p:sp>
      <p:grpSp>
        <p:nvGrpSpPr>
          <p:cNvPr id="3" name="Group 3"/>
          <p:cNvGrpSpPr/>
          <p:nvPr/>
        </p:nvGrpSpPr>
        <p:grpSpPr>
          <a:xfrm>
            <a:off x="1761405" y="2308856"/>
            <a:ext cx="179455" cy="17945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solidFill>
          </p:spPr>
          <p:txBody>
            <a:bodyPr/>
            <a:lstStyle/>
            <a:p>
              <a:endParaRPr lang="en-GB" sz="1200"/>
            </a:p>
          </p:txBody>
        </p:sp>
        <p:sp>
          <p:nvSpPr>
            <p:cNvPr id="5" name="TextBox 5"/>
            <p:cNvSpPr txBox="1"/>
            <p:nvPr/>
          </p:nvSpPr>
          <p:spPr>
            <a:xfrm>
              <a:off x="76200" y="47625"/>
              <a:ext cx="660400" cy="688975"/>
            </a:xfrm>
            <a:prstGeom prst="rect">
              <a:avLst/>
            </a:prstGeom>
          </p:spPr>
          <p:txBody>
            <a:bodyPr lIns="33867" tIns="33867" rIns="33867" bIns="33867" rtlCol="0" anchor="ctr"/>
            <a:lstStyle/>
            <a:p>
              <a:pPr algn="ctr">
                <a:lnSpc>
                  <a:spcPts val="1680"/>
                </a:lnSpc>
              </a:pPr>
              <a:endParaRPr sz="1200"/>
            </a:p>
          </p:txBody>
        </p:sp>
      </p:grpSp>
      <p:sp>
        <p:nvSpPr>
          <p:cNvPr id="6" name="TextBox 6"/>
          <p:cNvSpPr txBox="1"/>
          <p:nvPr/>
        </p:nvSpPr>
        <p:spPr>
          <a:xfrm>
            <a:off x="859321" y="666750"/>
            <a:ext cx="5392115" cy="586122"/>
          </a:xfrm>
          <a:prstGeom prst="rect">
            <a:avLst/>
          </a:prstGeom>
        </p:spPr>
        <p:txBody>
          <a:bodyPr lIns="0" tIns="0" rIns="0" bIns="0" rtlCol="0" anchor="t">
            <a:spAutoFit/>
          </a:bodyPr>
          <a:lstStyle/>
          <a:p>
            <a:pPr>
              <a:lnSpc>
                <a:spcPts val="4667"/>
              </a:lnSpc>
            </a:pPr>
            <a:r>
              <a:rPr lang="en-US" sz="3734" spc="56">
                <a:solidFill>
                  <a:srgbClr val="19486A"/>
                </a:solidFill>
                <a:latin typeface="Poppins Medium"/>
              </a:rPr>
              <a:t>Our next steps</a:t>
            </a:r>
          </a:p>
        </p:txBody>
      </p:sp>
      <p:sp>
        <p:nvSpPr>
          <p:cNvPr id="7" name="TextBox 7"/>
          <p:cNvSpPr txBox="1"/>
          <p:nvPr/>
        </p:nvSpPr>
        <p:spPr>
          <a:xfrm>
            <a:off x="859321" y="6045200"/>
            <a:ext cx="3385997" cy="170560"/>
          </a:xfrm>
          <a:prstGeom prst="rect">
            <a:avLst/>
          </a:prstGeom>
        </p:spPr>
        <p:txBody>
          <a:bodyPr lIns="0" tIns="0" rIns="0" bIns="0" rtlCol="0" anchor="t">
            <a:spAutoFit/>
          </a:bodyPr>
          <a:lstStyle/>
          <a:p>
            <a:pPr>
              <a:lnSpc>
                <a:spcPts val="1400"/>
              </a:lnSpc>
              <a:spcBef>
                <a:spcPct val="0"/>
              </a:spcBef>
            </a:pPr>
            <a:r>
              <a:rPr lang="en-US" sz="1000">
                <a:solidFill>
                  <a:srgbClr val="F4F4F4"/>
                </a:solidFill>
                <a:latin typeface="Poppins Light"/>
              </a:rPr>
              <a:t>King's College London | Sustainable design modules</a:t>
            </a:r>
          </a:p>
        </p:txBody>
      </p:sp>
      <p:sp>
        <p:nvSpPr>
          <p:cNvPr id="8" name="TextBox 8"/>
          <p:cNvSpPr txBox="1"/>
          <p:nvPr/>
        </p:nvSpPr>
        <p:spPr>
          <a:xfrm>
            <a:off x="2265874" y="2218032"/>
            <a:ext cx="9173660" cy="336246"/>
          </a:xfrm>
          <a:prstGeom prst="rect">
            <a:avLst/>
          </a:prstGeom>
        </p:spPr>
        <p:txBody>
          <a:bodyPr lIns="0" tIns="0" rIns="0" bIns="0" rtlCol="0" anchor="t">
            <a:spAutoFit/>
          </a:bodyPr>
          <a:lstStyle/>
          <a:p>
            <a:pPr>
              <a:lnSpc>
                <a:spcPts val="2667"/>
              </a:lnSpc>
            </a:pPr>
            <a:r>
              <a:rPr lang="en-US" sz="2133" spc="32">
                <a:solidFill>
                  <a:srgbClr val="F4F4F4"/>
                </a:solidFill>
                <a:latin typeface="Poppins Light"/>
              </a:rPr>
              <a:t>Research in further depth the visualisers offered by plotly</a:t>
            </a:r>
          </a:p>
        </p:txBody>
      </p:sp>
      <p:grpSp>
        <p:nvGrpSpPr>
          <p:cNvPr id="9" name="Group 9"/>
          <p:cNvGrpSpPr/>
          <p:nvPr/>
        </p:nvGrpSpPr>
        <p:grpSpPr>
          <a:xfrm>
            <a:off x="1761405" y="2795020"/>
            <a:ext cx="179455" cy="17945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solidFill>
          </p:spPr>
          <p:txBody>
            <a:bodyPr/>
            <a:lstStyle/>
            <a:p>
              <a:endParaRPr lang="en-GB" sz="1200"/>
            </a:p>
          </p:txBody>
        </p:sp>
        <p:sp>
          <p:nvSpPr>
            <p:cNvPr id="11" name="TextBox 11"/>
            <p:cNvSpPr txBox="1"/>
            <p:nvPr/>
          </p:nvSpPr>
          <p:spPr>
            <a:xfrm>
              <a:off x="76200" y="47625"/>
              <a:ext cx="660400" cy="688975"/>
            </a:xfrm>
            <a:prstGeom prst="rect">
              <a:avLst/>
            </a:prstGeom>
          </p:spPr>
          <p:txBody>
            <a:bodyPr lIns="33867" tIns="33867" rIns="33867" bIns="33867" rtlCol="0" anchor="ctr"/>
            <a:lstStyle/>
            <a:p>
              <a:pPr algn="ctr">
                <a:lnSpc>
                  <a:spcPts val="1680"/>
                </a:lnSpc>
              </a:pPr>
              <a:endParaRPr sz="1200"/>
            </a:p>
          </p:txBody>
        </p:sp>
      </p:grpSp>
      <p:sp>
        <p:nvSpPr>
          <p:cNvPr id="12" name="TextBox 12"/>
          <p:cNvSpPr txBox="1"/>
          <p:nvPr/>
        </p:nvSpPr>
        <p:spPr>
          <a:xfrm>
            <a:off x="2265874" y="2704195"/>
            <a:ext cx="9173660" cy="336246"/>
          </a:xfrm>
          <a:prstGeom prst="rect">
            <a:avLst/>
          </a:prstGeom>
        </p:spPr>
        <p:txBody>
          <a:bodyPr lIns="0" tIns="0" rIns="0" bIns="0" rtlCol="0" anchor="t">
            <a:spAutoFit/>
          </a:bodyPr>
          <a:lstStyle/>
          <a:p>
            <a:pPr>
              <a:lnSpc>
                <a:spcPts val="2667"/>
              </a:lnSpc>
            </a:pPr>
            <a:r>
              <a:rPr lang="en-US" sz="2133" spc="32">
                <a:solidFill>
                  <a:srgbClr val="F4F4F4"/>
                </a:solidFill>
                <a:latin typeface="Poppins Light"/>
              </a:rPr>
              <a:t>Research how we can include and use meshes as visualisers</a:t>
            </a:r>
          </a:p>
        </p:txBody>
      </p:sp>
      <p:grpSp>
        <p:nvGrpSpPr>
          <p:cNvPr id="13" name="Group 13"/>
          <p:cNvGrpSpPr/>
          <p:nvPr/>
        </p:nvGrpSpPr>
        <p:grpSpPr>
          <a:xfrm>
            <a:off x="1761405" y="3899073"/>
            <a:ext cx="179455" cy="17945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solidFill>
          </p:spPr>
          <p:txBody>
            <a:bodyPr/>
            <a:lstStyle/>
            <a:p>
              <a:endParaRPr lang="en-GB" sz="1200"/>
            </a:p>
          </p:txBody>
        </p:sp>
        <p:sp>
          <p:nvSpPr>
            <p:cNvPr id="15" name="TextBox 15"/>
            <p:cNvSpPr txBox="1"/>
            <p:nvPr/>
          </p:nvSpPr>
          <p:spPr>
            <a:xfrm>
              <a:off x="76200" y="47625"/>
              <a:ext cx="660400" cy="688975"/>
            </a:xfrm>
            <a:prstGeom prst="rect">
              <a:avLst/>
            </a:prstGeom>
          </p:spPr>
          <p:txBody>
            <a:bodyPr lIns="33867" tIns="33867" rIns="33867" bIns="33867" rtlCol="0" anchor="ctr"/>
            <a:lstStyle/>
            <a:p>
              <a:pPr algn="ctr">
                <a:lnSpc>
                  <a:spcPts val="1680"/>
                </a:lnSpc>
              </a:pPr>
              <a:endParaRPr sz="1200"/>
            </a:p>
          </p:txBody>
        </p:sp>
      </p:grpSp>
      <p:sp>
        <p:nvSpPr>
          <p:cNvPr id="16" name="TextBox 16"/>
          <p:cNvSpPr txBox="1"/>
          <p:nvPr/>
        </p:nvSpPr>
        <p:spPr>
          <a:xfrm>
            <a:off x="2265874" y="3808249"/>
            <a:ext cx="9173660" cy="336246"/>
          </a:xfrm>
          <a:prstGeom prst="rect">
            <a:avLst/>
          </a:prstGeom>
        </p:spPr>
        <p:txBody>
          <a:bodyPr lIns="0" tIns="0" rIns="0" bIns="0" rtlCol="0" anchor="t">
            <a:spAutoFit/>
          </a:bodyPr>
          <a:lstStyle/>
          <a:p>
            <a:pPr>
              <a:lnSpc>
                <a:spcPts val="2667"/>
              </a:lnSpc>
            </a:pPr>
            <a:r>
              <a:rPr lang="en-US" sz="2133" spc="32">
                <a:solidFill>
                  <a:srgbClr val="F4F4F4"/>
                </a:solidFill>
                <a:latin typeface="Poppins Light"/>
              </a:rPr>
              <a:t>Test our prototype through a range of BOMs and databases</a:t>
            </a:r>
          </a:p>
        </p:txBody>
      </p:sp>
      <p:grpSp>
        <p:nvGrpSpPr>
          <p:cNvPr id="17" name="Group 17"/>
          <p:cNvGrpSpPr/>
          <p:nvPr/>
        </p:nvGrpSpPr>
        <p:grpSpPr>
          <a:xfrm>
            <a:off x="1761405" y="5197205"/>
            <a:ext cx="179455" cy="17945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solidFill>
          </p:spPr>
          <p:txBody>
            <a:bodyPr/>
            <a:lstStyle/>
            <a:p>
              <a:endParaRPr lang="en-GB" sz="1200"/>
            </a:p>
          </p:txBody>
        </p:sp>
        <p:sp>
          <p:nvSpPr>
            <p:cNvPr id="19" name="TextBox 19"/>
            <p:cNvSpPr txBox="1"/>
            <p:nvPr/>
          </p:nvSpPr>
          <p:spPr>
            <a:xfrm>
              <a:off x="76200" y="47625"/>
              <a:ext cx="660400" cy="688975"/>
            </a:xfrm>
            <a:prstGeom prst="rect">
              <a:avLst/>
            </a:prstGeom>
          </p:spPr>
          <p:txBody>
            <a:bodyPr lIns="33867" tIns="33867" rIns="33867" bIns="33867" rtlCol="0" anchor="ctr"/>
            <a:lstStyle/>
            <a:p>
              <a:pPr algn="ctr">
                <a:lnSpc>
                  <a:spcPts val="1680"/>
                </a:lnSpc>
              </a:pPr>
              <a:endParaRPr sz="1200"/>
            </a:p>
          </p:txBody>
        </p:sp>
      </p:grpSp>
      <p:sp>
        <p:nvSpPr>
          <p:cNvPr id="20" name="TextBox 20"/>
          <p:cNvSpPr txBox="1"/>
          <p:nvPr/>
        </p:nvSpPr>
        <p:spPr>
          <a:xfrm>
            <a:off x="2265874" y="5106381"/>
            <a:ext cx="9173660" cy="336246"/>
          </a:xfrm>
          <a:prstGeom prst="rect">
            <a:avLst/>
          </a:prstGeom>
        </p:spPr>
        <p:txBody>
          <a:bodyPr lIns="0" tIns="0" rIns="0" bIns="0" rtlCol="0" anchor="t">
            <a:spAutoFit/>
          </a:bodyPr>
          <a:lstStyle/>
          <a:p>
            <a:pPr>
              <a:lnSpc>
                <a:spcPts val="2667"/>
              </a:lnSpc>
            </a:pPr>
            <a:r>
              <a:rPr lang="en-US" sz="2133" spc="32">
                <a:solidFill>
                  <a:srgbClr val="F4F4F4"/>
                </a:solidFill>
                <a:latin typeface="Poppins Light"/>
              </a:rPr>
              <a:t>Design 5+ visualisers to prototype the following weeks</a:t>
            </a:r>
          </a:p>
        </p:txBody>
      </p:sp>
      <p:grpSp>
        <p:nvGrpSpPr>
          <p:cNvPr id="21" name="Group 21"/>
          <p:cNvGrpSpPr/>
          <p:nvPr/>
        </p:nvGrpSpPr>
        <p:grpSpPr>
          <a:xfrm>
            <a:off x="1761405" y="4387177"/>
            <a:ext cx="179455" cy="17945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solidFill>
          </p:spPr>
          <p:txBody>
            <a:bodyPr/>
            <a:lstStyle/>
            <a:p>
              <a:endParaRPr lang="en-GB" sz="1200"/>
            </a:p>
          </p:txBody>
        </p:sp>
        <p:sp>
          <p:nvSpPr>
            <p:cNvPr id="23" name="TextBox 23"/>
            <p:cNvSpPr txBox="1"/>
            <p:nvPr/>
          </p:nvSpPr>
          <p:spPr>
            <a:xfrm>
              <a:off x="76200" y="47625"/>
              <a:ext cx="660400" cy="688975"/>
            </a:xfrm>
            <a:prstGeom prst="rect">
              <a:avLst/>
            </a:prstGeom>
          </p:spPr>
          <p:txBody>
            <a:bodyPr lIns="33867" tIns="33867" rIns="33867" bIns="33867" rtlCol="0" anchor="ctr"/>
            <a:lstStyle/>
            <a:p>
              <a:pPr algn="ctr">
                <a:lnSpc>
                  <a:spcPts val="1680"/>
                </a:lnSpc>
              </a:pPr>
              <a:endParaRPr sz="1200"/>
            </a:p>
          </p:txBody>
        </p:sp>
      </p:grpSp>
      <p:sp>
        <p:nvSpPr>
          <p:cNvPr id="24" name="TextBox 24"/>
          <p:cNvSpPr txBox="1"/>
          <p:nvPr/>
        </p:nvSpPr>
        <p:spPr>
          <a:xfrm>
            <a:off x="2265874" y="4296352"/>
            <a:ext cx="9173660" cy="682495"/>
          </a:xfrm>
          <a:prstGeom prst="rect">
            <a:avLst/>
          </a:prstGeom>
        </p:spPr>
        <p:txBody>
          <a:bodyPr lIns="0" tIns="0" rIns="0" bIns="0" rtlCol="0" anchor="t">
            <a:spAutoFit/>
          </a:bodyPr>
          <a:lstStyle/>
          <a:p>
            <a:pPr>
              <a:lnSpc>
                <a:spcPts val="2667"/>
              </a:lnSpc>
            </a:pPr>
            <a:r>
              <a:rPr lang="en-US" sz="2133" spc="32">
                <a:solidFill>
                  <a:srgbClr val="F4F4F4"/>
                </a:solidFill>
                <a:latin typeface="Poppins Light"/>
              </a:rPr>
              <a:t>Pinpoint the weaknesses of the program and harvest the structure of the BOM</a:t>
            </a:r>
          </a:p>
        </p:txBody>
      </p:sp>
      <p:grpSp>
        <p:nvGrpSpPr>
          <p:cNvPr id="25" name="Group 25"/>
          <p:cNvGrpSpPr/>
          <p:nvPr/>
        </p:nvGrpSpPr>
        <p:grpSpPr>
          <a:xfrm>
            <a:off x="1761405" y="1833453"/>
            <a:ext cx="179455" cy="179455"/>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4F4"/>
            </a:solidFill>
          </p:spPr>
          <p:txBody>
            <a:bodyPr/>
            <a:lstStyle/>
            <a:p>
              <a:endParaRPr lang="en-GB" sz="1200"/>
            </a:p>
          </p:txBody>
        </p:sp>
        <p:sp>
          <p:nvSpPr>
            <p:cNvPr id="27" name="TextBox 27"/>
            <p:cNvSpPr txBox="1"/>
            <p:nvPr/>
          </p:nvSpPr>
          <p:spPr>
            <a:xfrm>
              <a:off x="76200" y="47625"/>
              <a:ext cx="660400" cy="688975"/>
            </a:xfrm>
            <a:prstGeom prst="rect">
              <a:avLst/>
            </a:prstGeom>
          </p:spPr>
          <p:txBody>
            <a:bodyPr lIns="33867" tIns="33867" rIns="33867" bIns="33867" rtlCol="0" anchor="ctr"/>
            <a:lstStyle/>
            <a:p>
              <a:pPr algn="ctr">
                <a:lnSpc>
                  <a:spcPts val="1680"/>
                </a:lnSpc>
              </a:pPr>
              <a:endParaRPr sz="1200"/>
            </a:p>
          </p:txBody>
        </p:sp>
      </p:grpSp>
      <p:sp>
        <p:nvSpPr>
          <p:cNvPr id="28" name="TextBox 28"/>
          <p:cNvSpPr txBox="1"/>
          <p:nvPr/>
        </p:nvSpPr>
        <p:spPr>
          <a:xfrm>
            <a:off x="2265874" y="1742629"/>
            <a:ext cx="9173660" cy="336246"/>
          </a:xfrm>
          <a:prstGeom prst="rect">
            <a:avLst/>
          </a:prstGeom>
        </p:spPr>
        <p:txBody>
          <a:bodyPr lIns="0" tIns="0" rIns="0" bIns="0" rtlCol="0" anchor="t">
            <a:spAutoFit/>
          </a:bodyPr>
          <a:lstStyle/>
          <a:p>
            <a:pPr>
              <a:lnSpc>
                <a:spcPts val="2667"/>
              </a:lnSpc>
            </a:pPr>
            <a:r>
              <a:rPr lang="en-US" sz="2133" spc="32">
                <a:solidFill>
                  <a:srgbClr val="F4F4F4"/>
                </a:solidFill>
                <a:latin typeface="Poppins Light"/>
              </a:rPr>
              <a:t>Research and investigate how to extrcat and use hierarchy </a:t>
            </a:r>
          </a:p>
        </p:txBody>
      </p:sp>
      <p:sp>
        <p:nvSpPr>
          <p:cNvPr id="29" name="TextBox 29"/>
          <p:cNvSpPr txBox="1"/>
          <p:nvPr/>
        </p:nvSpPr>
        <p:spPr>
          <a:xfrm rot="-5400000">
            <a:off x="-1447732" y="367514"/>
            <a:ext cx="5392115" cy="374718"/>
          </a:xfrm>
          <a:prstGeom prst="rect">
            <a:avLst/>
          </a:prstGeom>
        </p:spPr>
        <p:txBody>
          <a:bodyPr lIns="0" tIns="0" rIns="0" bIns="0" rtlCol="0" anchor="t">
            <a:spAutoFit/>
          </a:bodyPr>
          <a:lstStyle/>
          <a:p>
            <a:pPr>
              <a:lnSpc>
                <a:spcPts val="3000"/>
              </a:lnSpc>
            </a:pPr>
            <a:r>
              <a:rPr lang="en-US" sz="2400" spc="35">
                <a:solidFill>
                  <a:srgbClr val="F4F4F4"/>
                </a:solidFill>
                <a:latin typeface="Poppins Medium"/>
              </a:rPr>
              <a:t>RESEARCH</a:t>
            </a:r>
          </a:p>
        </p:txBody>
      </p:sp>
      <p:sp>
        <p:nvSpPr>
          <p:cNvPr id="30" name="TextBox 30"/>
          <p:cNvSpPr txBox="1"/>
          <p:nvPr/>
        </p:nvSpPr>
        <p:spPr>
          <a:xfrm rot="-5400000">
            <a:off x="157112" y="4473406"/>
            <a:ext cx="2182426" cy="374718"/>
          </a:xfrm>
          <a:prstGeom prst="rect">
            <a:avLst/>
          </a:prstGeom>
        </p:spPr>
        <p:txBody>
          <a:bodyPr lIns="0" tIns="0" rIns="0" bIns="0" rtlCol="0" anchor="t">
            <a:spAutoFit/>
          </a:bodyPr>
          <a:lstStyle/>
          <a:p>
            <a:pPr>
              <a:lnSpc>
                <a:spcPts val="3000"/>
              </a:lnSpc>
            </a:pPr>
            <a:r>
              <a:rPr lang="en-US" sz="2400" spc="35">
                <a:solidFill>
                  <a:srgbClr val="F4F4F4"/>
                </a:solidFill>
                <a:latin typeface="Poppins Medium"/>
              </a:rPr>
              <a:t>DESIGN&amp;TEST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42150-B308-62E4-4DAB-885C250D7606}"/>
              </a:ext>
            </a:extLst>
          </p:cNvPr>
          <p:cNvSpPr>
            <a:spLocks noGrp="1"/>
          </p:cNvSpPr>
          <p:nvPr>
            <p:ph type="title"/>
          </p:nvPr>
        </p:nvSpPr>
        <p:spPr/>
        <p:txBody>
          <a:bodyPr>
            <a:normAutofit/>
          </a:bodyPr>
          <a:lstStyle/>
          <a:p>
            <a:r>
              <a:rPr lang="en-GB" dirty="0"/>
              <a:t>Our progress so far</a:t>
            </a:r>
          </a:p>
        </p:txBody>
      </p:sp>
      <p:sp>
        <p:nvSpPr>
          <p:cNvPr id="4" name="Slide Number Placeholder 3">
            <a:extLst>
              <a:ext uri="{FF2B5EF4-FFF2-40B4-BE49-F238E27FC236}">
                <a16:creationId xmlns:a16="http://schemas.microsoft.com/office/drawing/2014/main" id="{1A0AF16B-98DA-9F71-E9C9-8FE422B27F8E}"/>
              </a:ext>
            </a:extLst>
          </p:cNvPr>
          <p:cNvSpPr>
            <a:spLocks noGrp="1"/>
          </p:cNvSpPr>
          <p:nvPr>
            <p:ph type="sldNum" sz="quarter" idx="4"/>
          </p:nvPr>
        </p:nvSpPr>
        <p:spPr/>
        <p:txBody>
          <a:body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5</a:t>
            </a:fld>
            <a:endParaRPr lang="en-US"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5EE207E3-4D28-EB32-F5DD-2339B645A375}"/>
              </a:ext>
            </a:extLst>
          </p:cNvPr>
          <p:cNvSpPr/>
          <p:nvPr/>
        </p:nvSpPr>
        <p:spPr>
          <a:xfrm>
            <a:off x="893445" y="1176020"/>
            <a:ext cx="9850755" cy="5213350"/>
          </a:xfrm>
          <a:prstGeom prst="rect">
            <a:avLst/>
          </a:prstGeom>
          <a:solidFill>
            <a:prstClr val="white"/>
          </a:solidFill>
        </p:spPr>
        <p:txBody>
          <a:bodyPr/>
          <a:lstStyle/>
          <a:p>
            <a:endParaRPr lang="en-GB" sz="4000">
              <a:latin typeface="KingsBureauGrot FiveOne" panose="02000506040000020004" pitchFamily="2" charset="0"/>
            </a:endParaRPr>
          </a:p>
        </p:txBody>
      </p:sp>
      <p:sp>
        <p:nvSpPr>
          <p:cNvPr id="7" name="Text Box 2">
            <a:extLst>
              <a:ext uri="{FF2B5EF4-FFF2-40B4-BE49-F238E27FC236}">
                <a16:creationId xmlns:a16="http://schemas.microsoft.com/office/drawing/2014/main" id="{9B8ED91D-2B1C-0551-5C67-3F157405C84F}"/>
              </a:ext>
            </a:extLst>
          </p:cNvPr>
          <p:cNvSpPr txBox="1"/>
          <p:nvPr/>
        </p:nvSpPr>
        <p:spPr>
          <a:xfrm>
            <a:off x="1405423" y="1840629"/>
            <a:ext cx="2145787" cy="1221167"/>
          </a:xfrm>
          <a:prstGeom prst="roundRect">
            <a:avLst/>
          </a:prstGeom>
          <a:solidFill>
            <a:schemeClr val="accent3">
              <a:lumMod val="20000"/>
              <a:lumOff val="80000"/>
              <a:alpha val="80000"/>
            </a:schemeClr>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1600" b="1" dirty="0">
                <a:effectLst/>
                <a:latin typeface="KingsBureauGrot ThreeSeven" panose="02000506050000020004" pitchFamily="2" charset="0"/>
                <a:ea typeface="Calibri" panose="020F0502020204030204" pitchFamily="34" charset="0"/>
                <a:cs typeface="Times New Roman" panose="02020603050405020304" pitchFamily="18" charset="0"/>
              </a:rPr>
              <a:t>Inputs</a:t>
            </a:r>
            <a:endParaRPr lang="en-GB" sz="2400" dirty="0">
              <a:effectLst/>
              <a:latin typeface="KingsBureauGrot ThreeSeven" panose="02000506050000020004" pitchFamily="2" charset="0"/>
              <a:ea typeface="Calibri" panose="020F0502020204030204" pitchFamily="34" charset="0"/>
              <a:cs typeface="Times New Roman" panose="02020603050405020304" pitchFamily="18" charset="0"/>
            </a:endParaRPr>
          </a:p>
          <a:p>
            <a:pPr algn="ctr">
              <a:spcAft>
                <a:spcPts val="600"/>
              </a:spcAft>
            </a:pPr>
            <a:r>
              <a:rPr lang="en-GB" sz="1600" b="1" dirty="0">
                <a:solidFill>
                  <a:schemeClr val="accent6"/>
                </a:solidFill>
                <a:effectLst/>
                <a:latin typeface="KingsBureauGrot FiveOne" panose="02000506040000020004" pitchFamily="2" charset="0"/>
                <a:ea typeface="Calibri" panose="020F0502020204030204" pitchFamily="34" charset="0"/>
                <a:cs typeface="Times New Roman" panose="02020603050405020304" pitchFamily="18" charset="0"/>
              </a:rPr>
              <a:t>Variants</a:t>
            </a:r>
            <a:endParaRPr lang="en-GB" sz="2400" dirty="0">
              <a:effectLst/>
              <a:latin typeface="KingsBureauGrot FiveOne" panose="02000506040000020004" pitchFamily="2" charset="0"/>
              <a:ea typeface="Calibri" panose="020F0502020204030204" pitchFamily="34" charset="0"/>
              <a:cs typeface="Times New Roman" panose="02020603050405020304" pitchFamily="18" charset="0"/>
            </a:endParaRPr>
          </a:p>
        </p:txBody>
      </p:sp>
      <p:sp>
        <p:nvSpPr>
          <p:cNvPr id="8" name="Text Box 2">
            <a:extLst>
              <a:ext uri="{FF2B5EF4-FFF2-40B4-BE49-F238E27FC236}">
                <a16:creationId xmlns:a16="http://schemas.microsoft.com/office/drawing/2014/main" id="{0D973C15-28CA-4C5D-EBCE-5B7E660C88C4}"/>
              </a:ext>
            </a:extLst>
          </p:cNvPr>
          <p:cNvSpPr txBox="1"/>
          <p:nvPr/>
        </p:nvSpPr>
        <p:spPr>
          <a:xfrm>
            <a:off x="8191139" y="1757043"/>
            <a:ext cx="2442191" cy="3459214"/>
          </a:xfrm>
          <a:prstGeom prst="roundRect">
            <a:avLst/>
          </a:prstGeom>
          <a:solidFill>
            <a:schemeClr val="tx2">
              <a:lumMod val="10000"/>
              <a:lumOff val="90000"/>
              <a:alpha val="80000"/>
            </a:schemeClr>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600"/>
              </a:spcAft>
            </a:pPr>
            <a:r>
              <a:rPr lang="en-GB" sz="1600" b="1" dirty="0">
                <a:effectLst/>
                <a:latin typeface="KingsBureauGrot ThreeSeven" panose="02000506050000020004" pitchFamily="2" charset="0"/>
                <a:ea typeface="Calibri" panose="020F0502020204030204" pitchFamily="34" charset="0"/>
                <a:cs typeface="Times New Roman" panose="02020603050405020304" pitchFamily="18" charset="0"/>
              </a:rPr>
              <a:t>Outputs</a:t>
            </a:r>
            <a:endParaRPr lang="en-GB" sz="2400" dirty="0">
              <a:effectLst/>
              <a:latin typeface="KingsBureauGrot ThreeSeven" panose="02000506050000020004" pitchFamily="2" charset="0"/>
              <a:ea typeface="Calibri" panose="020F0502020204030204" pitchFamily="34" charset="0"/>
              <a:cs typeface="Times New Roman" panose="02020603050405020304" pitchFamily="18" charset="0"/>
            </a:endParaRPr>
          </a:p>
          <a:p>
            <a:pPr algn="ctr">
              <a:lnSpc>
                <a:spcPct val="105000"/>
              </a:lnSpc>
              <a:spcAft>
                <a:spcPts val="600"/>
              </a:spcAft>
            </a:pPr>
            <a:endParaRPr lang="en-GB" sz="1600" b="1" dirty="0">
              <a:solidFill>
                <a:schemeClr val="accent6"/>
              </a:solidFill>
              <a:effectLst/>
              <a:latin typeface="KingsBureauGrot FiveOne" panose="02000506040000020004" pitchFamily="2" charset="0"/>
              <a:ea typeface="Calibri" panose="020F0502020204030204" pitchFamily="34" charset="0"/>
              <a:cs typeface="Times New Roman" panose="02020603050405020304" pitchFamily="18" charset="0"/>
            </a:endParaRPr>
          </a:p>
          <a:p>
            <a:pPr algn="ctr">
              <a:lnSpc>
                <a:spcPct val="105000"/>
              </a:lnSpc>
              <a:spcAft>
                <a:spcPts val="600"/>
              </a:spcAft>
            </a:pPr>
            <a:r>
              <a:rPr lang="en-GB" sz="1600" b="1" dirty="0">
                <a:solidFill>
                  <a:schemeClr val="accent6"/>
                </a:solidFill>
                <a:effectLst/>
                <a:latin typeface="KingsBureauGrot FiveOne" panose="02000506040000020004" pitchFamily="2" charset="0"/>
                <a:ea typeface="Calibri" panose="020F0502020204030204" pitchFamily="34" charset="0"/>
                <a:cs typeface="Times New Roman" panose="02020603050405020304" pitchFamily="18" charset="0"/>
              </a:rPr>
              <a:t>Visualisations &amp; Data Analytics</a:t>
            </a:r>
            <a:endParaRPr lang="en-GB" sz="3200" dirty="0">
              <a:effectLst/>
              <a:latin typeface="KingsBureauGrot FiveOne" panose="02000506040000020004" pitchFamily="2" charset="0"/>
              <a:ea typeface="Calibri" panose="020F0502020204030204" pitchFamily="34" charset="0"/>
              <a:cs typeface="Times New Roman" panose="02020603050405020304" pitchFamily="18" charset="0"/>
            </a:endParaRPr>
          </a:p>
        </p:txBody>
      </p:sp>
      <p:sp>
        <p:nvSpPr>
          <p:cNvPr id="9" name="Text Box 2">
            <a:extLst>
              <a:ext uri="{FF2B5EF4-FFF2-40B4-BE49-F238E27FC236}">
                <a16:creationId xmlns:a16="http://schemas.microsoft.com/office/drawing/2014/main" id="{10F47D9A-3689-B6F5-201B-5FC6F63ED100}"/>
              </a:ext>
            </a:extLst>
          </p:cNvPr>
          <p:cNvSpPr txBox="1"/>
          <p:nvPr/>
        </p:nvSpPr>
        <p:spPr>
          <a:xfrm>
            <a:off x="1232785" y="4276916"/>
            <a:ext cx="2301839" cy="918297"/>
          </a:xfrm>
          <a:prstGeom prst="roundRect">
            <a:avLst/>
          </a:prstGeom>
          <a:solidFill>
            <a:schemeClr val="accent3">
              <a:lumMod val="20000"/>
              <a:lumOff val="80000"/>
              <a:alpha val="80000"/>
            </a:schemeClr>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600"/>
              </a:spcAft>
            </a:pPr>
            <a:r>
              <a:rPr lang="en-GB" sz="1600" b="1" dirty="0">
                <a:effectLst/>
                <a:latin typeface="+mj-lt"/>
                <a:ea typeface="Calibri" panose="020F0502020204030204" pitchFamily="34" charset="0"/>
                <a:cs typeface="Times New Roman" panose="02020603050405020304" pitchFamily="18" charset="0"/>
              </a:rPr>
              <a:t>Single-user interaction</a:t>
            </a:r>
            <a:endParaRPr lang="en-GB" sz="2800" dirty="0">
              <a:effectLst/>
              <a:latin typeface="+mj-lt"/>
              <a:ea typeface="Calibri" panose="020F0502020204030204" pitchFamily="34" charset="0"/>
              <a:cs typeface="Times New Roman" panose="02020603050405020304" pitchFamily="18" charset="0"/>
            </a:endParaRPr>
          </a:p>
          <a:p>
            <a:pPr algn="ctr">
              <a:lnSpc>
                <a:spcPct val="107000"/>
              </a:lnSpc>
              <a:spcAft>
                <a:spcPts val="600"/>
              </a:spcAft>
            </a:pPr>
            <a:r>
              <a:rPr lang="en-GB" sz="1200" dirty="0">
                <a:effectLst/>
                <a:latin typeface="KingsBureauGrot FiveOne" panose="02000506040000020004" pitchFamily="2" charset="0"/>
                <a:ea typeface="Calibri" panose="020F0502020204030204" pitchFamily="34" charset="0"/>
                <a:cs typeface="Times New Roman" panose="02020603050405020304" pitchFamily="18" charset="0"/>
              </a:rPr>
              <a:t>Clicks, Sensors</a:t>
            </a:r>
            <a:endParaRPr lang="en-GB" sz="2400" dirty="0">
              <a:effectLst/>
              <a:latin typeface="KingsBureauGrot FiveOne" panose="02000506040000020004" pitchFamily="2" charset="0"/>
              <a:ea typeface="Calibri" panose="020F0502020204030204" pitchFamily="34" charset="0"/>
              <a:cs typeface="Times New Roman" panose="02020603050405020304" pitchFamily="18" charset="0"/>
            </a:endParaRPr>
          </a:p>
        </p:txBody>
      </p:sp>
      <p:sp>
        <p:nvSpPr>
          <p:cNvPr id="11" name="Text Box 2">
            <a:extLst>
              <a:ext uri="{FF2B5EF4-FFF2-40B4-BE49-F238E27FC236}">
                <a16:creationId xmlns:a16="http://schemas.microsoft.com/office/drawing/2014/main" id="{6D991003-A934-DFE5-590A-F32992E96A20}"/>
              </a:ext>
            </a:extLst>
          </p:cNvPr>
          <p:cNvSpPr txBox="1"/>
          <p:nvPr/>
        </p:nvSpPr>
        <p:spPr>
          <a:xfrm>
            <a:off x="4902025" y="1803194"/>
            <a:ext cx="2301840" cy="3429182"/>
          </a:xfrm>
          <a:prstGeom prst="roundRect">
            <a:avLst/>
          </a:prstGeom>
          <a:solidFill>
            <a:schemeClr val="accent4">
              <a:lumMod val="20000"/>
              <a:lumOff val="80000"/>
              <a:alpha val="80000"/>
            </a:schemeClr>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6000"/>
              </a:lnSpc>
              <a:spcAft>
                <a:spcPts val="600"/>
              </a:spcAft>
            </a:pPr>
            <a:endParaRPr lang="en-GB" sz="1600" b="1" dirty="0">
              <a:effectLst/>
              <a:latin typeface="KingsBureauGrot ThreeSeven" panose="02000506050000020004" pitchFamily="2" charset="0"/>
              <a:ea typeface="Calibri" panose="020F0502020204030204" pitchFamily="34" charset="0"/>
              <a:cs typeface="Times New Roman" panose="02020603050405020304" pitchFamily="18" charset="0"/>
            </a:endParaRPr>
          </a:p>
          <a:p>
            <a:pPr algn="ctr">
              <a:lnSpc>
                <a:spcPct val="106000"/>
              </a:lnSpc>
              <a:spcAft>
                <a:spcPts val="600"/>
              </a:spcAft>
            </a:pPr>
            <a:r>
              <a:rPr lang="en-GB" sz="1600" b="1" dirty="0">
                <a:effectLst/>
                <a:latin typeface="KingsBureauGrot ThreeSeven" panose="02000506050000020004" pitchFamily="2" charset="0"/>
                <a:ea typeface="Calibri" panose="020F0502020204030204" pitchFamily="34" charset="0"/>
                <a:cs typeface="Times New Roman" panose="02020603050405020304" pitchFamily="18" charset="0"/>
              </a:rPr>
              <a:t>Artifact Evaluation</a:t>
            </a:r>
          </a:p>
          <a:p>
            <a:pPr algn="ctr">
              <a:lnSpc>
                <a:spcPct val="106000"/>
              </a:lnSpc>
              <a:spcAft>
                <a:spcPts val="600"/>
              </a:spcAft>
            </a:pPr>
            <a:r>
              <a:rPr lang="en-GB" sz="1600" b="1" dirty="0">
                <a:solidFill>
                  <a:schemeClr val="accent6"/>
                </a:solidFill>
                <a:ea typeface="Calibri" panose="020F0502020204030204" pitchFamily="34" charset="0"/>
                <a:cs typeface="Times New Roman" panose="02020603050405020304" pitchFamily="18" charset="0"/>
              </a:rPr>
              <a:t>Extract Performance &amp; Sustainability PIs</a:t>
            </a:r>
            <a:br>
              <a:rPr lang="en-GB" sz="1600" b="1" dirty="0">
                <a:solidFill>
                  <a:schemeClr val="accent6"/>
                </a:solidFill>
                <a:effectLst/>
                <a:ea typeface="Calibri" panose="020F0502020204030204" pitchFamily="34" charset="0"/>
                <a:cs typeface="Times New Roman" panose="02020603050405020304" pitchFamily="18" charset="0"/>
              </a:rPr>
            </a:br>
            <a:endParaRPr lang="en-GB" sz="2800" dirty="0">
              <a:solidFill>
                <a:schemeClr val="accent6"/>
              </a:solidFill>
              <a:effectLst/>
              <a:ea typeface="Calibri" panose="020F0502020204030204" pitchFamily="34" charset="0"/>
              <a:cs typeface="Times New Roman" panose="02020603050405020304" pitchFamily="18" charset="0"/>
            </a:endParaRPr>
          </a:p>
          <a:p>
            <a:pPr algn="ctr">
              <a:lnSpc>
                <a:spcPct val="106000"/>
              </a:lnSpc>
              <a:spcAft>
                <a:spcPts val="600"/>
              </a:spcAft>
            </a:pPr>
            <a:r>
              <a:rPr lang="en-GB" sz="1400" dirty="0">
                <a:effectLst/>
                <a:latin typeface="KingsBureauGrot FiveOne" panose="02000506040000020004" pitchFamily="2" charset="0"/>
                <a:ea typeface="Calibri" panose="020F0502020204030204" pitchFamily="34" charset="0"/>
                <a:cs typeface="Times New Roman" panose="02020603050405020304" pitchFamily="18" charset="0"/>
              </a:rPr>
              <a:t> </a:t>
            </a:r>
            <a:endParaRPr lang="en-GB" sz="2400" dirty="0">
              <a:effectLst/>
              <a:latin typeface="KingsBureauGrot FiveOne" panose="02000506040000020004" pitchFamily="2" charset="0"/>
              <a:ea typeface="Calibri" panose="020F0502020204030204" pitchFamily="34" charset="0"/>
              <a:cs typeface="Times New Roman" panose="02020603050405020304" pitchFamily="18" charset="0"/>
            </a:endParaRPr>
          </a:p>
          <a:p>
            <a:pPr algn="ctr">
              <a:lnSpc>
                <a:spcPct val="106000"/>
              </a:lnSpc>
              <a:spcAft>
                <a:spcPts val="600"/>
              </a:spcAft>
            </a:pPr>
            <a:r>
              <a:rPr lang="en-GB" sz="1400" dirty="0">
                <a:effectLst/>
                <a:latin typeface="KingsBureauGrot FiveOne" panose="02000506040000020004" pitchFamily="2" charset="0"/>
                <a:ea typeface="Calibri" panose="020F0502020204030204" pitchFamily="34" charset="0"/>
                <a:cs typeface="Times New Roman" panose="02020603050405020304" pitchFamily="18" charset="0"/>
              </a:rPr>
              <a:t> </a:t>
            </a:r>
            <a:endParaRPr lang="en-GB" sz="2400" dirty="0">
              <a:effectLst/>
              <a:latin typeface="KingsBureauGrot FiveOne" panose="02000506040000020004" pitchFamily="2" charset="0"/>
              <a:ea typeface="Calibri" panose="020F0502020204030204" pitchFamily="34" charset="0"/>
              <a:cs typeface="Times New Roman" panose="02020603050405020304" pitchFamily="18" charset="0"/>
            </a:endParaRPr>
          </a:p>
          <a:p>
            <a:pPr algn="ctr">
              <a:lnSpc>
                <a:spcPct val="106000"/>
              </a:lnSpc>
              <a:spcAft>
                <a:spcPts val="600"/>
              </a:spcAft>
            </a:pPr>
            <a:r>
              <a:rPr lang="en-GB" sz="1400" dirty="0">
                <a:effectLst/>
                <a:latin typeface="KingsBureauGrot FiveOne" panose="02000506040000020004" pitchFamily="2" charset="0"/>
                <a:ea typeface="Calibri" panose="020F0502020204030204" pitchFamily="34" charset="0"/>
                <a:cs typeface="Times New Roman" panose="02020603050405020304" pitchFamily="18" charset="0"/>
              </a:rPr>
              <a:t> </a:t>
            </a:r>
            <a:endParaRPr lang="en-GB" sz="2400" dirty="0">
              <a:effectLst/>
              <a:latin typeface="KingsBureauGrot FiveOne" panose="02000506040000020004" pitchFamily="2" charset="0"/>
              <a:ea typeface="Calibri" panose="020F0502020204030204" pitchFamily="34" charset="0"/>
              <a:cs typeface="Times New Roman" panose="02020603050405020304" pitchFamily="18" charset="0"/>
            </a:endParaRPr>
          </a:p>
          <a:p>
            <a:pPr algn="ctr">
              <a:lnSpc>
                <a:spcPct val="106000"/>
              </a:lnSpc>
              <a:spcAft>
                <a:spcPts val="800"/>
              </a:spcAft>
            </a:pPr>
            <a:r>
              <a:rPr lang="en-GB" sz="1400" b="1" dirty="0">
                <a:effectLst/>
                <a:latin typeface="KingsBureauGrot FiveOne" panose="02000506040000020004" pitchFamily="2" charset="0"/>
                <a:ea typeface="Calibri" panose="020F0502020204030204" pitchFamily="34" charset="0"/>
                <a:cs typeface="Times New Roman" panose="02020603050405020304" pitchFamily="18" charset="0"/>
              </a:rPr>
              <a:t> </a:t>
            </a:r>
            <a:endParaRPr lang="en-GB" sz="2400" dirty="0">
              <a:effectLst/>
              <a:latin typeface="KingsBureauGrot FiveOne" panose="02000506040000020004" pitchFamily="2" charset="0"/>
              <a:ea typeface="Calibri" panose="020F0502020204030204" pitchFamily="34"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91B6DE4B-3530-95FD-59B3-F19D80A0B243}"/>
              </a:ext>
            </a:extLst>
          </p:cNvPr>
          <p:cNvCxnSpPr/>
          <p:nvPr/>
        </p:nvCxnSpPr>
        <p:spPr>
          <a:xfrm>
            <a:off x="3600921" y="2361805"/>
            <a:ext cx="103703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8598EC9-58E4-7389-6C53-1710D3B66BCF}"/>
              </a:ext>
            </a:extLst>
          </p:cNvPr>
          <p:cNvCxnSpPr/>
          <p:nvPr/>
        </p:nvCxnSpPr>
        <p:spPr>
          <a:xfrm>
            <a:off x="7406756" y="2422651"/>
            <a:ext cx="68443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 Box 10">
            <a:extLst>
              <a:ext uri="{FF2B5EF4-FFF2-40B4-BE49-F238E27FC236}">
                <a16:creationId xmlns:a16="http://schemas.microsoft.com/office/drawing/2014/main" id="{14E31A1E-51B6-497A-8D0F-E5C6E70F839D}"/>
              </a:ext>
            </a:extLst>
          </p:cNvPr>
          <p:cNvSpPr txBox="1"/>
          <p:nvPr/>
        </p:nvSpPr>
        <p:spPr>
          <a:xfrm>
            <a:off x="3502924" y="2410190"/>
            <a:ext cx="1156371" cy="67630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GB" sz="1400" b="1" dirty="0">
                <a:solidFill>
                  <a:schemeClr val="accent6"/>
                </a:solidFill>
                <a:effectLst/>
                <a:latin typeface="KingsBureauGrot FiveOne" panose="02000506040000020004" pitchFamily="2" charset="0"/>
                <a:ea typeface="Calibri" panose="020F0502020204030204" pitchFamily="34" charset="0"/>
                <a:cs typeface="Times New Roman" panose="02020603050405020304" pitchFamily="18" charset="0"/>
              </a:rPr>
              <a:t>Design query</a:t>
            </a:r>
            <a:endParaRPr lang="en-GB" sz="2400" b="1" dirty="0">
              <a:solidFill>
                <a:schemeClr val="accent6"/>
              </a:solidFill>
              <a:effectLst/>
              <a:latin typeface="KingsBureauGrot FiveOne" panose="02000506040000020004" pitchFamily="2" charset="0"/>
              <a:ea typeface="Calibri" panose="020F0502020204030204" pitchFamily="34" charset="0"/>
              <a:cs typeface="Times New Roman" panose="02020603050405020304" pitchFamily="18" charset="0"/>
            </a:endParaRPr>
          </a:p>
        </p:txBody>
      </p:sp>
      <p:sp>
        <p:nvSpPr>
          <p:cNvPr id="15" name="Text Box 10">
            <a:extLst>
              <a:ext uri="{FF2B5EF4-FFF2-40B4-BE49-F238E27FC236}">
                <a16:creationId xmlns:a16="http://schemas.microsoft.com/office/drawing/2014/main" id="{AD9BC0DB-5E9C-DDC2-5EFE-4BC7BB908020}"/>
              </a:ext>
            </a:extLst>
          </p:cNvPr>
          <p:cNvSpPr txBox="1"/>
          <p:nvPr/>
        </p:nvSpPr>
        <p:spPr>
          <a:xfrm>
            <a:off x="5234190" y="1853062"/>
            <a:ext cx="1675716" cy="56671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6000"/>
              </a:lnSpc>
              <a:spcAft>
                <a:spcPts val="800"/>
              </a:spcAft>
            </a:pPr>
            <a:r>
              <a:rPr lang="en-GB" sz="1400" i="1" dirty="0">
                <a:solidFill>
                  <a:srgbClr val="595959"/>
                </a:solidFill>
                <a:effectLst/>
                <a:latin typeface="KingsBureauGrot FiveOne" panose="02000506040000020004" pitchFamily="2" charset="0"/>
                <a:ea typeface="Calibri" panose="020F0502020204030204" pitchFamily="34" charset="0"/>
                <a:cs typeface="Times New Roman" panose="02020603050405020304" pitchFamily="18" charset="0"/>
              </a:rPr>
              <a:t>Design analysis</a:t>
            </a:r>
            <a:endParaRPr lang="en-GB" sz="2400" dirty="0">
              <a:effectLst/>
              <a:latin typeface="KingsBureauGrot FiveOne" panose="02000506040000020004" pitchFamily="2" charset="0"/>
              <a:ea typeface="Calibri" panose="020F0502020204030204" pitchFamily="34" charset="0"/>
              <a:cs typeface="Times New Roman" panose="02020603050405020304" pitchFamily="18" charset="0"/>
            </a:endParaRPr>
          </a:p>
        </p:txBody>
      </p:sp>
      <p:sp>
        <p:nvSpPr>
          <p:cNvPr id="16" name="Text Box 10">
            <a:extLst>
              <a:ext uri="{FF2B5EF4-FFF2-40B4-BE49-F238E27FC236}">
                <a16:creationId xmlns:a16="http://schemas.microsoft.com/office/drawing/2014/main" id="{E6E7DC2C-5E03-634E-5795-AFC261BFF0FC}"/>
              </a:ext>
            </a:extLst>
          </p:cNvPr>
          <p:cNvSpPr txBox="1"/>
          <p:nvPr/>
        </p:nvSpPr>
        <p:spPr>
          <a:xfrm>
            <a:off x="7013372" y="2503234"/>
            <a:ext cx="1379984" cy="65891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5000"/>
              </a:lnSpc>
              <a:spcAft>
                <a:spcPts val="800"/>
              </a:spcAft>
            </a:pPr>
            <a:r>
              <a:rPr lang="en-GB" sz="1400" b="1" dirty="0">
                <a:solidFill>
                  <a:schemeClr val="accent6"/>
                </a:solidFill>
                <a:effectLst/>
                <a:latin typeface="KingsBureauGrot FiveOne" panose="02000506040000020004" pitchFamily="2" charset="0"/>
                <a:ea typeface="Calibri" panose="020F0502020204030204" pitchFamily="34" charset="0"/>
                <a:cs typeface="Times New Roman" panose="02020603050405020304" pitchFamily="18" charset="0"/>
              </a:rPr>
              <a:t>Feedback generation</a:t>
            </a:r>
            <a:endParaRPr lang="en-GB" sz="2400" b="1" dirty="0">
              <a:solidFill>
                <a:schemeClr val="accent6"/>
              </a:solidFill>
              <a:effectLst/>
              <a:latin typeface="KingsBureauGrot FiveOne" panose="02000506040000020004" pitchFamily="2" charset="0"/>
              <a:ea typeface="Calibri" panose="020F0502020204030204" pitchFamily="34" charset="0"/>
              <a:cs typeface="Times New Roman" panose="02020603050405020304" pitchFamily="18" charset="0"/>
            </a:endParaRPr>
          </a:p>
        </p:txBody>
      </p:sp>
      <p:sp>
        <p:nvSpPr>
          <p:cNvPr id="21" name="Text Box 10">
            <a:extLst>
              <a:ext uri="{FF2B5EF4-FFF2-40B4-BE49-F238E27FC236}">
                <a16:creationId xmlns:a16="http://schemas.microsoft.com/office/drawing/2014/main" id="{22565102-E344-02A8-381E-DF6D4C1CDCBC}"/>
              </a:ext>
            </a:extLst>
          </p:cNvPr>
          <p:cNvSpPr txBox="1"/>
          <p:nvPr/>
        </p:nvSpPr>
        <p:spPr>
          <a:xfrm>
            <a:off x="8505393" y="1775114"/>
            <a:ext cx="1943874" cy="66939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5000"/>
              </a:lnSpc>
              <a:spcAft>
                <a:spcPts val="800"/>
              </a:spcAft>
            </a:pPr>
            <a:r>
              <a:rPr lang="en-GB" sz="1400" i="1" dirty="0">
                <a:solidFill>
                  <a:srgbClr val="595959"/>
                </a:solidFill>
                <a:effectLst/>
                <a:latin typeface="KingsBureauGrot FiveOne" panose="02000506040000020004" pitchFamily="2" charset="0"/>
                <a:ea typeface="Calibri" panose="020F0502020204030204" pitchFamily="34" charset="0"/>
                <a:cs typeface="Times New Roman" panose="02020603050405020304" pitchFamily="18" charset="0"/>
              </a:rPr>
              <a:t>Assessment &amp; Correction</a:t>
            </a:r>
            <a:endParaRPr lang="en-GB" sz="2400" dirty="0">
              <a:effectLst/>
              <a:latin typeface="KingsBureauGrot FiveOne" panose="02000506040000020004" pitchFamily="2"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D0D882B2-F961-039C-824A-D6FDB1422630}"/>
              </a:ext>
            </a:extLst>
          </p:cNvPr>
          <p:cNvGrpSpPr/>
          <p:nvPr/>
        </p:nvGrpSpPr>
        <p:grpSpPr>
          <a:xfrm>
            <a:off x="896250" y="3162148"/>
            <a:ext cx="1120019" cy="966409"/>
            <a:chOff x="896250" y="3162148"/>
            <a:chExt cx="1120019" cy="966409"/>
          </a:xfrm>
        </p:grpSpPr>
        <p:cxnSp>
          <p:nvCxnSpPr>
            <p:cNvPr id="10" name="Straight Arrow Connector 9">
              <a:extLst>
                <a:ext uri="{FF2B5EF4-FFF2-40B4-BE49-F238E27FC236}">
                  <a16:creationId xmlns:a16="http://schemas.microsoft.com/office/drawing/2014/main" id="{90EE7D60-3C54-B4CB-C5BB-A66EE7F108CD}"/>
                </a:ext>
              </a:extLst>
            </p:cNvPr>
            <p:cNvCxnSpPr/>
            <p:nvPr/>
          </p:nvCxnSpPr>
          <p:spPr>
            <a:xfrm flipV="1">
              <a:off x="1937312" y="3162148"/>
              <a:ext cx="0" cy="966409"/>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 Box 10">
              <a:extLst>
                <a:ext uri="{FF2B5EF4-FFF2-40B4-BE49-F238E27FC236}">
                  <a16:creationId xmlns:a16="http://schemas.microsoft.com/office/drawing/2014/main" id="{180486AA-AAE3-CA9A-201A-1BCB99AB607D}"/>
                </a:ext>
              </a:extLst>
            </p:cNvPr>
            <p:cNvSpPr txBox="1"/>
            <p:nvPr/>
          </p:nvSpPr>
          <p:spPr>
            <a:xfrm>
              <a:off x="896250" y="3337420"/>
              <a:ext cx="1120019" cy="64200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5000"/>
                </a:lnSpc>
                <a:spcAft>
                  <a:spcPts val="800"/>
                </a:spcAft>
              </a:pPr>
              <a:r>
                <a:rPr lang="en-GB" sz="1400" dirty="0">
                  <a:solidFill>
                    <a:srgbClr val="595959"/>
                  </a:solidFill>
                  <a:effectLst/>
                  <a:latin typeface="KingsBureauGrot FiveOne" panose="02000506040000020004" pitchFamily="2" charset="0"/>
                  <a:ea typeface="Calibri" panose="020F0502020204030204" pitchFamily="34" charset="0"/>
                  <a:cs typeface="Times New Roman" panose="02020603050405020304" pitchFamily="18" charset="0"/>
                </a:rPr>
                <a:t>Iteration support</a:t>
              </a:r>
              <a:endParaRPr lang="en-GB" sz="2400" dirty="0">
                <a:effectLst/>
                <a:latin typeface="KingsBureauGrot FiveOne" panose="02000506040000020004" pitchFamily="2" charset="0"/>
                <a:ea typeface="Calibri" panose="020F0502020204030204" pitchFamily="34" charset="0"/>
                <a:cs typeface="Times New Roman" panose="02020603050405020304" pitchFamily="18" charset="0"/>
              </a:endParaRPr>
            </a:p>
          </p:txBody>
        </p:sp>
      </p:grpSp>
      <p:sp>
        <p:nvSpPr>
          <p:cNvPr id="26" name="Text Box 42">
            <a:extLst>
              <a:ext uri="{FF2B5EF4-FFF2-40B4-BE49-F238E27FC236}">
                <a16:creationId xmlns:a16="http://schemas.microsoft.com/office/drawing/2014/main" id="{5D7BB62B-12CD-A96C-206D-57F8C020D3B6}"/>
              </a:ext>
            </a:extLst>
          </p:cNvPr>
          <p:cNvSpPr txBox="1"/>
          <p:nvPr/>
        </p:nvSpPr>
        <p:spPr>
          <a:xfrm>
            <a:off x="5094829" y="3428952"/>
            <a:ext cx="1920771" cy="1537135"/>
          </a:xfrm>
          <a:prstGeom prst="roundRect">
            <a:avLst/>
          </a:prstGeom>
          <a:solidFill>
            <a:schemeClr val="bg1">
              <a:lumMod val="85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GB" sz="1600" b="1" dirty="0">
                <a:solidFill>
                  <a:sysClr val="windowText" lastClr="000000"/>
                </a:solidFill>
                <a:effectLst/>
                <a:latin typeface="KingsBureauGrot ThreeSeven" panose="02000506050000020004" pitchFamily="2" charset="0"/>
                <a:ea typeface="Calibri" panose="020F0502020204030204" pitchFamily="34" charset="0"/>
                <a:cs typeface="Times New Roman" panose="02020603050405020304" pitchFamily="18" charset="0"/>
              </a:rPr>
              <a:t>Artifact</a:t>
            </a:r>
            <a:r>
              <a:rPr lang="en-GB" sz="1600" dirty="0">
                <a:solidFill>
                  <a:srgbClr val="FFFFFF"/>
                </a:solidFill>
                <a:effectLst/>
                <a:latin typeface="KingsBureauGrot FiveOne" panose="02000506040000020004" pitchFamily="2" charset="0"/>
                <a:ea typeface="Calibri" panose="020F0502020204030204" pitchFamily="34" charset="0"/>
                <a:cs typeface="Times New Roman" panose="02020603050405020304" pitchFamily="18" charset="0"/>
              </a:rPr>
              <a:t> </a:t>
            </a:r>
          </a:p>
          <a:p>
            <a:pPr algn="ctr">
              <a:spcAft>
                <a:spcPts val="600"/>
              </a:spcAft>
            </a:pPr>
            <a:r>
              <a:rPr lang="en-GB" sz="1600" b="1" dirty="0">
                <a:solidFill>
                  <a:schemeClr val="accent6"/>
                </a:solidFill>
                <a:effectLst/>
                <a:latin typeface="KingsBureauGrot FiveOne" panose="02000506040000020004" pitchFamily="2" charset="0"/>
                <a:ea typeface="Calibri" panose="020F0502020204030204" pitchFamily="34" charset="0"/>
                <a:cs typeface="Times New Roman" panose="02020603050405020304" pitchFamily="18" charset="0"/>
              </a:rPr>
              <a:t>CAD</a:t>
            </a:r>
            <a:r>
              <a:rPr lang="en-GB" sz="1600" dirty="0">
                <a:solidFill>
                  <a:schemeClr val="accent6"/>
                </a:solidFill>
                <a:effectLst/>
                <a:latin typeface="KingsBureauGrot FiveOne" panose="02000506040000020004" pitchFamily="2" charset="0"/>
                <a:ea typeface="Calibri" panose="020F0502020204030204" pitchFamily="34" charset="0"/>
                <a:cs typeface="Times New Roman" panose="02020603050405020304" pitchFamily="18" charset="0"/>
              </a:rPr>
              <a:t> </a:t>
            </a:r>
            <a:r>
              <a:rPr lang="en-GB" sz="1600" b="1" dirty="0">
                <a:solidFill>
                  <a:schemeClr val="accent6"/>
                </a:solidFill>
                <a:effectLst/>
                <a:latin typeface="KingsBureauGrot FiveOne" panose="02000506040000020004" pitchFamily="2" charset="0"/>
                <a:ea typeface="Calibri" panose="020F0502020204030204" pitchFamily="34" charset="0"/>
                <a:cs typeface="Times New Roman" panose="02020603050405020304" pitchFamily="18" charset="0"/>
              </a:rPr>
              <a:t>model</a:t>
            </a:r>
            <a:r>
              <a:rPr lang="en-GB" sz="1600" dirty="0">
                <a:solidFill>
                  <a:schemeClr val="accent6"/>
                </a:solidFill>
                <a:effectLst/>
                <a:latin typeface="KingsBureauGrot FiveOne" panose="02000506040000020004" pitchFamily="2" charset="0"/>
                <a:ea typeface="Calibri" panose="020F0502020204030204" pitchFamily="34" charset="0"/>
                <a:cs typeface="Times New Roman" panose="02020603050405020304" pitchFamily="18" charset="0"/>
              </a:rPr>
              <a:t> </a:t>
            </a:r>
            <a:endParaRPr lang="en-GB" sz="3200" dirty="0">
              <a:solidFill>
                <a:schemeClr val="accent6"/>
              </a:solidFill>
              <a:effectLst/>
              <a:latin typeface="KingsBureauGrot FiveOne" panose="02000506040000020004" pitchFamily="2" charset="0"/>
              <a:ea typeface="Calibri" panose="020F0502020204030204" pitchFamily="34" charset="0"/>
              <a:cs typeface="Times New Roman" panose="02020603050405020304" pitchFamily="18" charset="0"/>
            </a:endParaRPr>
          </a:p>
        </p:txBody>
      </p:sp>
      <p:grpSp>
        <p:nvGrpSpPr>
          <p:cNvPr id="33" name="Group 32">
            <a:extLst>
              <a:ext uri="{FF2B5EF4-FFF2-40B4-BE49-F238E27FC236}">
                <a16:creationId xmlns:a16="http://schemas.microsoft.com/office/drawing/2014/main" id="{83AE5BC7-1837-9395-C8DA-6FFD1BA0CA85}"/>
              </a:ext>
            </a:extLst>
          </p:cNvPr>
          <p:cNvGrpSpPr/>
          <p:nvPr/>
        </p:nvGrpSpPr>
        <p:grpSpPr>
          <a:xfrm>
            <a:off x="3472772" y="1176024"/>
            <a:ext cx="4894056" cy="689004"/>
            <a:chOff x="3472772" y="1176024"/>
            <a:chExt cx="4894056" cy="689004"/>
          </a:xfrm>
        </p:grpSpPr>
        <p:sp>
          <p:nvSpPr>
            <p:cNvPr id="27" name="Text Box 10">
              <a:extLst>
                <a:ext uri="{FF2B5EF4-FFF2-40B4-BE49-F238E27FC236}">
                  <a16:creationId xmlns:a16="http://schemas.microsoft.com/office/drawing/2014/main" id="{07984A23-D533-A12C-94A7-79FDDC33EA40}"/>
                </a:ext>
              </a:extLst>
            </p:cNvPr>
            <p:cNvSpPr txBox="1"/>
            <p:nvPr/>
          </p:nvSpPr>
          <p:spPr>
            <a:xfrm>
              <a:off x="5018098" y="1176024"/>
              <a:ext cx="1943874" cy="56336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5000"/>
                </a:lnSpc>
                <a:spcAft>
                  <a:spcPts val="800"/>
                </a:spcAft>
              </a:pPr>
              <a:r>
                <a:rPr lang="en-GB" sz="1400">
                  <a:solidFill>
                    <a:srgbClr val="595959"/>
                  </a:solidFill>
                  <a:effectLst/>
                  <a:latin typeface="KingsBureauGrot FiveOne" panose="02000506040000020004" pitchFamily="2" charset="0"/>
                  <a:ea typeface="Calibri" panose="020F0502020204030204" pitchFamily="34" charset="0"/>
                  <a:cs typeface="Times New Roman" panose="02020603050405020304" pitchFamily="18" charset="0"/>
                </a:rPr>
                <a:t>Comparative analysis</a:t>
              </a:r>
              <a:endParaRPr lang="en-GB" sz="2400">
                <a:effectLst/>
                <a:latin typeface="KingsBureauGrot FiveOne" panose="02000506040000020004" pitchFamily="2" charset="0"/>
                <a:ea typeface="Calibri" panose="020F0502020204030204" pitchFamily="34" charset="0"/>
                <a:cs typeface="Times New Roman" panose="02020603050405020304" pitchFamily="18" charset="0"/>
              </a:endParaRPr>
            </a:p>
          </p:txBody>
        </p:sp>
        <p:sp>
          <p:nvSpPr>
            <p:cNvPr id="28" name="Arc 27">
              <a:extLst>
                <a:ext uri="{FF2B5EF4-FFF2-40B4-BE49-F238E27FC236}">
                  <a16:creationId xmlns:a16="http://schemas.microsoft.com/office/drawing/2014/main" id="{9A246E5F-CDC3-1519-5895-78BD887C456F}"/>
                </a:ext>
              </a:extLst>
            </p:cNvPr>
            <p:cNvSpPr/>
            <p:nvPr/>
          </p:nvSpPr>
          <p:spPr>
            <a:xfrm>
              <a:off x="3472772" y="1582823"/>
              <a:ext cx="4894056" cy="282205"/>
            </a:xfrm>
            <a:prstGeom prst="arc">
              <a:avLst>
                <a:gd name="adj1" fmla="val 10849029"/>
                <a:gd name="adj2" fmla="val 21574073"/>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4000">
                <a:latin typeface="KingsBureauGrot FiveOne" panose="02000506040000020004" pitchFamily="2" charset="0"/>
              </a:endParaRPr>
            </a:p>
          </p:txBody>
        </p:sp>
      </p:grpSp>
      <p:sp>
        <p:nvSpPr>
          <p:cNvPr id="31" name="Text Box 10">
            <a:extLst>
              <a:ext uri="{FF2B5EF4-FFF2-40B4-BE49-F238E27FC236}">
                <a16:creationId xmlns:a16="http://schemas.microsoft.com/office/drawing/2014/main" id="{EF2FBF6A-16CA-9A81-CD64-5114047B7891}"/>
              </a:ext>
            </a:extLst>
          </p:cNvPr>
          <p:cNvSpPr txBox="1"/>
          <p:nvPr/>
        </p:nvSpPr>
        <p:spPr>
          <a:xfrm>
            <a:off x="5206902" y="4351818"/>
            <a:ext cx="1725815" cy="81322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5000"/>
              </a:lnSpc>
              <a:spcAft>
                <a:spcPts val="800"/>
              </a:spcAft>
            </a:pPr>
            <a:r>
              <a:rPr lang="en-GB" sz="1400" i="1" dirty="0">
                <a:solidFill>
                  <a:sysClr val="windowText" lastClr="000000"/>
                </a:solidFill>
                <a:effectLst/>
                <a:latin typeface="KingsBureauGrot FiveOne" panose="02000506040000020004" pitchFamily="2" charset="0"/>
                <a:ea typeface="Calibri" panose="020F0502020204030204" pitchFamily="34" charset="0"/>
                <a:cs typeface="Times New Roman" panose="02020603050405020304" pitchFamily="18" charset="0"/>
              </a:rPr>
              <a:t>Design implementation</a:t>
            </a:r>
            <a:endParaRPr lang="en-GB" sz="2400" dirty="0">
              <a:solidFill>
                <a:sysClr val="windowText" lastClr="000000"/>
              </a:solidFill>
              <a:effectLst/>
              <a:latin typeface="KingsBureauGrot FiveOne" panose="0200050604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075383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8230A8-A5DC-46F7-BD93-CF72D61064DC}"/>
              </a:ext>
            </a:extLst>
          </p:cNvPr>
          <p:cNvSpPr>
            <a:spLocks noGrp="1"/>
          </p:cNvSpPr>
          <p:nvPr>
            <p:ph type="title"/>
          </p:nvPr>
        </p:nvSpPr>
        <p:spPr/>
        <p:txBody>
          <a:bodyPr/>
          <a:lstStyle/>
          <a:p>
            <a:r>
              <a:rPr lang="en-GB" dirty="0">
                <a:solidFill>
                  <a:schemeClr val="bg2"/>
                </a:solidFill>
              </a:rPr>
              <a:t>Agenda</a:t>
            </a:r>
          </a:p>
        </p:txBody>
      </p:sp>
      <p:sp>
        <p:nvSpPr>
          <p:cNvPr id="4" name="Slide Number Placeholder 3">
            <a:extLst>
              <a:ext uri="{FF2B5EF4-FFF2-40B4-BE49-F238E27FC236}">
                <a16:creationId xmlns:a16="http://schemas.microsoft.com/office/drawing/2014/main" id="{C422A729-D4BB-4B54-B65A-3E270F1B144C}"/>
              </a:ext>
            </a:extLst>
          </p:cNvPr>
          <p:cNvSpPr>
            <a:spLocks noGrp="1"/>
          </p:cNvSpPr>
          <p:nvPr>
            <p:ph type="sldNum" sz="quarter" idx="4"/>
          </p:nvPr>
        </p:nvSpPr>
        <p:spPr/>
        <p:txBody>
          <a:body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6</a:t>
            </a:fld>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CF66B6AC-4078-6C5A-72FB-1CC27C80762B}"/>
              </a:ext>
            </a:extLst>
          </p:cNvPr>
          <p:cNvSpPr>
            <a:spLocks noGrp="1"/>
          </p:cNvSpPr>
          <p:nvPr>
            <p:ph idx="1"/>
          </p:nvPr>
        </p:nvSpPr>
        <p:spPr/>
        <p:txBody>
          <a:bodyPr>
            <a:normAutofit/>
          </a:bodyPr>
          <a:lstStyle/>
          <a:p>
            <a:pPr marL="457200" indent="-457200">
              <a:buFont typeface="+mj-lt"/>
              <a:buAutoNum type="arabicPeriod"/>
            </a:pPr>
            <a:r>
              <a:rPr lang="en-GB" sz="2400" dirty="0">
                <a:solidFill>
                  <a:schemeClr val="bg1"/>
                </a:solidFill>
              </a:rPr>
              <a:t>Sustainable Design Pedagogy</a:t>
            </a:r>
          </a:p>
          <a:p>
            <a:pPr marL="457200" indent="-457200">
              <a:buFont typeface="+mj-lt"/>
              <a:buAutoNum type="arabicPeriod"/>
            </a:pPr>
            <a:endParaRPr lang="en-GB" sz="2400" dirty="0">
              <a:solidFill>
                <a:schemeClr val="bg1"/>
              </a:solidFill>
            </a:endParaRPr>
          </a:p>
          <a:p>
            <a:pPr marL="457200" indent="-457200">
              <a:buFont typeface="+mj-lt"/>
              <a:buAutoNum type="arabicPeriod"/>
            </a:pPr>
            <a:r>
              <a:rPr lang="en-GB" sz="2400" dirty="0">
                <a:solidFill>
                  <a:schemeClr val="bg1"/>
                </a:solidFill>
              </a:rPr>
              <a:t>CAD Modelling requirements</a:t>
            </a:r>
          </a:p>
          <a:p>
            <a:pPr marL="457200" indent="-457200">
              <a:buFont typeface="+mj-lt"/>
              <a:buAutoNum type="arabicPeriod"/>
            </a:pPr>
            <a:endParaRPr lang="en-GB" sz="2400" dirty="0">
              <a:solidFill>
                <a:schemeClr val="bg1"/>
              </a:solidFill>
            </a:endParaRPr>
          </a:p>
          <a:p>
            <a:pPr marL="457200" indent="-457200">
              <a:buFont typeface="+mj-lt"/>
              <a:buAutoNum type="arabicPeriod"/>
            </a:pPr>
            <a:r>
              <a:rPr lang="en-GB" sz="2400" dirty="0">
                <a:solidFill>
                  <a:schemeClr val="bg1"/>
                </a:solidFill>
              </a:rPr>
              <a:t>LCA Modelling requirements</a:t>
            </a:r>
          </a:p>
          <a:p>
            <a:pPr marL="457200" indent="-457200">
              <a:buFont typeface="+mj-lt"/>
              <a:buAutoNum type="arabicPeriod"/>
            </a:pPr>
            <a:endParaRPr lang="en-GB" sz="2400" dirty="0">
              <a:solidFill>
                <a:schemeClr val="bg1"/>
              </a:solidFill>
            </a:endParaRPr>
          </a:p>
          <a:p>
            <a:pPr marL="457200" indent="-457200">
              <a:buFont typeface="+mj-lt"/>
              <a:buAutoNum type="arabicPeriod"/>
            </a:pPr>
            <a:r>
              <a:rPr lang="en-GB" sz="2400" dirty="0">
                <a:solidFill>
                  <a:schemeClr val="bg1"/>
                </a:solidFill>
              </a:rPr>
              <a:t>Visualisation &amp; Decision Making</a:t>
            </a:r>
          </a:p>
        </p:txBody>
      </p:sp>
    </p:spTree>
    <p:extLst>
      <p:ext uri="{BB962C8B-B14F-4D97-AF65-F5344CB8AC3E}">
        <p14:creationId xmlns:p14="http://schemas.microsoft.com/office/powerpoint/2010/main" val="85142187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8230A8-A5DC-46F7-BD93-CF72D61064DC}"/>
              </a:ext>
            </a:extLst>
          </p:cNvPr>
          <p:cNvSpPr>
            <a:spLocks noGrp="1"/>
          </p:cNvSpPr>
          <p:nvPr>
            <p:ph type="title"/>
          </p:nvPr>
        </p:nvSpPr>
        <p:spPr/>
        <p:txBody>
          <a:bodyPr/>
          <a:lstStyle/>
          <a:p>
            <a:r>
              <a:rPr lang="en-GB" dirty="0">
                <a:solidFill>
                  <a:schemeClr val="bg2"/>
                </a:solidFill>
              </a:rPr>
              <a:t>KCL Engineering Design</a:t>
            </a:r>
          </a:p>
        </p:txBody>
      </p:sp>
      <p:sp>
        <p:nvSpPr>
          <p:cNvPr id="4" name="Slide Number Placeholder 3">
            <a:extLst>
              <a:ext uri="{FF2B5EF4-FFF2-40B4-BE49-F238E27FC236}">
                <a16:creationId xmlns:a16="http://schemas.microsoft.com/office/drawing/2014/main" id="{C422A729-D4BB-4B54-B65A-3E270F1B144C}"/>
              </a:ext>
            </a:extLst>
          </p:cNvPr>
          <p:cNvSpPr>
            <a:spLocks noGrp="1"/>
          </p:cNvSpPr>
          <p:nvPr>
            <p:ph type="sldNum" sz="quarter" idx="4"/>
          </p:nvPr>
        </p:nvSpPr>
        <p:spPr/>
        <p:txBody>
          <a:body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7</a:t>
            </a:fld>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CF66B6AC-4078-6C5A-72FB-1CC27C80762B}"/>
              </a:ext>
            </a:extLst>
          </p:cNvPr>
          <p:cNvSpPr>
            <a:spLocks noGrp="1"/>
          </p:cNvSpPr>
          <p:nvPr>
            <p:ph idx="1"/>
          </p:nvPr>
        </p:nvSpPr>
        <p:spPr/>
        <p:txBody>
          <a:bodyPr>
            <a:normAutofit/>
          </a:bodyPr>
          <a:lstStyle/>
          <a:p>
            <a:pPr marL="0" indent="0">
              <a:buNone/>
            </a:pPr>
            <a:r>
              <a:rPr lang="en-GB" sz="2400" b="1" dirty="0">
                <a:solidFill>
                  <a:schemeClr val="accent5"/>
                </a:solidFill>
              </a:rPr>
              <a:t>Model-driven development </a:t>
            </a:r>
            <a:r>
              <a:rPr lang="en-GB" sz="2400" dirty="0">
                <a:solidFill>
                  <a:schemeClr val="bg2"/>
                </a:solidFill>
              </a:rPr>
              <a:t>with build &amp; test to</a:t>
            </a:r>
          </a:p>
          <a:p>
            <a:pPr marL="457200" lvl="1" indent="-457200">
              <a:buFont typeface="+mj-lt"/>
              <a:buAutoNum type="arabicPeriod"/>
            </a:pPr>
            <a:r>
              <a:rPr lang="en-GB" sz="2400" dirty="0">
                <a:solidFill>
                  <a:schemeClr val="bg2"/>
                </a:solidFill>
              </a:rPr>
              <a:t>motivate learning</a:t>
            </a:r>
          </a:p>
          <a:p>
            <a:pPr marL="457200" lvl="1" indent="-457200">
              <a:buFont typeface="+mj-lt"/>
              <a:buAutoNum type="arabicPeriod"/>
            </a:pPr>
            <a:r>
              <a:rPr lang="en-GB" sz="2400" dirty="0">
                <a:solidFill>
                  <a:schemeClr val="bg2"/>
                </a:solidFill>
              </a:rPr>
              <a:t>validate experiments, data analysis and simulation</a:t>
            </a:r>
          </a:p>
          <a:p>
            <a:pPr marL="457200" lvl="1" indent="-457200">
              <a:buFont typeface="+mj-lt"/>
              <a:buAutoNum type="arabicPeriod"/>
            </a:pPr>
            <a:r>
              <a:rPr lang="en-GB" sz="2400" dirty="0">
                <a:solidFill>
                  <a:schemeClr val="bg2"/>
                </a:solidFill>
              </a:rPr>
              <a:t>develop practical skills</a:t>
            </a:r>
          </a:p>
          <a:p>
            <a:pPr marL="457200" lvl="1" indent="-457200">
              <a:buFont typeface="+mj-lt"/>
              <a:buAutoNum type="arabicPeriod"/>
            </a:pPr>
            <a:endParaRPr lang="en-GB" sz="2400" dirty="0">
              <a:solidFill>
                <a:schemeClr val="bg2"/>
              </a:solidFill>
            </a:endParaRPr>
          </a:p>
          <a:p>
            <a:pPr marL="0" indent="0">
              <a:buNone/>
            </a:pPr>
            <a:r>
              <a:rPr lang="en-GB" sz="2400" b="1" dirty="0">
                <a:solidFill>
                  <a:schemeClr val="bg2"/>
                </a:solidFill>
              </a:rPr>
              <a:t>Pedagogical tensions between</a:t>
            </a:r>
          </a:p>
          <a:p>
            <a:pPr lvl="1"/>
            <a:r>
              <a:rPr lang="en-GB" sz="2400" dirty="0">
                <a:solidFill>
                  <a:schemeClr val="bg2"/>
                </a:solidFill>
              </a:rPr>
              <a:t>Exemplarity vs. Authenticity</a:t>
            </a:r>
          </a:p>
          <a:p>
            <a:pPr lvl="1"/>
            <a:r>
              <a:rPr lang="en-GB" sz="2400" dirty="0">
                <a:solidFill>
                  <a:schemeClr val="bg2"/>
                </a:solidFill>
              </a:rPr>
              <a:t>Scaffolding vs. Ambiguity, Creativity &amp; Judgment</a:t>
            </a:r>
          </a:p>
          <a:p>
            <a:pPr lvl="1"/>
            <a:endParaRPr lang="en-GB" sz="2400" dirty="0">
              <a:solidFill>
                <a:schemeClr val="bg2"/>
              </a:solidFill>
            </a:endParaRPr>
          </a:p>
          <a:p>
            <a:endParaRPr lang="en-GB" sz="2400" dirty="0">
              <a:solidFill>
                <a:schemeClr val="bg2"/>
              </a:solidFill>
            </a:endParaRPr>
          </a:p>
        </p:txBody>
      </p:sp>
      <p:sp>
        <p:nvSpPr>
          <p:cNvPr id="2" name="Freeform 5">
            <a:extLst>
              <a:ext uri="{FF2B5EF4-FFF2-40B4-BE49-F238E27FC236}">
                <a16:creationId xmlns:a16="http://schemas.microsoft.com/office/drawing/2014/main" id="{82832150-BBC7-ED95-2FAB-4ED7A1264400}"/>
              </a:ext>
            </a:extLst>
          </p:cNvPr>
          <p:cNvSpPr>
            <a:spLocks noChangeAspect="1"/>
          </p:cNvSpPr>
          <p:nvPr/>
        </p:nvSpPr>
        <p:spPr>
          <a:xfrm>
            <a:off x="7328867" y="3837930"/>
            <a:ext cx="3615023" cy="2717799"/>
          </a:xfrm>
          <a:custGeom>
            <a:avLst/>
            <a:gdLst/>
            <a:ahLst/>
            <a:cxnLst/>
            <a:rect l="l" t="t" r="r" b="b"/>
            <a:pathLst>
              <a:path w="12311641" h="7256765">
                <a:moveTo>
                  <a:pt x="0" y="0"/>
                </a:moveTo>
                <a:lnTo>
                  <a:pt x="12311641" y="0"/>
                </a:lnTo>
                <a:lnTo>
                  <a:pt x="12311641" y="7256766"/>
                </a:lnTo>
                <a:lnTo>
                  <a:pt x="0" y="7256766"/>
                </a:lnTo>
                <a:lnTo>
                  <a:pt x="0" y="0"/>
                </a:lnTo>
                <a:close/>
              </a:path>
            </a:pathLst>
          </a:custGeom>
          <a:blipFill>
            <a:blip r:embed="rId2"/>
            <a:stretch>
              <a:fillRect l="-39485" t="-25128" r="-44299" b="-18962"/>
            </a:stretch>
          </a:blipFill>
        </p:spPr>
        <p:txBody>
          <a:bodyPr/>
          <a:lstStyle/>
          <a:p>
            <a:endParaRPr lang="en-GB" sz="1350"/>
          </a:p>
        </p:txBody>
      </p:sp>
      <p:sp>
        <p:nvSpPr>
          <p:cNvPr id="6" name="Freeform 20">
            <a:extLst>
              <a:ext uri="{FF2B5EF4-FFF2-40B4-BE49-F238E27FC236}">
                <a16:creationId xmlns:a16="http://schemas.microsoft.com/office/drawing/2014/main" id="{299209A5-6A97-24E3-2A02-FC3120233F33}"/>
              </a:ext>
            </a:extLst>
          </p:cNvPr>
          <p:cNvSpPr>
            <a:spLocks noChangeAspect="1"/>
          </p:cNvSpPr>
          <p:nvPr/>
        </p:nvSpPr>
        <p:spPr>
          <a:xfrm>
            <a:off x="9481429" y="975540"/>
            <a:ext cx="2049261" cy="3001146"/>
          </a:xfrm>
          <a:custGeom>
            <a:avLst/>
            <a:gdLst/>
            <a:ahLst/>
            <a:cxnLst/>
            <a:rect l="l" t="t" r="r" b="b"/>
            <a:pathLst>
              <a:path w="4097213" h="5690810">
                <a:moveTo>
                  <a:pt x="0" y="0"/>
                </a:moveTo>
                <a:lnTo>
                  <a:pt x="4097213" y="0"/>
                </a:lnTo>
                <a:lnTo>
                  <a:pt x="4097213" y="5690809"/>
                </a:lnTo>
                <a:lnTo>
                  <a:pt x="0" y="5690809"/>
                </a:lnTo>
                <a:lnTo>
                  <a:pt x="0" y="0"/>
                </a:lnTo>
                <a:close/>
              </a:path>
            </a:pathLst>
          </a:custGeom>
          <a:blipFill>
            <a:blip r:embed="rId3"/>
            <a:stretch>
              <a:fillRect l="-109428" t="-32349" r="-144075" b="-54218"/>
            </a:stretch>
          </a:blipFill>
        </p:spPr>
        <p:txBody>
          <a:bodyPr/>
          <a:lstStyle/>
          <a:p>
            <a:endParaRPr lang="en-GB" sz="1350"/>
          </a:p>
        </p:txBody>
      </p:sp>
    </p:spTree>
    <p:extLst>
      <p:ext uri="{BB962C8B-B14F-4D97-AF65-F5344CB8AC3E}">
        <p14:creationId xmlns:p14="http://schemas.microsoft.com/office/powerpoint/2010/main" val="2200514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8230A8-A5DC-46F7-BD93-CF72D61064DC}"/>
              </a:ext>
            </a:extLst>
          </p:cNvPr>
          <p:cNvSpPr>
            <a:spLocks noGrp="1"/>
          </p:cNvSpPr>
          <p:nvPr>
            <p:ph type="title"/>
          </p:nvPr>
        </p:nvSpPr>
        <p:spPr/>
        <p:txBody>
          <a:bodyPr/>
          <a:lstStyle/>
          <a:p>
            <a:r>
              <a:rPr lang="en-GB" dirty="0"/>
              <a:t>Technical communication in engineering design</a:t>
            </a:r>
          </a:p>
        </p:txBody>
      </p:sp>
      <p:sp>
        <p:nvSpPr>
          <p:cNvPr id="4" name="Slide Number Placeholder 3">
            <a:extLst>
              <a:ext uri="{FF2B5EF4-FFF2-40B4-BE49-F238E27FC236}">
                <a16:creationId xmlns:a16="http://schemas.microsoft.com/office/drawing/2014/main" id="{C422A729-D4BB-4B54-B65A-3E270F1B144C}"/>
              </a:ext>
            </a:extLst>
          </p:cNvPr>
          <p:cNvSpPr>
            <a:spLocks noGrp="1"/>
          </p:cNvSpPr>
          <p:nvPr>
            <p:ph type="sldNum" sz="quarter" idx="4"/>
          </p:nvPr>
        </p:nvSpPr>
        <p:spPr/>
        <p:txBody>
          <a:body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8</a:t>
            </a:fld>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CF66B6AC-4078-6C5A-72FB-1CC27C80762B}"/>
              </a:ext>
            </a:extLst>
          </p:cNvPr>
          <p:cNvSpPr>
            <a:spLocks noGrp="1"/>
          </p:cNvSpPr>
          <p:nvPr>
            <p:ph idx="1"/>
          </p:nvPr>
        </p:nvSpPr>
        <p:spPr>
          <a:xfrm>
            <a:off x="6711662" y="5198397"/>
            <a:ext cx="3303330" cy="1116770"/>
          </a:xfrm>
        </p:spPr>
        <p:txBody>
          <a:bodyPr>
            <a:normAutofit fontScale="92500" lnSpcReduction="10000"/>
          </a:bodyPr>
          <a:lstStyle/>
          <a:p>
            <a:pPr marL="0" indent="0" algn="ctr">
              <a:buNone/>
            </a:pPr>
            <a:r>
              <a:rPr lang="en-GB" dirty="0">
                <a:solidFill>
                  <a:schemeClr val="accent5"/>
                </a:solidFill>
                <a:latin typeface="+mj-lt"/>
              </a:rPr>
              <a:t>Technical drawings</a:t>
            </a:r>
          </a:p>
          <a:p>
            <a:pPr marL="0" indent="0" algn="ctr">
              <a:buNone/>
            </a:pPr>
            <a:r>
              <a:rPr lang="en-GB" sz="1600" dirty="0">
                <a:solidFill>
                  <a:schemeClr val="accent5"/>
                </a:solidFill>
              </a:rPr>
              <a:t>Assembly diagrams</a:t>
            </a:r>
          </a:p>
          <a:p>
            <a:pPr marL="0" indent="0" algn="ctr">
              <a:buNone/>
            </a:pPr>
            <a:r>
              <a:rPr lang="en-GB" sz="1600" dirty="0">
                <a:solidFill>
                  <a:schemeClr val="accent5"/>
                </a:solidFill>
              </a:rPr>
              <a:t>Part diagrams</a:t>
            </a:r>
          </a:p>
          <a:p>
            <a:pPr marL="0" indent="0" algn="ctr">
              <a:buNone/>
            </a:pPr>
            <a:r>
              <a:rPr lang="en-GB" sz="1600" dirty="0">
                <a:solidFill>
                  <a:schemeClr val="accent5"/>
                </a:solidFill>
              </a:rPr>
              <a:t>Fabrication diagrams</a:t>
            </a:r>
          </a:p>
        </p:txBody>
      </p:sp>
      <p:sp>
        <p:nvSpPr>
          <p:cNvPr id="6" name="Content Placeholder 2">
            <a:extLst>
              <a:ext uri="{FF2B5EF4-FFF2-40B4-BE49-F238E27FC236}">
                <a16:creationId xmlns:a16="http://schemas.microsoft.com/office/drawing/2014/main" id="{CB82032E-157B-CCB4-5A01-BAED7174AF33}"/>
              </a:ext>
            </a:extLst>
          </p:cNvPr>
          <p:cNvSpPr txBox="1">
            <a:spLocks/>
          </p:cNvSpPr>
          <p:nvPr/>
        </p:nvSpPr>
        <p:spPr>
          <a:xfrm>
            <a:off x="1275977" y="5198397"/>
            <a:ext cx="4053255" cy="1451633"/>
          </a:xfrm>
          <a:prstGeom prst="rect">
            <a:avLst/>
          </a:prstGeom>
        </p:spPr>
        <p:txBody>
          <a:bodyPr vert="horz" lIns="0" tIns="0" rIns="0" bIns="0" rtlCol="0">
            <a:normAutofit/>
          </a:bodyPr>
          <a:lstStyle>
            <a:lvl1pPr marL="342900" indent="-342900" algn="l" defTabSz="457200" rtl="0" eaLnBrk="1" latinLnBrk="0" hangingPunct="1">
              <a:lnSpc>
                <a:spcPct val="120000"/>
              </a:lnSpc>
              <a:spcBef>
                <a:spcPts val="0"/>
              </a:spcBef>
              <a:buClr>
                <a:srgbClr val="0A2D50"/>
              </a:buClr>
              <a:buFont typeface="Arial"/>
              <a:buChar char="•"/>
              <a:defRPr lang="en-US" sz="2000" b="0" i="0" kern="1200" dirty="0" smtClean="0">
                <a:solidFill>
                  <a:schemeClr val="tx2"/>
                </a:solidFill>
                <a:latin typeface="KingsBureauGrot FiveOne" panose="02000506040000020004" pitchFamily="2" charset="0"/>
                <a:ea typeface="+mn-ea"/>
                <a:cs typeface="Calibri" panose="020F0502020204030204" pitchFamily="34" charset="0"/>
              </a:defRPr>
            </a:lvl1pPr>
            <a:lvl2pPr marL="342900" indent="-342900" algn="l" defTabSz="457200" rtl="0" eaLnBrk="1" latinLnBrk="0" hangingPunct="1">
              <a:lnSpc>
                <a:spcPct val="120000"/>
              </a:lnSpc>
              <a:spcBef>
                <a:spcPts val="0"/>
              </a:spcBef>
              <a:buClr>
                <a:srgbClr val="0A2D50"/>
              </a:buClr>
              <a:buFont typeface="Arial"/>
              <a:buChar char="•"/>
              <a:defRPr lang="en-US" sz="2000" b="0" i="0" kern="1200" dirty="0" smtClean="0">
                <a:solidFill>
                  <a:schemeClr val="tx2"/>
                </a:solidFill>
                <a:latin typeface="KingsBureauGrot FiveOne" panose="02000506040000020004" pitchFamily="2" charset="0"/>
                <a:ea typeface="+mn-ea"/>
                <a:cs typeface="Calibri" panose="020F0502020204030204" pitchFamily="34" charset="0"/>
              </a:defRPr>
            </a:lvl2pPr>
            <a:lvl3pPr marL="268715" indent="-268715" algn="l" defTabSz="457200" rtl="0" eaLnBrk="1" latinLnBrk="0" hangingPunct="1">
              <a:lnSpc>
                <a:spcPct val="120000"/>
              </a:lnSpc>
              <a:spcBef>
                <a:spcPts val="0"/>
              </a:spcBef>
              <a:buClr>
                <a:srgbClr val="0A2D50"/>
              </a:buClr>
              <a:buFont typeface="Arial"/>
              <a:buChar char="•"/>
              <a:defRPr lang="en-US" sz="2000" b="0" i="0" kern="1200" dirty="0" smtClean="0">
                <a:solidFill>
                  <a:schemeClr val="tx1"/>
                </a:solidFill>
                <a:latin typeface="Georgia"/>
                <a:ea typeface="+mn-ea"/>
                <a:cs typeface="Georgia"/>
              </a:defRPr>
            </a:lvl3pPr>
            <a:lvl4pPr marL="537429" indent="-268715" algn="l" defTabSz="457200" rtl="0" eaLnBrk="1" latinLnBrk="0" hangingPunct="1">
              <a:lnSpc>
                <a:spcPct val="120000"/>
              </a:lnSpc>
              <a:spcBef>
                <a:spcPts val="0"/>
              </a:spcBef>
              <a:buClr>
                <a:srgbClr val="0A2D50"/>
              </a:buClr>
              <a:buFont typeface="Arial"/>
              <a:buChar char="•"/>
              <a:defRPr lang="en-US" sz="2000" b="0" i="0" kern="1200" dirty="0" smtClean="0">
                <a:solidFill>
                  <a:schemeClr val="tx2"/>
                </a:solidFill>
                <a:latin typeface="KingsBureauGrot FiveOne" panose="02000506040000020004" pitchFamily="2" charset="0"/>
                <a:ea typeface="+mn-ea"/>
                <a:cs typeface="Calibri" panose="020F0502020204030204" pitchFamily="34" charset="0"/>
              </a:defRPr>
            </a:lvl4pPr>
            <a:lvl5pPr marL="806144" indent="-268715" algn="l" defTabSz="457200" rtl="0" eaLnBrk="1" latinLnBrk="0" hangingPunct="1">
              <a:lnSpc>
                <a:spcPct val="120000"/>
              </a:lnSpc>
              <a:spcBef>
                <a:spcPts val="0"/>
              </a:spcBef>
              <a:buClr>
                <a:srgbClr val="0A2D50"/>
              </a:buClr>
              <a:buFont typeface="Arial"/>
              <a:buChar char="•"/>
              <a:defRPr lang="en-US" sz="2000" b="0" i="0" kern="1200" dirty="0" smtClean="0">
                <a:solidFill>
                  <a:schemeClr val="tx2"/>
                </a:solidFill>
                <a:latin typeface="KingsBureauGrot FiveOne" panose="02000506040000020004" pitchFamily="2" charset="0"/>
                <a:ea typeface="+mn-ea"/>
                <a:cs typeface="Calibri" panose="020F0502020204030204" pitchFamily="34" charset="0"/>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dirty="0">
                <a:latin typeface="+mj-lt"/>
              </a:rPr>
              <a:t>Requirements &amp; Specifications</a:t>
            </a:r>
          </a:p>
          <a:p>
            <a:pPr marL="0" indent="0" algn="ctr">
              <a:buFont typeface="Arial"/>
              <a:buNone/>
            </a:pPr>
            <a:r>
              <a:rPr lang="en-GB" sz="1600" dirty="0"/>
              <a:t>Bill of Materials</a:t>
            </a:r>
          </a:p>
          <a:p>
            <a:pPr marL="0" indent="0" algn="ctr">
              <a:buFont typeface="Arial"/>
              <a:buNone/>
            </a:pPr>
            <a:r>
              <a:rPr lang="en-GB" sz="1600" dirty="0"/>
              <a:t>Parameter / Technical Specification Sheets</a:t>
            </a:r>
          </a:p>
          <a:p>
            <a:pPr marL="0" indent="0" algn="ctr">
              <a:buFont typeface="Arial"/>
              <a:buNone/>
            </a:pPr>
            <a:r>
              <a:rPr lang="en-GB" sz="1600" dirty="0"/>
              <a:t>Analysis &amp; Test reporting</a:t>
            </a:r>
          </a:p>
          <a:p>
            <a:pPr marL="0" indent="0" algn="ctr">
              <a:buFont typeface="Arial"/>
              <a:buNone/>
            </a:pPr>
            <a:endParaRPr lang="en-GB" sz="1600" dirty="0"/>
          </a:p>
        </p:txBody>
      </p:sp>
      <p:graphicFrame>
        <p:nvGraphicFramePr>
          <p:cNvPr id="7" name="Table 6">
            <a:extLst>
              <a:ext uri="{FF2B5EF4-FFF2-40B4-BE49-F238E27FC236}">
                <a16:creationId xmlns:a16="http://schemas.microsoft.com/office/drawing/2014/main" id="{3042845D-ECF6-9B47-0899-E78E43408F8E}"/>
              </a:ext>
            </a:extLst>
          </p:cNvPr>
          <p:cNvGraphicFramePr>
            <a:graphicFrameLocks noGrp="1"/>
          </p:cNvGraphicFramePr>
          <p:nvPr>
            <p:extLst>
              <p:ext uri="{D42A27DB-BD31-4B8C-83A1-F6EECF244321}">
                <p14:modId xmlns:p14="http://schemas.microsoft.com/office/powerpoint/2010/main" val="4207051735"/>
              </p:ext>
            </p:extLst>
          </p:nvPr>
        </p:nvGraphicFramePr>
        <p:xfrm>
          <a:off x="351125" y="1602292"/>
          <a:ext cx="2951480" cy="2194986"/>
        </p:xfrm>
        <a:graphic>
          <a:graphicData uri="http://schemas.openxmlformats.org/drawingml/2006/table">
            <a:tbl>
              <a:tblPr firstRow="1" bandRow="1">
                <a:tableStyleId>{7DF18680-E054-41AD-8BC1-D1AEF772440D}</a:tableStyleId>
              </a:tblPr>
              <a:tblGrid>
                <a:gridCol w="1687225">
                  <a:extLst>
                    <a:ext uri="{9D8B030D-6E8A-4147-A177-3AD203B41FA5}">
                      <a16:colId xmlns:a16="http://schemas.microsoft.com/office/drawing/2014/main" val="3414901767"/>
                    </a:ext>
                  </a:extLst>
                </a:gridCol>
                <a:gridCol w="1264255">
                  <a:extLst>
                    <a:ext uri="{9D8B030D-6E8A-4147-A177-3AD203B41FA5}">
                      <a16:colId xmlns:a16="http://schemas.microsoft.com/office/drawing/2014/main" val="3625853210"/>
                    </a:ext>
                  </a:extLst>
                </a:gridCol>
              </a:tblGrid>
              <a:tr h="365831">
                <a:tc>
                  <a:txBody>
                    <a:bodyPr/>
                    <a:lstStyle/>
                    <a:p>
                      <a:r>
                        <a:rPr lang="en-GB" dirty="0"/>
                        <a:t>Parameter</a:t>
                      </a:r>
                    </a:p>
                  </a:txBody>
                  <a:tcPr/>
                </a:tc>
                <a:tc>
                  <a:txBody>
                    <a:bodyPr/>
                    <a:lstStyle/>
                    <a:p>
                      <a:pPr algn="ctr"/>
                      <a:r>
                        <a:rPr lang="en-GB" dirty="0"/>
                        <a:t>Value</a:t>
                      </a:r>
                    </a:p>
                  </a:txBody>
                  <a:tcPr/>
                </a:tc>
                <a:extLst>
                  <a:ext uri="{0D108BD9-81ED-4DB2-BD59-A6C34878D82A}">
                    <a16:rowId xmlns:a16="http://schemas.microsoft.com/office/drawing/2014/main" val="375475437"/>
                  </a:ext>
                </a:extLst>
              </a:tr>
              <a:tr h="365831">
                <a:tc>
                  <a:txBody>
                    <a:bodyPr/>
                    <a:lstStyle/>
                    <a:p>
                      <a:r>
                        <a:rPr lang="en-GB" dirty="0"/>
                        <a:t>mass</a:t>
                      </a:r>
                    </a:p>
                  </a:txBody>
                  <a:tcPr/>
                </a:tc>
                <a:tc>
                  <a:txBody>
                    <a:bodyPr/>
                    <a:lstStyle/>
                    <a:p>
                      <a:pPr algn="ctr"/>
                      <a:r>
                        <a:rPr lang="en-GB" dirty="0"/>
                        <a:t>1.2 kg</a:t>
                      </a:r>
                    </a:p>
                  </a:txBody>
                  <a:tcPr/>
                </a:tc>
                <a:extLst>
                  <a:ext uri="{0D108BD9-81ED-4DB2-BD59-A6C34878D82A}">
                    <a16:rowId xmlns:a16="http://schemas.microsoft.com/office/drawing/2014/main" val="1500910403"/>
                  </a:ext>
                </a:extLst>
              </a:tr>
              <a:tr h="365831">
                <a:tc>
                  <a:txBody>
                    <a:bodyPr/>
                    <a:lstStyle/>
                    <a:p>
                      <a:r>
                        <a:rPr lang="en-GB" dirty="0"/>
                        <a:t>cost</a:t>
                      </a:r>
                    </a:p>
                  </a:txBody>
                  <a:tcPr/>
                </a:tc>
                <a:tc>
                  <a:txBody>
                    <a:bodyPr/>
                    <a:lstStyle/>
                    <a:p>
                      <a:pPr algn="ctr"/>
                      <a:r>
                        <a:rPr lang="en-GB" dirty="0"/>
                        <a:t>£42.34</a:t>
                      </a:r>
                    </a:p>
                  </a:txBody>
                  <a:tcPr/>
                </a:tc>
                <a:extLst>
                  <a:ext uri="{0D108BD9-81ED-4DB2-BD59-A6C34878D82A}">
                    <a16:rowId xmlns:a16="http://schemas.microsoft.com/office/drawing/2014/main" val="4198400477"/>
                  </a:ext>
                </a:extLst>
              </a:tr>
              <a:tr h="365831">
                <a:tc>
                  <a:txBody>
                    <a:bodyPr/>
                    <a:lstStyle/>
                    <a:p>
                      <a:r>
                        <a:rPr lang="en-GB" dirty="0"/>
                        <a:t>max speed</a:t>
                      </a:r>
                    </a:p>
                  </a:txBody>
                  <a:tcPr/>
                </a:tc>
                <a:tc>
                  <a:txBody>
                    <a:bodyPr/>
                    <a:lstStyle/>
                    <a:p>
                      <a:pPr algn="ctr"/>
                      <a:r>
                        <a:rPr lang="en-GB" dirty="0"/>
                        <a:t>0.1 m/s</a:t>
                      </a:r>
                    </a:p>
                  </a:txBody>
                  <a:tcPr/>
                </a:tc>
                <a:extLst>
                  <a:ext uri="{0D108BD9-81ED-4DB2-BD59-A6C34878D82A}">
                    <a16:rowId xmlns:a16="http://schemas.microsoft.com/office/drawing/2014/main" val="1674047021"/>
                  </a:ext>
                </a:extLst>
              </a:tr>
              <a:tr h="365831">
                <a:tc>
                  <a:txBody>
                    <a:bodyPr/>
                    <a:lstStyle/>
                    <a:p>
                      <a:r>
                        <a:rPr lang="en-GB" dirty="0"/>
                        <a:t>min turn radius</a:t>
                      </a:r>
                    </a:p>
                  </a:txBody>
                  <a:tcPr/>
                </a:tc>
                <a:tc>
                  <a:txBody>
                    <a:bodyPr/>
                    <a:lstStyle/>
                    <a:p>
                      <a:pPr algn="ctr"/>
                      <a:r>
                        <a:rPr lang="en-GB" dirty="0"/>
                        <a:t>0.3 m</a:t>
                      </a:r>
                    </a:p>
                  </a:txBody>
                  <a:tcPr/>
                </a:tc>
                <a:extLst>
                  <a:ext uri="{0D108BD9-81ED-4DB2-BD59-A6C34878D82A}">
                    <a16:rowId xmlns:a16="http://schemas.microsoft.com/office/drawing/2014/main" val="1485003316"/>
                  </a:ext>
                </a:extLst>
              </a:tr>
              <a:tr h="365831">
                <a:tc>
                  <a:txBody>
                    <a:bodyPr/>
                    <a:lstStyle/>
                    <a:p>
                      <a:r>
                        <a:rPr lang="en-GB" dirty="0"/>
                        <a:t>…</a:t>
                      </a:r>
                    </a:p>
                  </a:txBody>
                  <a:tcPr/>
                </a:tc>
                <a:tc>
                  <a:txBody>
                    <a:bodyPr/>
                    <a:lstStyle/>
                    <a:p>
                      <a:pPr algn="ctr"/>
                      <a:r>
                        <a:rPr lang="en-GB" dirty="0"/>
                        <a:t>…</a:t>
                      </a:r>
                    </a:p>
                  </a:txBody>
                  <a:tcPr/>
                </a:tc>
                <a:extLst>
                  <a:ext uri="{0D108BD9-81ED-4DB2-BD59-A6C34878D82A}">
                    <a16:rowId xmlns:a16="http://schemas.microsoft.com/office/drawing/2014/main" val="1247237327"/>
                  </a:ext>
                </a:extLst>
              </a:tr>
            </a:tbl>
          </a:graphicData>
        </a:graphic>
      </p:graphicFrame>
      <p:grpSp>
        <p:nvGrpSpPr>
          <p:cNvPr id="2" name="Group 1">
            <a:extLst>
              <a:ext uri="{FF2B5EF4-FFF2-40B4-BE49-F238E27FC236}">
                <a16:creationId xmlns:a16="http://schemas.microsoft.com/office/drawing/2014/main" id="{472CFF45-E9A1-8B81-2B5A-8083E29DE25A}"/>
              </a:ext>
            </a:extLst>
          </p:cNvPr>
          <p:cNvGrpSpPr/>
          <p:nvPr/>
        </p:nvGrpSpPr>
        <p:grpSpPr>
          <a:xfrm>
            <a:off x="3794760" y="2880360"/>
            <a:ext cx="1676400" cy="1623060"/>
            <a:chOff x="3794760" y="2880360"/>
            <a:chExt cx="1676400" cy="1623060"/>
          </a:xfrm>
        </p:grpSpPr>
        <p:sp>
          <p:nvSpPr>
            <p:cNvPr id="20" name="Freeform: Shape 19">
              <a:extLst>
                <a:ext uri="{FF2B5EF4-FFF2-40B4-BE49-F238E27FC236}">
                  <a16:creationId xmlns:a16="http://schemas.microsoft.com/office/drawing/2014/main" id="{2F53AFCA-C3C5-E28D-9098-5F47A60BF22C}"/>
                </a:ext>
              </a:extLst>
            </p:cNvPr>
            <p:cNvSpPr/>
            <p:nvPr/>
          </p:nvSpPr>
          <p:spPr>
            <a:xfrm>
              <a:off x="3800475" y="3238500"/>
              <a:ext cx="1162050" cy="1257300"/>
            </a:xfrm>
            <a:custGeom>
              <a:avLst/>
              <a:gdLst>
                <a:gd name="connsiteX0" fmla="*/ 0 w 1162050"/>
                <a:gd name="connsiteY0" fmla="*/ 1257300 h 1257300"/>
                <a:gd name="connsiteX1" fmla="*/ 685800 w 1162050"/>
                <a:gd name="connsiteY1" fmla="*/ 390525 h 1257300"/>
                <a:gd name="connsiteX2" fmla="*/ 1162050 w 1162050"/>
                <a:gd name="connsiteY2" fmla="*/ 0 h 1257300"/>
              </a:gdLst>
              <a:ahLst/>
              <a:cxnLst>
                <a:cxn ang="0">
                  <a:pos x="connsiteX0" y="connsiteY0"/>
                </a:cxn>
                <a:cxn ang="0">
                  <a:pos x="connsiteX1" y="connsiteY1"/>
                </a:cxn>
                <a:cxn ang="0">
                  <a:pos x="connsiteX2" y="connsiteY2"/>
                </a:cxn>
              </a:cxnLst>
              <a:rect l="l" t="t" r="r" b="b"/>
              <a:pathLst>
                <a:path w="1162050" h="1257300">
                  <a:moveTo>
                    <a:pt x="0" y="1257300"/>
                  </a:moveTo>
                  <a:cubicBezTo>
                    <a:pt x="246062" y="928687"/>
                    <a:pt x="492125" y="600075"/>
                    <a:pt x="685800" y="390525"/>
                  </a:cubicBezTo>
                  <a:cubicBezTo>
                    <a:pt x="879475" y="180975"/>
                    <a:pt x="1020762" y="90487"/>
                    <a:pt x="1162050" y="0"/>
                  </a:cubicBezTo>
                </a:path>
              </a:pathLst>
            </a:custGeom>
            <a:noFill/>
            <a:ln w="19050">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63FD04D5-4D03-E836-3496-648DAE18B848}"/>
                </a:ext>
              </a:extLst>
            </p:cNvPr>
            <p:cNvCxnSpPr/>
            <p:nvPr/>
          </p:nvCxnSpPr>
          <p:spPr>
            <a:xfrm flipV="1">
              <a:off x="3794760" y="2880360"/>
              <a:ext cx="0" cy="162306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1" name="Straight Arrow Connector 10">
              <a:extLst>
                <a:ext uri="{FF2B5EF4-FFF2-40B4-BE49-F238E27FC236}">
                  <a16:creationId xmlns:a16="http://schemas.microsoft.com/office/drawing/2014/main" id="{AB7C8C3E-10C5-9A1F-F2FF-E8A80E1AE814}"/>
                </a:ext>
              </a:extLst>
            </p:cNvPr>
            <p:cNvCxnSpPr>
              <a:cxnSpLocks/>
            </p:cNvCxnSpPr>
            <p:nvPr/>
          </p:nvCxnSpPr>
          <p:spPr>
            <a:xfrm>
              <a:off x="3794760" y="4495800"/>
              <a:ext cx="1676400"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13" name="Cross 12">
              <a:extLst>
                <a:ext uri="{FF2B5EF4-FFF2-40B4-BE49-F238E27FC236}">
                  <a16:creationId xmlns:a16="http://schemas.microsoft.com/office/drawing/2014/main" id="{F23722D2-FE00-E507-F6A4-D7E2C000CCBC}"/>
                </a:ext>
              </a:extLst>
            </p:cNvPr>
            <p:cNvSpPr/>
            <p:nvPr/>
          </p:nvSpPr>
          <p:spPr>
            <a:xfrm rot="2700000">
              <a:off x="4403437" y="3398963"/>
              <a:ext cx="192917" cy="183448"/>
            </a:xfrm>
            <a:prstGeom prst="plus">
              <a:avLst>
                <a:gd name="adj" fmla="val 3359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GB" sz="1400" b="1" dirty="0">
                <a:solidFill>
                  <a:schemeClr val="tx1"/>
                </a:solidFill>
                <a:cs typeface="Georgia"/>
              </a:endParaRPr>
            </a:p>
          </p:txBody>
        </p:sp>
        <p:sp>
          <p:nvSpPr>
            <p:cNvPr id="14" name="Cross 13">
              <a:extLst>
                <a:ext uri="{FF2B5EF4-FFF2-40B4-BE49-F238E27FC236}">
                  <a16:creationId xmlns:a16="http://schemas.microsoft.com/office/drawing/2014/main" id="{5FA79370-6803-C6E2-A7CF-56E5DDAB07A8}"/>
                </a:ext>
              </a:extLst>
            </p:cNvPr>
            <p:cNvSpPr/>
            <p:nvPr/>
          </p:nvSpPr>
          <p:spPr>
            <a:xfrm rot="2700000">
              <a:off x="4177375" y="3834987"/>
              <a:ext cx="192917" cy="183448"/>
            </a:xfrm>
            <a:prstGeom prst="plus">
              <a:avLst>
                <a:gd name="adj" fmla="val 3359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GB" sz="1400" b="1" dirty="0">
                <a:solidFill>
                  <a:schemeClr val="tx1"/>
                </a:solidFill>
                <a:cs typeface="Georgia"/>
              </a:endParaRPr>
            </a:p>
          </p:txBody>
        </p:sp>
        <p:sp>
          <p:nvSpPr>
            <p:cNvPr id="15" name="Cross 14">
              <a:extLst>
                <a:ext uri="{FF2B5EF4-FFF2-40B4-BE49-F238E27FC236}">
                  <a16:creationId xmlns:a16="http://schemas.microsoft.com/office/drawing/2014/main" id="{0F1DA54E-3560-885A-AABB-E5F11AA97395}"/>
                </a:ext>
              </a:extLst>
            </p:cNvPr>
            <p:cNvSpPr/>
            <p:nvPr/>
          </p:nvSpPr>
          <p:spPr>
            <a:xfrm rot="2700000">
              <a:off x="4872730" y="3358167"/>
              <a:ext cx="192917" cy="183448"/>
            </a:xfrm>
            <a:prstGeom prst="plus">
              <a:avLst>
                <a:gd name="adj" fmla="val 3359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GB" sz="1400" b="1" dirty="0">
                <a:solidFill>
                  <a:schemeClr val="tx1"/>
                </a:solidFill>
                <a:cs typeface="Georgia"/>
              </a:endParaRPr>
            </a:p>
          </p:txBody>
        </p:sp>
        <p:sp>
          <p:nvSpPr>
            <p:cNvPr id="16" name="Cross 15">
              <a:extLst>
                <a:ext uri="{FF2B5EF4-FFF2-40B4-BE49-F238E27FC236}">
                  <a16:creationId xmlns:a16="http://schemas.microsoft.com/office/drawing/2014/main" id="{6B5B92D9-7248-F2B9-6E03-C522D3A252B6}"/>
                </a:ext>
              </a:extLst>
            </p:cNvPr>
            <p:cNvSpPr/>
            <p:nvPr/>
          </p:nvSpPr>
          <p:spPr>
            <a:xfrm rot="2700000">
              <a:off x="4739665" y="3007089"/>
              <a:ext cx="192917" cy="183448"/>
            </a:xfrm>
            <a:prstGeom prst="plus">
              <a:avLst>
                <a:gd name="adj" fmla="val 3359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GB" sz="1400" b="1" dirty="0">
                <a:solidFill>
                  <a:schemeClr val="tx1"/>
                </a:solidFill>
                <a:cs typeface="Georgia"/>
              </a:endParaRPr>
            </a:p>
          </p:txBody>
        </p:sp>
        <p:sp>
          <p:nvSpPr>
            <p:cNvPr id="17" name="Cross 16">
              <a:extLst>
                <a:ext uri="{FF2B5EF4-FFF2-40B4-BE49-F238E27FC236}">
                  <a16:creationId xmlns:a16="http://schemas.microsoft.com/office/drawing/2014/main" id="{4FA207B3-FCCA-4AF6-3392-ED4782CE76E5}"/>
                </a:ext>
              </a:extLst>
            </p:cNvPr>
            <p:cNvSpPr/>
            <p:nvPr/>
          </p:nvSpPr>
          <p:spPr>
            <a:xfrm rot="2700000">
              <a:off x="4412022" y="3665094"/>
              <a:ext cx="192917" cy="183448"/>
            </a:xfrm>
            <a:prstGeom prst="plus">
              <a:avLst>
                <a:gd name="adj" fmla="val 3359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GB" sz="1400" b="1" dirty="0">
                <a:solidFill>
                  <a:schemeClr val="tx1"/>
                </a:solidFill>
                <a:cs typeface="Georgia"/>
              </a:endParaRPr>
            </a:p>
          </p:txBody>
        </p:sp>
        <p:sp>
          <p:nvSpPr>
            <p:cNvPr id="18" name="Cross 17">
              <a:extLst>
                <a:ext uri="{FF2B5EF4-FFF2-40B4-BE49-F238E27FC236}">
                  <a16:creationId xmlns:a16="http://schemas.microsoft.com/office/drawing/2014/main" id="{FB29846F-F91E-262E-CC49-84A0FE13EF84}"/>
                </a:ext>
              </a:extLst>
            </p:cNvPr>
            <p:cNvSpPr/>
            <p:nvPr/>
          </p:nvSpPr>
          <p:spPr>
            <a:xfrm rot="2700000">
              <a:off x="4612977" y="3301302"/>
              <a:ext cx="192917" cy="183448"/>
            </a:xfrm>
            <a:prstGeom prst="plus">
              <a:avLst>
                <a:gd name="adj" fmla="val 3359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GB" sz="1400" b="1" dirty="0">
                <a:solidFill>
                  <a:schemeClr val="tx1"/>
                </a:solidFill>
                <a:cs typeface="Georgia"/>
              </a:endParaRPr>
            </a:p>
          </p:txBody>
        </p:sp>
      </p:grpSp>
      <p:pic>
        <p:nvPicPr>
          <p:cNvPr id="22" name="Picture 21">
            <a:extLst>
              <a:ext uri="{FF2B5EF4-FFF2-40B4-BE49-F238E27FC236}">
                <a16:creationId xmlns:a16="http://schemas.microsoft.com/office/drawing/2014/main" id="{CAB6D327-A06D-A83B-4DDB-4DD914B52FD4}"/>
              </a:ext>
            </a:extLst>
          </p:cNvPr>
          <p:cNvPicPr>
            <a:picLocks noChangeAspect="1"/>
          </p:cNvPicPr>
          <p:nvPr/>
        </p:nvPicPr>
        <p:blipFill>
          <a:blip r:embed="rId3"/>
          <a:stretch>
            <a:fillRect/>
          </a:stretch>
        </p:blipFill>
        <p:spPr>
          <a:xfrm>
            <a:off x="6096000" y="1105739"/>
            <a:ext cx="5313746" cy="3785000"/>
          </a:xfrm>
          <a:prstGeom prst="rect">
            <a:avLst/>
          </a:prstGeom>
        </p:spPr>
      </p:pic>
    </p:spTree>
    <p:extLst>
      <p:ext uri="{BB962C8B-B14F-4D97-AF65-F5344CB8AC3E}">
        <p14:creationId xmlns:p14="http://schemas.microsoft.com/office/powerpoint/2010/main" val="4121494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4D9270-5E5A-1E2E-B1FE-A7815FA6E866}"/>
              </a:ext>
            </a:extLst>
          </p:cNvPr>
          <p:cNvPicPr>
            <a:picLocks noChangeAspect="1"/>
          </p:cNvPicPr>
          <p:nvPr/>
        </p:nvPicPr>
        <p:blipFill>
          <a:blip r:embed="rId2"/>
          <a:stretch>
            <a:fillRect/>
          </a:stretch>
        </p:blipFill>
        <p:spPr>
          <a:xfrm>
            <a:off x="296900" y="0"/>
            <a:ext cx="11598200" cy="6858000"/>
          </a:xfrm>
          <a:prstGeom prst="rect">
            <a:avLst/>
          </a:prstGeom>
        </p:spPr>
      </p:pic>
      <p:sp>
        <p:nvSpPr>
          <p:cNvPr id="7" name="Rectangle 6">
            <a:extLst>
              <a:ext uri="{FF2B5EF4-FFF2-40B4-BE49-F238E27FC236}">
                <a16:creationId xmlns:a16="http://schemas.microsoft.com/office/drawing/2014/main" id="{EFBB2F05-ABF9-72FD-8455-0F430C84B370}"/>
              </a:ext>
            </a:extLst>
          </p:cNvPr>
          <p:cNvSpPr/>
          <p:nvPr/>
        </p:nvSpPr>
        <p:spPr>
          <a:xfrm>
            <a:off x="0" y="0"/>
            <a:ext cx="12192000" cy="1092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GB" sz="1400" b="1" dirty="0">
              <a:solidFill>
                <a:schemeClr val="tx1"/>
              </a:solidFill>
              <a:cs typeface="Georgia"/>
            </a:endParaRPr>
          </a:p>
        </p:txBody>
      </p:sp>
      <p:sp>
        <p:nvSpPr>
          <p:cNvPr id="5" name="Title 4">
            <a:extLst>
              <a:ext uri="{FF2B5EF4-FFF2-40B4-BE49-F238E27FC236}">
                <a16:creationId xmlns:a16="http://schemas.microsoft.com/office/drawing/2014/main" id="{988230A8-A5DC-46F7-BD93-CF72D61064DC}"/>
              </a:ext>
            </a:extLst>
          </p:cNvPr>
          <p:cNvSpPr>
            <a:spLocks noGrp="1"/>
          </p:cNvSpPr>
          <p:nvPr>
            <p:ph type="title"/>
          </p:nvPr>
        </p:nvSpPr>
        <p:spPr/>
        <p:txBody>
          <a:bodyPr/>
          <a:lstStyle/>
          <a:p>
            <a:r>
              <a:rPr lang="en-GB" dirty="0"/>
              <a:t>What are CAD models? </a:t>
            </a:r>
          </a:p>
        </p:txBody>
      </p:sp>
      <p:sp>
        <p:nvSpPr>
          <p:cNvPr id="4" name="Slide Number Placeholder 3">
            <a:extLst>
              <a:ext uri="{FF2B5EF4-FFF2-40B4-BE49-F238E27FC236}">
                <a16:creationId xmlns:a16="http://schemas.microsoft.com/office/drawing/2014/main" id="{C422A729-D4BB-4B54-B65A-3E270F1B144C}"/>
              </a:ext>
            </a:extLst>
          </p:cNvPr>
          <p:cNvSpPr>
            <a:spLocks noGrp="1"/>
          </p:cNvSpPr>
          <p:nvPr>
            <p:ph type="sldNum" sz="quarter" idx="4"/>
          </p:nvPr>
        </p:nvSpPr>
        <p:spPr/>
        <p:txBody>
          <a:bodyPr/>
          <a:lstStyle/>
          <a:p>
            <a:r>
              <a:rPr lang="en-US">
                <a:latin typeface="Calibri" panose="020F0502020204030204" pitchFamily="34" charset="0"/>
                <a:cs typeface="Calibri" panose="020F0502020204030204" pitchFamily="34" charset="0"/>
              </a:rPr>
              <a:t> </a:t>
            </a:r>
            <a:fld id="{8A04D54F-FA85-F344-8424-FB00D2AE8D01}" type="slidenum">
              <a:rPr lang="en-US" smtClean="0">
                <a:latin typeface="Calibri" panose="020F0502020204030204" pitchFamily="34" charset="0"/>
                <a:cs typeface="Calibri" panose="020F0502020204030204" pitchFamily="34" charset="0"/>
              </a:rPr>
              <a:pPr/>
              <a:t>9</a:t>
            </a:fld>
            <a:endParaRPr lang="en-US"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55950AA0-B2EA-C00C-C0B6-84953346FABB}"/>
              </a:ext>
            </a:extLst>
          </p:cNvPr>
          <p:cNvSpPr txBox="1"/>
          <p:nvPr/>
        </p:nvSpPr>
        <p:spPr>
          <a:xfrm>
            <a:off x="7540100" y="909216"/>
            <a:ext cx="3162300" cy="954107"/>
          </a:xfrm>
          <a:prstGeom prst="rect">
            <a:avLst/>
          </a:prstGeom>
          <a:noFill/>
        </p:spPr>
        <p:txBody>
          <a:bodyPr wrap="square" rtlCol="0">
            <a:spAutoFit/>
          </a:bodyPr>
          <a:lstStyle/>
          <a:p>
            <a:pPr algn="ctr"/>
            <a:r>
              <a:rPr lang="en-GB" sz="2800" dirty="0">
                <a:solidFill>
                  <a:schemeClr val="accent5"/>
                </a:solidFill>
              </a:rPr>
              <a:t>geometry &amp; transformations</a:t>
            </a:r>
          </a:p>
        </p:txBody>
      </p:sp>
      <p:sp>
        <p:nvSpPr>
          <p:cNvPr id="9" name="TextBox 8">
            <a:extLst>
              <a:ext uri="{FF2B5EF4-FFF2-40B4-BE49-F238E27FC236}">
                <a16:creationId xmlns:a16="http://schemas.microsoft.com/office/drawing/2014/main" id="{CCAB2EF0-94DB-4274-C2D1-0F4DA2FCDD05}"/>
              </a:ext>
            </a:extLst>
          </p:cNvPr>
          <p:cNvSpPr txBox="1"/>
          <p:nvPr/>
        </p:nvSpPr>
        <p:spPr>
          <a:xfrm>
            <a:off x="-415150" y="2398518"/>
            <a:ext cx="3162300" cy="954107"/>
          </a:xfrm>
          <a:prstGeom prst="rect">
            <a:avLst/>
          </a:prstGeom>
          <a:noFill/>
        </p:spPr>
        <p:txBody>
          <a:bodyPr wrap="square" rtlCol="0">
            <a:spAutoFit/>
          </a:bodyPr>
          <a:lstStyle/>
          <a:p>
            <a:pPr algn="ctr"/>
            <a:r>
              <a:rPr lang="en-GB" sz="2800" dirty="0">
                <a:solidFill>
                  <a:schemeClr val="accent1"/>
                </a:solidFill>
              </a:rPr>
              <a:t>assemblies &amp; components</a:t>
            </a:r>
          </a:p>
        </p:txBody>
      </p:sp>
      <p:sp>
        <p:nvSpPr>
          <p:cNvPr id="10" name="TextBox 9">
            <a:extLst>
              <a:ext uri="{FF2B5EF4-FFF2-40B4-BE49-F238E27FC236}">
                <a16:creationId xmlns:a16="http://schemas.microsoft.com/office/drawing/2014/main" id="{C387B521-B31D-3EC3-C96F-81CFBD58A41E}"/>
              </a:ext>
            </a:extLst>
          </p:cNvPr>
          <p:cNvSpPr txBox="1"/>
          <p:nvPr/>
        </p:nvSpPr>
        <p:spPr>
          <a:xfrm>
            <a:off x="213500" y="4344435"/>
            <a:ext cx="2533650" cy="523220"/>
          </a:xfrm>
          <a:prstGeom prst="rect">
            <a:avLst/>
          </a:prstGeom>
          <a:noFill/>
        </p:spPr>
        <p:txBody>
          <a:bodyPr wrap="square" rtlCol="0">
            <a:spAutoFit/>
          </a:bodyPr>
          <a:lstStyle/>
          <a:p>
            <a:pPr algn="ctr"/>
            <a:r>
              <a:rPr lang="en-GB" sz="2800" dirty="0">
                <a:solidFill>
                  <a:schemeClr val="accent6"/>
                </a:solidFill>
              </a:rPr>
              <a:t>materials</a:t>
            </a:r>
          </a:p>
        </p:txBody>
      </p:sp>
      <p:pic>
        <p:nvPicPr>
          <p:cNvPr id="2" name="Picture 1">
            <a:extLst>
              <a:ext uri="{FF2B5EF4-FFF2-40B4-BE49-F238E27FC236}">
                <a16:creationId xmlns:a16="http://schemas.microsoft.com/office/drawing/2014/main" id="{824D37F2-AB50-7FBC-777B-D22A63FCB9F8}"/>
              </a:ext>
            </a:extLst>
          </p:cNvPr>
          <p:cNvPicPr>
            <a:picLocks noChangeAspect="1"/>
          </p:cNvPicPr>
          <p:nvPr/>
        </p:nvPicPr>
        <p:blipFill>
          <a:blip r:embed="rId3"/>
          <a:stretch>
            <a:fillRect/>
          </a:stretch>
        </p:blipFill>
        <p:spPr>
          <a:xfrm>
            <a:off x="116765" y="4867655"/>
            <a:ext cx="2630385" cy="1844923"/>
          </a:xfrm>
          <a:prstGeom prst="rect">
            <a:avLst/>
          </a:prstGeom>
        </p:spPr>
      </p:pic>
      <p:pic>
        <p:nvPicPr>
          <p:cNvPr id="3" name="Picture 2">
            <a:extLst>
              <a:ext uri="{FF2B5EF4-FFF2-40B4-BE49-F238E27FC236}">
                <a16:creationId xmlns:a16="http://schemas.microsoft.com/office/drawing/2014/main" id="{7226B224-37BA-2E0C-E673-D4F3616F99A3}"/>
              </a:ext>
            </a:extLst>
          </p:cNvPr>
          <p:cNvPicPr>
            <a:picLocks noChangeAspect="1"/>
          </p:cNvPicPr>
          <p:nvPr/>
        </p:nvPicPr>
        <p:blipFill>
          <a:blip r:embed="rId4"/>
          <a:stretch>
            <a:fillRect/>
          </a:stretch>
        </p:blipFill>
        <p:spPr>
          <a:xfrm>
            <a:off x="9739450" y="2320439"/>
            <a:ext cx="2335785" cy="4357562"/>
          </a:xfrm>
          <a:prstGeom prst="rect">
            <a:avLst/>
          </a:prstGeom>
        </p:spPr>
      </p:pic>
      <p:sp>
        <p:nvSpPr>
          <p:cNvPr id="12" name="TextBox 11">
            <a:extLst>
              <a:ext uri="{FF2B5EF4-FFF2-40B4-BE49-F238E27FC236}">
                <a16:creationId xmlns:a16="http://schemas.microsoft.com/office/drawing/2014/main" id="{8A1A1AE3-31E8-CEDC-BC7B-F65D1B6CA13A}"/>
              </a:ext>
            </a:extLst>
          </p:cNvPr>
          <p:cNvSpPr txBox="1"/>
          <p:nvPr/>
        </p:nvSpPr>
        <p:spPr>
          <a:xfrm>
            <a:off x="7872413" y="5533285"/>
            <a:ext cx="2174557" cy="954107"/>
          </a:xfrm>
          <a:prstGeom prst="rect">
            <a:avLst/>
          </a:prstGeom>
          <a:noFill/>
        </p:spPr>
        <p:txBody>
          <a:bodyPr wrap="square">
            <a:spAutoFit/>
          </a:bodyPr>
          <a:lstStyle/>
          <a:p>
            <a:pPr algn="ctr"/>
            <a:r>
              <a:rPr lang="en-GB" sz="2800" dirty="0">
                <a:solidFill>
                  <a:schemeClr val="accent2"/>
                </a:solidFill>
              </a:rPr>
              <a:t>physical properties</a:t>
            </a:r>
          </a:p>
        </p:txBody>
      </p:sp>
      <p:sp>
        <p:nvSpPr>
          <p:cNvPr id="13" name="Rectangle 12">
            <a:extLst>
              <a:ext uri="{FF2B5EF4-FFF2-40B4-BE49-F238E27FC236}">
                <a16:creationId xmlns:a16="http://schemas.microsoft.com/office/drawing/2014/main" id="{28997B8B-A23C-D440-DEAB-1C2E26799129}"/>
              </a:ext>
            </a:extLst>
          </p:cNvPr>
          <p:cNvSpPr/>
          <p:nvPr/>
        </p:nvSpPr>
        <p:spPr>
          <a:xfrm>
            <a:off x="296900" y="1000124"/>
            <a:ext cx="1817650" cy="1398393"/>
          </a:xfrm>
          <a:prstGeom prst="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GB" sz="1400" b="1" dirty="0">
              <a:solidFill>
                <a:schemeClr val="tx1"/>
              </a:solidFill>
              <a:cs typeface="Georgia"/>
            </a:endParaRPr>
          </a:p>
        </p:txBody>
      </p:sp>
    </p:spTree>
    <p:extLst>
      <p:ext uri="{BB962C8B-B14F-4D97-AF65-F5344CB8AC3E}">
        <p14:creationId xmlns:p14="http://schemas.microsoft.com/office/powerpoint/2010/main" val="1799771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animBg="1"/>
    </p:bldLst>
  </p:timing>
</p:sld>
</file>

<file path=ppt/theme/theme1.xml><?xml version="1.0" encoding="utf-8"?>
<a:theme xmlns:a="http://schemas.openxmlformats.org/drawingml/2006/main" name="King's PPT Template-Blue-No Footer Slides-080820-v3.6.1">
  <a:themeElements>
    <a:clrScheme name="Foundation Template-Theme Colors-On Blue BG">
      <a:dk1>
        <a:sysClr val="windowText" lastClr="000000"/>
      </a:dk1>
      <a:lt1>
        <a:sysClr val="window" lastClr="FFFFFF"/>
      </a:lt1>
      <a:dk2>
        <a:srgbClr val="0A2D50"/>
      </a:dk2>
      <a:lt2>
        <a:srgbClr val="CDD7DC"/>
      </a:lt2>
      <a:accent1>
        <a:srgbClr val="E2231A"/>
      </a:accent1>
      <a:accent2>
        <a:srgbClr val="FF5F05"/>
      </a:accent2>
      <a:accent3>
        <a:srgbClr val="F5B90F"/>
      </a:accent3>
      <a:accent4>
        <a:srgbClr val="C8E128"/>
      </a:accent4>
      <a:accent5>
        <a:srgbClr val="009EA0"/>
      </a:accent5>
      <a:accent6>
        <a:srgbClr val="005AD2"/>
      </a:accent6>
      <a:hlink>
        <a:srgbClr val="F5B90F"/>
      </a:hlink>
      <a:folHlink>
        <a:srgbClr val="F8D06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t" anchorCtr="0"/>
      <a:lstStyle>
        <a:defPPr algn="l">
          <a:defRPr sz="1400" b="1" dirty="0" smtClean="0">
            <a:solidFill>
              <a:schemeClr val="tx1"/>
            </a:solidFill>
            <a:cs typeface="Georgia"/>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65256770-E2F2-4A16-AD8C-227EC20FFD95}" vid="{117A9059-F08D-4AD8-BB11-0CC5CC4FEB6D}"/>
    </a:ext>
  </a:extLst>
</a:theme>
</file>

<file path=ppt/theme/theme2.xml><?xml version="1.0" encoding="utf-8"?>
<a:theme xmlns:a="http://schemas.openxmlformats.org/drawingml/2006/main" name="King's PPT Template-Blue-Footer Slides-080820-v3.6.1">
  <a:themeElements>
    <a:clrScheme name="Foundation Template-Theme Colors-On Blue BG">
      <a:dk1>
        <a:sysClr val="windowText" lastClr="000000"/>
      </a:dk1>
      <a:lt1>
        <a:sysClr val="window" lastClr="FFFFFF"/>
      </a:lt1>
      <a:dk2>
        <a:srgbClr val="0A2D50"/>
      </a:dk2>
      <a:lt2>
        <a:srgbClr val="CDD7DC"/>
      </a:lt2>
      <a:accent1>
        <a:srgbClr val="E2231A"/>
      </a:accent1>
      <a:accent2>
        <a:srgbClr val="FF5F05"/>
      </a:accent2>
      <a:accent3>
        <a:srgbClr val="F5B90F"/>
      </a:accent3>
      <a:accent4>
        <a:srgbClr val="C8E128"/>
      </a:accent4>
      <a:accent5>
        <a:srgbClr val="009EA0"/>
      </a:accent5>
      <a:accent6>
        <a:srgbClr val="005AD2"/>
      </a:accent6>
      <a:hlink>
        <a:srgbClr val="F5B90F"/>
      </a:hlink>
      <a:folHlink>
        <a:srgbClr val="F8D06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t" anchorCtr="0"/>
      <a:lstStyle>
        <a:defPPr algn="l">
          <a:defRPr sz="1400" b="1" dirty="0" smtClean="0">
            <a:solidFill>
              <a:schemeClr val="tx1"/>
            </a:solidFill>
            <a:cs typeface="Georgia"/>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65256770-E2F2-4A16-AD8C-227EC20FFD95}" vid="{837537CD-1E0F-434D-BE5E-6258E903E1D6}"/>
    </a:ext>
  </a:extLst>
</a:theme>
</file>

<file path=ppt/theme/theme3.xml><?xml version="1.0" encoding="utf-8"?>
<a:theme xmlns:a="http://schemas.openxmlformats.org/drawingml/2006/main" name="King's PPT Template-Grey-Footer Slides-080820-v3.6.1">
  <a:themeElements>
    <a:clrScheme name="Foundation Template-Theme Colours-On White BG">
      <a:dk1>
        <a:sysClr val="windowText" lastClr="000000"/>
      </a:dk1>
      <a:lt1>
        <a:sysClr val="window" lastClr="FFFFFF"/>
      </a:lt1>
      <a:dk2>
        <a:srgbClr val="0A2D50"/>
      </a:dk2>
      <a:lt2>
        <a:srgbClr val="CDD7DC"/>
      </a:lt2>
      <a:accent1>
        <a:srgbClr val="E2231A"/>
      </a:accent1>
      <a:accent2>
        <a:srgbClr val="FF5F05"/>
      </a:accent2>
      <a:accent3>
        <a:srgbClr val="F5B90F"/>
      </a:accent3>
      <a:accent4>
        <a:srgbClr val="C8E128"/>
      </a:accent4>
      <a:accent5>
        <a:srgbClr val="009EA0"/>
      </a:accent5>
      <a:accent6>
        <a:srgbClr val="005AD2"/>
      </a:accent6>
      <a:hlink>
        <a:srgbClr val="002395"/>
      </a:hlink>
      <a:folHlink>
        <a:srgbClr val="3344DD"/>
      </a:folHlink>
    </a:clrScheme>
    <a:fontScheme name="Custom 1">
      <a:majorFont>
        <a:latin typeface="KingsBureauGrot ThreeSeven"/>
        <a:ea typeface=""/>
        <a:cs typeface=""/>
      </a:majorFont>
      <a:minorFont>
        <a:latin typeface="KingsBureauGrot FiveOn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t" anchorCtr="0"/>
      <a:lstStyle>
        <a:defPPr algn="l">
          <a:defRPr sz="1400" b="1" dirty="0" smtClean="0">
            <a:solidFill>
              <a:schemeClr val="tx1"/>
            </a:solidFill>
            <a:cs typeface="Georgia"/>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65256770-E2F2-4A16-AD8C-227EC20FFD95}" vid="{FAE5B9AD-F3C8-4E3F-A7BB-547FF9E80136}"/>
    </a:ext>
  </a:extLst>
</a:theme>
</file>

<file path=ppt/theme/theme4.xml><?xml version="1.0" encoding="utf-8"?>
<a:theme xmlns:a="http://schemas.openxmlformats.org/drawingml/2006/main" name="1_King's PPT Template-Grey-Footer Slides-080820-v3.6.1">
  <a:themeElements>
    <a:clrScheme name="Foundation Template-Theme Colours-On White BG">
      <a:dk1>
        <a:sysClr val="windowText" lastClr="000000"/>
      </a:dk1>
      <a:lt1>
        <a:sysClr val="window" lastClr="FFFFFF"/>
      </a:lt1>
      <a:dk2>
        <a:srgbClr val="0A2D50"/>
      </a:dk2>
      <a:lt2>
        <a:srgbClr val="CDD7DC"/>
      </a:lt2>
      <a:accent1>
        <a:srgbClr val="E2231A"/>
      </a:accent1>
      <a:accent2>
        <a:srgbClr val="FF5F05"/>
      </a:accent2>
      <a:accent3>
        <a:srgbClr val="F5B90F"/>
      </a:accent3>
      <a:accent4>
        <a:srgbClr val="C8E128"/>
      </a:accent4>
      <a:accent5>
        <a:srgbClr val="009EA0"/>
      </a:accent5>
      <a:accent6>
        <a:srgbClr val="005AD2"/>
      </a:accent6>
      <a:hlink>
        <a:srgbClr val="002395"/>
      </a:hlink>
      <a:folHlink>
        <a:srgbClr val="3344DD"/>
      </a:folHlink>
    </a:clrScheme>
    <a:fontScheme name="Custom 1">
      <a:majorFont>
        <a:latin typeface="KingsBureauGrot ThreeSeven"/>
        <a:ea typeface=""/>
        <a:cs typeface=""/>
      </a:majorFont>
      <a:minorFont>
        <a:latin typeface="KingsBureauGrot FiveOn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t" anchorCtr="0"/>
      <a:lstStyle>
        <a:defPPr algn="l">
          <a:defRPr sz="1400" b="1" dirty="0" smtClean="0">
            <a:solidFill>
              <a:schemeClr val="tx1"/>
            </a:solidFill>
            <a:cs typeface="Georgia"/>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65256770-E2F2-4A16-AD8C-227EC20FFD95}" vid="{FAE5B9AD-F3C8-4E3F-A7BB-547FF9E8013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fcec62b-27af-43e5-8b39-2275c955b30f">
      <UserInfo>
        <DisplayName>Marques, Ana</DisplayName>
        <AccountId>83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43A3E038189B043A539E68D2F6DE4A1" ma:contentTypeVersion="10" ma:contentTypeDescription="Create a new document." ma:contentTypeScope="" ma:versionID="43ca8f75331f8857ca8e23c8f6535a28">
  <xsd:schema xmlns:xsd="http://www.w3.org/2001/XMLSchema" xmlns:xs="http://www.w3.org/2001/XMLSchema" xmlns:p="http://schemas.microsoft.com/office/2006/metadata/properties" xmlns:ns2="fd260b42-9951-41b1-bbf6-9a721d07af13" xmlns:ns3="0fcec62b-27af-43e5-8b39-2275c955b30f" targetNamespace="http://schemas.microsoft.com/office/2006/metadata/properties" ma:root="true" ma:fieldsID="96e039c86891ba144a6705ea343eda2f" ns2:_="" ns3:_="">
    <xsd:import namespace="fd260b42-9951-41b1-bbf6-9a721d07af13"/>
    <xsd:import namespace="0fcec62b-27af-43e5-8b39-2275c955b30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260b42-9951-41b1-bbf6-9a721d07af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cec62b-27af-43e5-8b39-2275c955b30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B4FFAB-A2D9-4FD5-855F-F65126373F7D}">
  <ds:schemaRefs>
    <ds:schemaRef ds:uri="0fcec62b-27af-43e5-8b39-2275c955b30f"/>
    <ds:schemaRef ds:uri="fd260b42-9951-41b1-bbf6-9a721d07af1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A9C8777-C6EC-4528-A529-B1E15BCDF7A3}">
  <ds:schemaRefs>
    <ds:schemaRef ds:uri="http://schemas.microsoft.com/sharepoint/v3/contenttype/forms"/>
  </ds:schemaRefs>
</ds:datastoreItem>
</file>

<file path=customXml/itemProps3.xml><?xml version="1.0" encoding="utf-8"?>
<ds:datastoreItem xmlns:ds="http://schemas.openxmlformats.org/officeDocument/2006/customXml" ds:itemID="{FEF44AD4-E594-4361-BE60-3B10FFFBC499}">
  <ds:schemaRefs>
    <ds:schemaRef ds:uri="0fcec62b-27af-43e5-8b39-2275c955b30f"/>
    <ds:schemaRef ds:uri="fd260b42-9951-41b1-bbf6-9a721d07af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KCL_pptx_template</Template>
  <TotalTime>4643</TotalTime>
  <Words>2263</Words>
  <Application>Microsoft Office PowerPoint</Application>
  <PresentationFormat>Widescreen</PresentationFormat>
  <Paragraphs>527</Paragraphs>
  <Slides>49</Slides>
  <Notes>2</Notes>
  <HiddenSlides>25</HiddenSlides>
  <MMClips>1</MMClips>
  <ScaleCrop>false</ScaleCrop>
  <HeadingPairs>
    <vt:vector size="4" baseType="variant">
      <vt:variant>
        <vt:lpstr>Theme</vt:lpstr>
      </vt:variant>
      <vt:variant>
        <vt:i4>5</vt:i4>
      </vt:variant>
      <vt:variant>
        <vt:lpstr>Slide Titles</vt:lpstr>
      </vt:variant>
      <vt:variant>
        <vt:i4>49</vt:i4>
      </vt:variant>
    </vt:vector>
  </HeadingPairs>
  <TitlesOfParts>
    <vt:vector size="54" baseType="lpstr">
      <vt:lpstr>King's PPT Template-Blue-No Footer Slides-080820-v3.6.1</vt:lpstr>
      <vt:lpstr>King's PPT Template-Blue-Footer Slides-080820-v3.6.1</vt:lpstr>
      <vt:lpstr>King's PPT Template-Grey-Footer Slides-080820-v3.6.1</vt:lpstr>
      <vt:lpstr>1_King's PPT Template-Grey-Footer Slides-080820-v3.6.1</vt:lpstr>
      <vt:lpstr>Office Theme</vt:lpstr>
      <vt:lpstr>Automating LCA from CAD models for sustainable design feedback</vt:lpstr>
      <vt:lpstr>Learning Outcomes</vt:lpstr>
      <vt:lpstr>A Decision-Support System for Sustainable Design</vt:lpstr>
      <vt:lpstr>Principles of an Automated Feedback System</vt:lpstr>
      <vt:lpstr>Our progress so far</vt:lpstr>
      <vt:lpstr>Agenda</vt:lpstr>
      <vt:lpstr>KCL Engineering Design</vt:lpstr>
      <vt:lpstr>Technical communication in engineering design</vt:lpstr>
      <vt:lpstr>What are CAD models? </vt:lpstr>
      <vt:lpstr>Our Virtual Component Library</vt:lpstr>
      <vt:lpstr>Our Virtual Component Library</vt:lpstr>
      <vt:lpstr>GraphQL Schema of a Fusion 360 CAD Model</vt:lpstr>
      <vt:lpstr>GraphQL Schema of a Fusion 360 CAD Model</vt:lpstr>
      <vt:lpstr>GraphQL Query</vt:lpstr>
      <vt:lpstr>Power Query Import</vt:lpstr>
      <vt:lpstr>Dig into a model hierarchy</vt:lpstr>
      <vt:lpstr>Life Cycle Assessments of Prototypes</vt:lpstr>
      <vt:lpstr>Modelling requirements for LCA from CAD</vt:lpstr>
      <vt:lpstr>Planetary Boundaries &amp; Sustainability KPIs</vt:lpstr>
      <vt:lpstr>Life Cycle Impact Assessment (LCIA) Fundamentals</vt:lpstr>
      <vt:lpstr>Constructing an OpenLCA-derived database for the design modules</vt:lpstr>
      <vt:lpstr>Constructing an OpenLCA-derived database for the design modules</vt:lpstr>
      <vt:lpstr>Power Query Merge</vt:lpstr>
      <vt:lpstr>PowerPoint Presentation</vt:lpstr>
      <vt:lpstr>Next Steps</vt:lpstr>
      <vt:lpstr>Example Case #1 : Plywood Material Sheet</vt:lpstr>
      <vt:lpstr>Example Case #2 : Universal Joint (Huco)</vt:lpstr>
      <vt:lpstr>Example Case #3 : Li-Ion battery</vt:lpstr>
      <vt:lpstr>Example Case #4 : DC motor</vt:lpstr>
      <vt:lpstr>Example Case #5 : Fasteners e.g. McMaster Imports</vt:lpstr>
      <vt:lpstr>Example Case #6 : Ship Assembly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Automating LCA from CAD models for sustainable design feedback</dc:title>
  <dc:creator>Francesco Ciriello</dc:creator>
  <cp:lastModifiedBy>Francesco Ciriello</cp:lastModifiedBy>
  <cp:revision>2</cp:revision>
  <dcterms:created xsi:type="dcterms:W3CDTF">2023-11-28T13:45:58Z</dcterms:created>
  <dcterms:modified xsi:type="dcterms:W3CDTF">2023-12-04T10:30:53Z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0x010100443A3E038189B043A539E68D2F6DE4A1</vt:lpwstr>
  </property>
</Properties>
</file>