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03" r:id="rId3"/>
    <p:sldId id="258" r:id="rId4"/>
    <p:sldId id="261" r:id="rId5"/>
    <p:sldId id="306" r:id="rId6"/>
    <p:sldId id="305" r:id="rId7"/>
    <p:sldId id="389" r:id="rId8"/>
    <p:sldId id="504" r:id="rId9"/>
    <p:sldId id="304" r:id="rId10"/>
    <p:sldId id="311" r:id="rId11"/>
    <p:sldId id="351" r:id="rId12"/>
    <p:sldId id="312" r:id="rId13"/>
    <p:sldId id="505" r:id="rId14"/>
    <p:sldId id="314" r:id="rId15"/>
    <p:sldId id="259" r:id="rId16"/>
    <p:sldId id="30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4BB6B5-542A-422E-B9FB-A875FBB3BF49}" v="14" dt="2023-12-05T19:40:01.4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7647" autoAdjust="0"/>
  </p:normalViewPr>
  <p:slideViewPr>
    <p:cSldViewPr snapToGrid="0">
      <p:cViewPr varScale="1">
        <p:scale>
          <a:sx n="52" d="100"/>
          <a:sy n="52" d="100"/>
        </p:scale>
        <p:origin x="1228" y="2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0B39BD-C0E9-4461-9CAA-F2D5AA6EB0F9}" type="datetimeFigureOut">
              <a:rPr lang="en-GB" smtClean="0"/>
              <a:t>05/12/2023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D87E3E-F613-45DC-AEBD-9A4CB41247EE}" type="slidenum">
              <a:rPr lang="en-GB" smtClean="0"/>
              <a:t>‹#›</a:t>
            </a:fld>
            <a:endParaRPr lang="en-GB"/>
          </a:p>
        </p:txBody>
      </p:sp>
    </p:spTree>
    <p:extLst>
      <p:ext uri="{BB962C8B-B14F-4D97-AF65-F5344CB8AC3E}">
        <p14:creationId xmlns:p14="http://schemas.microsoft.com/office/powerpoint/2010/main" val="1724636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D87E3E-F613-45DC-AEBD-9A4CB41247EE}" type="slidenum">
              <a:rPr lang="en-GB" smtClean="0"/>
              <a:t>1</a:t>
            </a:fld>
            <a:endParaRPr lang="en-GB"/>
          </a:p>
        </p:txBody>
      </p:sp>
    </p:spTree>
    <p:extLst>
      <p:ext uri="{BB962C8B-B14F-4D97-AF65-F5344CB8AC3E}">
        <p14:creationId xmlns:p14="http://schemas.microsoft.com/office/powerpoint/2010/main" val="2239133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D87E3E-F613-45DC-AEBD-9A4CB41247EE}" type="slidenum">
              <a:rPr lang="en-GB" smtClean="0"/>
              <a:t>13</a:t>
            </a:fld>
            <a:endParaRPr lang="en-GB"/>
          </a:p>
        </p:txBody>
      </p:sp>
    </p:spTree>
    <p:extLst>
      <p:ext uri="{BB962C8B-B14F-4D97-AF65-F5344CB8AC3E}">
        <p14:creationId xmlns:p14="http://schemas.microsoft.com/office/powerpoint/2010/main" val="28823024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D87E3E-F613-45DC-AEBD-9A4CB41247EE}" type="slidenum">
              <a:rPr lang="en-GB" smtClean="0"/>
              <a:t>15</a:t>
            </a:fld>
            <a:endParaRPr lang="en-GB"/>
          </a:p>
        </p:txBody>
      </p:sp>
    </p:spTree>
    <p:extLst>
      <p:ext uri="{BB962C8B-B14F-4D97-AF65-F5344CB8AC3E}">
        <p14:creationId xmlns:p14="http://schemas.microsoft.com/office/powerpoint/2010/main" val="24703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pc="-25" dirty="0">
                <a:effectLst/>
                <a:latin typeface="Kings Caslon Text"/>
                <a:ea typeface="MS PGothic" panose="020B0600070205080204" pitchFamily="34" charset="-128"/>
                <a:cs typeface="Arial" panose="020B0604020202020204" pitchFamily="34" charset="0"/>
              </a:rPr>
              <a:t>It is a collaborative process through which a clinician supports a patient in deciding about their treatment and achieve the patient’s target health goals in correspondence with the patient’s preferences, values, beliefs and past health records.</a:t>
            </a:r>
          </a:p>
          <a:p>
            <a:endParaRPr lang="en-US" sz="1200" spc="-25" dirty="0">
              <a:effectLst/>
              <a:latin typeface="Kings Caslon Text"/>
              <a:ea typeface="MS PGothic" panose="020B0600070205080204" pitchFamily="34" charset="-128"/>
              <a:cs typeface="Arial" panose="020B0604020202020204" pitchFamily="34" charset="0"/>
            </a:endParaRPr>
          </a:p>
          <a:p>
            <a:r>
              <a:rPr lang="en-US" sz="1200" spc="-25" dirty="0">
                <a:effectLst/>
                <a:latin typeface="Kings Caslon Text"/>
                <a:ea typeface="MS PGothic" panose="020B0600070205080204" pitchFamily="34" charset="-128"/>
                <a:cs typeface="Arial" panose="020B0604020202020204" pitchFamily="34" charset="0"/>
              </a:rPr>
              <a:t>Moreover, the treatment plan can be adjusted over time by the clinician based on the patient’s response to the specific treatment and satisfaction with the target goals. </a:t>
            </a:r>
          </a:p>
          <a:p>
            <a:endParaRPr lang="en-US" sz="1200" spc="-25" dirty="0">
              <a:effectLst/>
              <a:latin typeface="Kings Caslon Text"/>
              <a:ea typeface="MS PGothic" panose="020B0600070205080204" pitchFamily="34" charset="-128"/>
              <a:cs typeface="Arial" panose="020B0604020202020204" pitchFamily="34" charset="0"/>
            </a:endParaRPr>
          </a:p>
          <a:p>
            <a:r>
              <a:rPr lang="en-US" sz="1200" spc="-25" dirty="0">
                <a:effectLst/>
                <a:latin typeface="Kings Caslon Text"/>
                <a:ea typeface="MS PGothic" panose="020B0600070205080204" pitchFamily="34" charset="-128"/>
                <a:cs typeface="Arial" panose="020B0604020202020204" pitchFamily="34" charset="0"/>
              </a:rPr>
              <a:t>Explicit treatment of uncertainty is essential as there is uncertainty in how the patient will respond to the treatment. </a:t>
            </a:r>
            <a:endParaRPr lang="en-GB" dirty="0"/>
          </a:p>
          <a:p>
            <a:endParaRPr lang="en-GB" dirty="0"/>
          </a:p>
        </p:txBody>
      </p:sp>
      <p:sp>
        <p:nvSpPr>
          <p:cNvPr id="4" name="Slide Number Placeholder 3"/>
          <p:cNvSpPr>
            <a:spLocks noGrp="1"/>
          </p:cNvSpPr>
          <p:nvPr>
            <p:ph type="sldNum" sz="quarter" idx="5"/>
          </p:nvPr>
        </p:nvSpPr>
        <p:spPr/>
        <p:txBody>
          <a:bodyPr/>
          <a:lstStyle/>
          <a:p>
            <a:fld id="{12D87E3E-F613-45DC-AEBD-9A4CB41247EE}" type="slidenum">
              <a:rPr lang="en-GB" smtClean="0"/>
              <a:t>2</a:t>
            </a:fld>
            <a:endParaRPr lang="en-GB"/>
          </a:p>
        </p:txBody>
      </p:sp>
    </p:spTree>
    <p:extLst>
      <p:ext uri="{BB962C8B-B14F-4D97-AF65-F5344CB8AC3E}">
        <p14:creationId xmlns:p14="http://schemas.microsoft.com/office/powerpoint/2010/main" val="1240050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I will briefly discuss about our research background. We have been working in the area of decision-making under uncertainty.  Specifically in the domain of Self-Adaptive Systems. The idea is to have a </a:t>
            </a:r>
            <a:r>
              <a:rPr lang="en-GB" dirty="0" err="1"/>
              <a:t>Model@Runtime</a:t>
            </a:r>
            <a:r>
              <a:rPr lang="en-GB" dirty="0"/>
              <a:t> that supports the decision-making process.  i.e. to have a runtime model as an abstract representation of the system that is causally connected to the system and offers reflective capabilities. When there is a change in the state of the system, the runtime model also changes and other way around.</a:t>
            </a:r>
          </a:p>
          <a:p>
            <a:endParaRPr lang="en-GB" dirty="0"/>
          </a:p>
          <a:p>
            <a:endParaRPr lang="en-GB" dirty="0"/>
          </a:p>
          <a:p>
            <a:r>
              <a:rPr lang="en-GB" dirty="0"/>
              <a:t> </a:t>
            </a:r>
          </a:p>
        </p:txBody>
      </p:sp>
      <p:sp>
        <p:nvSpPr>
          <p:cNvPr id="4" name="Slide Number Placeholder 3"/>
          <p:cNvSpPr>
            <a:spLocks noGrp="1"/>
          </p:cNvSpPr>
          <p:nvPr>
            <p:ph type="sldNum" sz="quarter" idx="5"/>
          </p:nvPr>
        </p:nvSpPr>
        <p:spPr/>
        <p:txBody>
          <a:bodyPr/>
          <a:lstStyle/>
          <a:p>
            <a:fld id="{12D87E3E-F613-45DC-AEBD-9A4CB41247EE}" type="slidenum">
              <a:rPr lang="en-GB" smtClean="0"/>
              <a:t>3</a:t>
            </a:fld>
            <a:endParaRPr lang="en-GB"/>
          </a:p>
        </p:txBody>
      </p:sp>
    </p:spTree>
    <p:extLst>
      <p:ext uri="{BB962C8B-B14F-4D97-AF65-F5344CB8AC3E}">
        <p14:creationId xmlns:p14="http://schemas.microsoft.com/office/powerpoint/2010/main" val="2615113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dirty="0"/>
              <a:t>In our research, we have been working with Partially Observable Markov Decision process </a:t>
            </a:r>
            <a:r>
              <a:rPr lang="en-GB" sz="1800" b="0" i="0" u="none" strike="noStrike" baseline="0" dirty="0">
                <a:latin typeface="LinLibertineT"/>
              </a:rPr>
              <a:t>as a </a:t>
            </a:r>
            <a:r>
              <a:rPr lang="en-GB" sz="1800" b="0" i="0" u="none" strike="noStrike" baseline="0" dirty="0" err="1">
                <a:latin typeface="LinLibertineT"/>
              </a:rPr>
              <a:t>Model@Runtime</a:t>
            </a:r>
            <a:r>
              <a:rPr lang="en-GB" sz="1800" b="0" i="0" u="none" strike="noStrike" baseline="0" dirty="0">
                <a:latin typeface="LinLibertineT"/>
              </a:rPr>
              <a:t> for multi-objective decision-making for self-adaptation. POMDPs consider the system working in a partially observable environment where the states of the system are not directly observable known as </a:t>
            </a:r>
            <a:r>
              <a:rPr lang="en-GB" sz="1800" b="0" i="0" u="none" strike="noStrike" baseline="0" dirty="0">
                <a:latin typeface="LinLibertineTI"/>
              </a:rPr>
              <a:t>hidden states</a:t>
            </a:r>
            <a:r>
              <a:rPr lang="en-GB" sz="1800" b="0" i="0" u="none" strike="noStrike" baseline="0" dirty="0">
                <a:latin typeface="LinLibertineT"/>
              </a:rPr>
              <a:t>. Instead, a belief over the </a:t>
            </a:r>
            <a:r>
              <a:rPr lang="en-GB" sz="1800" b="0" i="0" u="none" strike="noStrike" baseline="0" dirty="0">
                <a:latin typeface="LinLibertineTI"/>
              </a:rPr>
              <a:t>hidden state </a:t>
            </a:r>
            <a:r>
              <a:rPr lang="en-GB" sz="1800" b="0" i="0" u="none" strike="noStrike" baseline="0" dirty="0">
                <a:latin typeface="LinLibertineT"/>
              </a:rPr>
              <a:t>is maintained.</a:t>
            </a:r>
            <a:endParaRPr lang="en-GB" sz="1100" dirty="0"/>
          </a:p>
          <a:p>
            <a:pPr algn="l"/>
            <a:endParaRPr lang="en-GB" dirty="0"/>
          </a:p>
        </p:txBody>
      </p:sp>
      <p:sp>
        <p:nvSpPr>
          <p:cNvPr id="4" name="Slide Number Placeholder 3"/>
          <p:cNvSpPr>
            <a:spLocks noGrp="1"/>
          </p:cNvSpPr>
          <p:nvPr>
            <p:ph type="sldNum" sz="quarter" idx="5"/>
          </p:nvPr>
        </p:nvSpPr>
        <p:spPr/>
        <p:txBody>
          <a:bodyPr/>
          <a:lstStyle/>
          <a:p>
            <a:fld id="{12D87E3E-F613-45DC-AEBD-9A4CB41247EE}" type="slidenum">
              <a:rPr lang="en-GB" smtClean="0"/>
              <a:t>4</a:t>
            </a:fld>
            <a:endParaRPr lang="en-GB"/>
          </a:p>
        </p:txBody>
      </p:sp>
    </p:spTree>
    <p:extLst>
      <p:ext uri="{BB962C8B-B14F-4D97-AF65-F5344CB8AC3E}">
        <p14:creationId xmlns:p14="http://schemas.microsoft.com/office/powerpoint/2010/main" val="618162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Map the experience with decision-making under uncertainty from the domain of SAS  to cases of personalised and shared decision-making for digital health. The cases will be provided by More Life UK Ltd (https://www.more-life.co.uk/) for adjusting diet plans and exercise routines for weight management for NHS patients.</a:t>
            </a:r>
          </a:p>
          <a:p>
            <a:r>
              <a:rPr lang="en-GB" sz="1200" dirty="0"/>
              <a:t>Risk and Value Analysis based on the decision: To perform exploratory analysis to study the relationship of decisions for the treatment over time and the goals achieved while identifying risk levels and utility value of the decisions made. </a:t>
            </a:r>
          </a:p>
          <a:p>
            <a:endParaRPr lang="en-GB" dirty="0"/>
          </a:p>
        </p:txBody>
      </p:sp>
      <p:sp>
        <p:nvSpPr>
          <p:cNvPr id="4" name="Slide Number Placeholder 3"/>
          <p:cNvSpPr>
            <a:spLocks noGrp="1"/>
          </p:cNvSpPr>
          <p:nvPr>
            <p:ph type="sldNum" sz="quarter" idx="5"/>
          </p:nvPr>
        </p:nvSpPr>
        <p:spPr/>
        <p:txBody>
          <a:bodyPr/>
          <a:lstStyle/>
          <a:p>
            <a:fld id="{12D87E3E-F613-45DC-AEBD-9A4CB41247EE}" type="slidenum">
              <a:rPr lang="en-GB" smtClean="0"/>
              <a:t>5</a:t>
            </a:fld>
            <a:endParaRPr lang="en-GB"/>
          </a:p>
        </p:txBody>
      </p:sp>
    </p:spTree>
    <p:extLst>
      <p:ext uri="{BB962C8B-B14F-4D97-AF65-F5344CB8AC3E}">
        <p14:creationId xmlns:p14="http://schemas.microsoft.com/office/powerpoint/2010/main" val="27052065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Bariatric or metabolic surgery is used as a treatment for people who are very obese.</a:t>
            </a:r>
          </a:p>
          <a:p>
            <a:r>
              <a:rPr lang="en-GB" dirty="0"/>
              <a:t>It can lead to significant weight loss and help improve many obesity-related conditions, such as type 2 diabetes or high blood pressure.</a:t>
            </a:r>
          </a:p>
          <a:p>
            <a:endParaRPr lang="en-GB" dirty="0"/>
          </a:p>
        </p:txBody>
      </p:sp>
      <p:sp>
        <p:nvSpPr>
          <p:cNvPr id="4" name="Slide Number Placeholder 3"/>
          <p:cNvSpPr>
            <a:spLocks noGrp="1"/>
          </p:cNvSpPr>
          <p:nvPr>
            <p:ph type="sldNum" sz="quarter" idx="5"/>
          </p:nvPr>
        </p:nvSpPr>
        <p:spPr/>
        <p:txBody>
          <a:bodyPr/>
          <a:lstStyle/>
          <a:p>
            <a:fld id="{12D87E3E-F613-45DC-AEBD-9A4CB41247EE}" type="slidenum">
              <a:rPr lang="en-GB" smtClean="0"/>
              <a:t>6</a:t>
            </a:fld>
            <a:endParaRPr lang="en-GB"/>
          </a:p>
        </p:txBody>
      </p:sp>
    </p:spTree>
    <p:extLst>
      <p:ext uri="{BB962C8B-B14F-4D97-AF65-F5344CB8AC3E}">
        <p14:creationId xmlns:p14="http://schemas.microsoft.com/office/powerpoint/2010/main" val="1667190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 important part of this analysis will be the use of surprise to assess the situations of failure where some requirement is unsatisfied. The way surprise and failure are linked is that a surprising event  will be determined to be where failure occurs, more specifically where a previously satisfied NFR switches to being unsatisfied.</a:t>
            </a:r>
          </a:p>
        </p:txBody>
      </p:sp>
      <p:sp>
        <p:nvSpPr>
          <p:cNvPr id="4" name="Slide Number Placeholder 3"/>
          <p:cNvSpPr>
            <a:spLocks noGrp="1"/>
          </p:cNvSpPr>
          <p:nvPr>
            <p:ph type="sldNum" sz="quarter" idx="5"/>
          </p:nvPr>
        </p:nvSpPr>
        <p:spPr/>
        <p:txBody>
          <a:bodyPr/>
          <a:lstStyle/>
          <a:p>
            <a:fld id="{12D87E3E-F613-45DC-AEBD-9A4CB41247EE}" type="slidenum">
              <a:rPr lang="en-GB" smtClean="0"/>
              <a:t>9</a:t>
            </a:fld>
            <a:endParaRPr lang="en-GB"/>
          </a:p>
        </p:txBody>
      </p:sp>
    </p:spTree>
    <p:extLst>
      <p:ext uri="{BB962C8B-B14F-4D97-AF65-F5344CB8AC3E}">
        <p14:creationId xmlns:p14="http://schemas.microsoft.com/office/powerpoint/2010/main" val="7142754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the surprise values are grouped in some intervals according to the size of surprise, and as surprise value is between 0 and 1 so are the interval bins. </a:t>
            </a:r>
          </a:p>
          <a:p>
            <a:r>
              <a:rPr lang="en-GB" dirty="0"/>
              <a:t>This technique allows us to further focus on the separate bins allowing a more thorough analysis of the contents. We can also ”bin” the results of the subset of surprises where failure occurs in the same way, and using these two values we can calculate the failure rate of a given group.</a:t>
            </a:r>
          </a:p>
          <a:p>
            <a:endParaRPr lang="en-GB" dirty="0"/>
          </a:p>
          <a:p>
            <a:r>
              <a:rPr lang="en-GB" dirty="0"/>
              <a:t>Failure Rate for NFR: dividing the number of surprising elements in a group by the number of all elements in the group.</a:t>
            </a:r>
          </a:p>
          <a:p>
            <a:r>
              <a:rPr lang="en-GB" dirty="0"/>
              <a:t>Failure Percentage: dividing the number of surprising elements in a group by the number of surprising elements in all groups.</a:t>
            </a:r>
          </a:p>
          <a:p>
            <a:endParaRPr lang="en-GB" dirty="0"/>
          </a:p>
          <a:p>
            <a:r>
              <a:rPr lang="en-GB" dirty="0"/>
              <a:t>The next method for identifying high risk groups for classification is by breaking down what is happening in the other NFR when failure occurs. What is done here is that for one of the groups produced in the binning, we can break down this group further using the exact same technique. However, now we will be looking at the surprise values of the other NFR to see if there are any links that might help us identify risk</a:t>
            </a:r>
          </a:p>
          <a:p>
            <a:endParaRPr lang="en-GB" dirty="0"/>
          </a:p>
          <a:p>
            <a:endParaRPr lang="en-GB" dirty="0"/>
          </a:p>
        </p:txBody>
      </p:sp>
      <p:sp>
        <p:nvSpPr>
          <p:cNvPr id="4" name="Slide Number Placeholder 3"/>
          <p:cNvSpPr>
            <a:spLocks noGrp="1"/>
          </p:cNvSpPr>
          <p:nvPr>
            <p:ph type="sldNum" sz="quarter" idx="5"/>
          </p:nvPr>
        </p:nvSpPr>
        <p:spPr/>
        <p:txBody>
          <a:bodyPr/>
          <a:lstStyle/>
          <a:p>
            <a:fld id="{12D87E3E-F613-45DC-AEBD-9A4CB41247EE}" type="slidenum">
              <a:rPr lang="en-GB" smtClean="0"/>
              <a:t>10</a:t>
            </a:fld>
            <a:endParaRPr lang="en-GB"/>
          </a:p>
        </p:txBody>
      </p:sp>
    </p:spTree>
    <p:extLst>
      <p:ext uri="{BB962C8B-B14F-4D97-AF65-F5344CB8AC3E}">
        <p14:creationId xmlns:p14="http://schemas.microsoft.com/office/powerpoint/2010/main" val="21783464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RDM is a data protection technique that stores copies of data at</a:t>
            </a:r>
            <a:r>
              <a:rPr lang="en-US" baseline="0" dirty="0"/>
              <a:t> physically isolated locations to protect data against loss, unavailability, or corruption.</a:t>
            </a:r>
          </a:p>
          <a:p>
            <a:endParaRPr lang="en-US" baseline="0" dirty="0"/>
          </a:p>
          <a:p>
            <a:r>
              <a:rPr lang="en-US" baseline="0" dirty="0"/>
              <a:t>It can be an application for Microservices as well! Any autonomous system in fact.</a:t>
            </a:r>
            <a:br>
              <a:rPr lang="en-US" baseline="0" dirty="0"/>
            </a:br>
            <a:br>
              <a:rPr lang="en-US" baseline="0" dirty="0"/>
            </a:br>
            <a:endParaRPr lang="en-US" dirty="0"/>
          </a:p>
        </p:txBody>
      </p:sp>
      <p:sp>
        <p:nvSpPr>
          <p:cNvPr id="4" name="Slide Number Placeholder 3"/>
          <p:cNvSpPr>
            <a:spLocks noGrp="1"/>
          </p:cNvSpPr>
          <p:nvPr>
            <p:ph type="sldNum" sz="quarter" idx="10"/>
          </p:nvPr>
        </p:nvSpPr>
        <p:spPr/>
        <p:txBody>
          <a:bodyPr/>
          <a:lstStyle/>
          <a:p>
            <a:fld id="{93BF683D-ED9A-6D43-B6F6-55CA0B1404D7}" type="slidenum">
              <a:rPr lang="en-US" smtClean="0"/>
              <a:t>11</a:t>
            </a:fld>
            <a:endParaRPr lang="en-US"/>
          </a:p>
        </p:txBody>
      </p:sp>
    </p:spTree>
    <p:extLst>
      <p:ext uri="{BB962C8B-B14F-4D97-AF65-F5344CB8AC3E}">
        <p14:creationId xmlns:p14="http://schemas.microsoft.com/office/powerpoint/2010/main" val="1111480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AC229-73BC-7747-E740-993E452030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981D15B-3A94-6272-8CB6-9AF8E5F367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70CDB57-5954-BD8C-E77F-377A9F6753BB}"/>
              </a:ext>
            </a:extLst>
          </p:cNvPr>
          <p:cNvSpPr>
            <a:spLocks noGrp="1"/>
          </p:cNvSpPr>
          <p:nvPr>
            <p:ph type="dt" sz="half" idx="10"/>
          </p:nvPr>
        </p:nvSpPr>
        <p:spPr/>
        <p:txBody>
          <a:bodyPr/>
          <a:lstStyle/>
          <a:p>
            <a:fld id="{8BD596E1-4BBD-41A1-BCB4-8BE85495F2A3}" type="datetimeFigureOut">
              <a:rPr lang="en-GB" smtClean="0"/>
              <a:t>05/12/2023</a:t>
            </a:fld>
            <a:endParaRPr lang="en-GB"/>
          </a:p>
        </p:txBody>
      </p:sp>
      <p:sp>
        <p:nvSpPr>
          <p:cNvPr id="5" name="Footer Placeholder 4">
            <a:extLst>
              <a:ext uri="{FF2B5EF4-FFF2-40B4-BE49-F238E27FC236}">
                <a16:creationId xmlns:a16="http://schemas.microsoft.com/office/drawing/2014/main" id="{71EA0866-6C33-73A9-57CB-C19744AB3F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1F21AC-EC47-F559-5646-A22122A78795}"/>
              </a:ext>
            </a:extLst>
          </p:cNvPr>
          <p:cNvSpPr>
            <a:spLocks noGrp="1"/>
          </p:cNvSpPr>
          <p:nvPr>
            <p:ph type="sldNum" sz="quarter" idx="12"/>
          </p:nvPr>
        </p:nvSpPr>
        <p:spPr/>
        <p:txBody>
          <a:bodyPr/>
          <a:lstStyle/>
          <a:p>
            <a:fld id="{0EB93C0E-85BD-4509-AC39-C4168EF72CBC}" type="slidenum">
              <a:rPr lang="en-GB" smtClean="0"/>
              <a:t>‹#›</a:t>
            </a:fld>
            <a:endParaRPr lang="en-GB"/>
          </a:p>
        </p:txBody>
      </p:sp>
    </p:spTree>
    <p:extLst>
      <p:ext uri="{BB962C8B-B14F-4D97-AF65-F5344CB8AC3E}">
        <p14:creationId xmlns:p14="http://schemas.microsoft.com/office/powerpoint/2010/main" val="2980004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BB479-9F9C-FFD4-69C1-682FF5B1D3D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359F648-FEFB-8FAF-D42E-95C3B11493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B8EF7D-67D8-ADFE-E719-1DD33CEB9630}"/>
              </a:ext>
            </a:extLst>
          </p:cNvPr>
          <p:cNvSpPr>
            <a:spLocks noGrp="1"/>
          </p:cNvSpPr>
          <p:nvPr>
            <p:ph type="dt" sz="half" idx="10"/>
          </p:nvPr>
        </p:nvSpPr>
        <p:spPr/>
        <p:txBody>
          <a:bodyPr/>
          <a:lstStyle/>
          <a:p>
            <a:fld id="{8BD596E1-4BBD-41A1-BCB4-8BE85495F2A3}" type="datetimeFigureOut">
              <a:rPr lang="en-GB" smtClean="0"/>
              <a:t>05/12/2023</a:t>
            </a:fld>
            <a:endParaRPr lang="en-GB"/>
          </a:p>
        </p:txBody>
      </p:sp>
      <p:sp>
        <p:nvSpPr>
          <p:cNvPr id="5" name="Footer Placeholder 4">
            <a:extLst>
              <a:ext uri="{FF2B5EF4-FFF2-40B4-BE49-F238E27FC236}">
                <a16:creationId xmlns:a16="http://schemas.microsoft.com/office/drawing/2014/main" id="{1E1A7F15-13AD-68E6-52FD-6D6CB080DD8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E86E04-3E77-8F12-3B44-6692010877CA}"/>
              </a:ext>
            </a:extLst>
          </p:cNvPr>
          <p:cNvSpPr>
            <a:spLocks noGrp="1"/>
          </p:cNvSpPr>
          <p:nvPr>
            <p:ph type="sldNum" sz="quarter" idx="12"/>
          </p:nvPr>
        </p:nvSpPr>
        <p:spPr/>
        <p:txBody>
          <a:bodyPr/>
          <a:lstStyle/>
          <a:p>
            <a:fld id="{0EB93C0E-85BD-4509-AC39-C4168EF72CBC}" type="slidenum">
              <a:rPr lang="en-GB" smtClean="0"/>
              <a:t>‹#›</a:t>
            </a:fld>
            <a:endParaRPr lang="en-GB"/>
          </a:p>
        </p:txBody>
      </p:sp>
    </p:spTree>
    <p:extLst>
      <p:ext uri="{BB962C8B-B14F-4D97-AF65-F5344CB8AC3E}">
        <p14:creationId xmlns:p14="http://schemas.microsoft.com/office/powerpoint/2010/main" val="3544919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727C73-10C7-BE4B-6D8F-BAEAEA4B0EF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66B5B41-4C56-469B-FE06-D1C6F921E5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26C115-7DE3-34C6-9E1B-C48FDDBB603A}"/>
              </a:ext>
            </a:extLst>
          </p:cNvPr>
          <p:cNvSpPr>
            <a:spLocks noGrp="1"/>
          </p:cNvSpPr>
          <p:nvPr>
            <p:ph type="dt" sz="half" idx="10"/>
          </p:nvPr>
        </p:nvSpPr>
        <p:spPr/>
        <p:txBody>
          <a:bodyPr/>
          <a:lstStyle/>
          <a:p>
            <a:fld id="{8BD596E1-4BBD-41A1-BCB4-8BE85495F2A3}" type="datetimeFigureOut">
              <a:rPr lang="en-GB" smtClean="0"/>
              <a:t>05/12/2023</a:t>
            </a:fld>
            <a:endParaRPr lang="en-GB"/>
          </a:p>
        </p:txBody>
      </p:sp>
      <p:sp>
        <p:nvSpPr>
          <p:cNvPr id="5" name="Footer Placeholder 4">
            <a:extLst>
              <a:ext uri="{FF2B5EF4-FFF2-40B4-BE49-F238E27FC236}">
                <a16:creationId xmlns:a16="http://schemas.microsoft.com/office/drawing/2014/main" id="{AA2E55A9-A5EA-2153-DF15-FE52426615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2B5609-0F04-363F-6245-12CE40816BA0}"/>
              </a:ext>
            </a:extLst>
          </p:cNvPr>
          <p:cNvSpPr>
            <a:spLocks noGrp="1"/>
          </p:cNvSpPr>
          <p:nvPr>
            <p:ph type="sldNum" sz="quarter" idx="12"/>
          </p:nvPr>
        </p:nvSpPr>
        <p:spPr/>
        <p:txBody>
          <a:bodyPr/>
          <a:lstStyle/>
          <a:p>
            <a:fld id="{0EB93C0E-85BD-4509-AC39-C4168EF72CBC}" type="slidenum">
              <a:rPr lang="en-GB" smtClean="0"/>
              <a:t>‹#›</a:t>
            </a:fld>
            <a:endParaRPr lang="en-GB"/>
          </a:p>
        </p:txBody>
      </p:sp>
    </p:spTree>
    <p:extLst>
      <p:ext uri="{BB962C8B-B14F-4D97-AF65-F5344CB8AC3E}">
        <p14:creationId xmlns:p14="http://schemas.microsoft.com/office/powerpoint/2010/main" val="1596637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9DA03-D891-72CB-9ED5-4EDA966421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104B522-B96D-3601-4A3B-A1F159F24E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F40EA4-E375-C3DB-CF7B-8A90CED70EF8}"/>
              </a:ext>
            </a:extLst>
          </p:cNvPr>
          <p:cNvSpPr>
            <a:spLocks noGrp="1"/>
          </p:cNvSpPr>
          <p:nvPr>
            <p:ph type="dt" sz="half" idx="10"/>
          </p:nvPr>
        </p:nvSpPr>
        <p:spPr/>
        <p:txBody>
          <a:bodyPr/>
          <a:lstStyle/>
          <a:p>
            <a:fld id="{8BD596E1-4BBD-41A1-BCB4-8BE85495F2A3}" type="datetimeFigureOut">
              <a:rPr lang="en-GB" smtClean="0"/>
              <a:t>05/12/2023</a:t>
            </a:fld>
            <a:endParaRPr lang="en-GB"/>
          </a:p>
        </p:txBody>
      </p:sp>
      <p:sp>
        <p:nvSpPr>
          <p:cNvPr id="5" name="Footer Placeholder 4">
            <a:extLst>
              <a:ext uri="{FF2B5EF4-FFF2-40B4-BE49-F238E27FC236}">
                <a16:creationId xmlns:a16="http://schemas.microsoft.com/office/drawing/2014/main" id="{B0220547-06D5-D7DB-CA21-DA8826CEEF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AC2BCD-72E1-C1F0-1E29-A69E72663BC1}"/>
              </a:ext>
            </a:extLst>
          </p:cNvPr>
          <p:cNvSpPr>
            <a:spLocks noGrp="1"/>
          </p:cNvSpPr>
          <p:nvPr>
            <p:ph type="sldNum" sz="quarter" idx="12"/>
          </p:nvPr>
        </p:nvSpPr>
        <p:spPr/>
        <p:txBody>
          <a:bodyPr/>
          <a:lstStyle/>
          <a:p>
            <a:fld id="{0EB93C0E-85BD-4509-AC39-C4168EF72CBC}" type="slidenum">
              <a:rPr lang="en-GB" smtClean="0"/>
              <a:t>‹#›</a:t>
            </a:fld>
            <a:endParaRPr lang="en-GB"/>
          </a:p>
        </p:txBody>
      </p:sp>
    </p:spTree>
    <p:extLst>
      <p:ext uri="{BB962C8B-B14F-4D97-AF65-F5344CB8AC3E}">
        <p14:creationId xmlns:p14="http://schemas.microsoft.com/office/powerpoint/2010/main" val="1998177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D40BA-E782-707B-872C-609C61D202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C843086-6F53-EED7-3A5F-D90523F2AF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4512512-6AF4-7F74-49BB-9A374AB20883}"/>
              </a:ext>
            </a:extLst>
          </p:cNvPr>
          <p:cNvSpPr>
            <a:spLocks noGrp="1"/>
          </p:cNvSpPr>
          <p:nvPr>
            <p:ph type="dt" sz="half" idx="10"/>
          </p:nvPr>
        </p:nvSpPr>
        <p:spPr/>
        <p:txBody>
          <a:bodyPr/>
          <a:lstStyle/>
          <a:p>
            <a:fld id="{8BD596E1-4BBD-41A1-BCB4-8BE85495F2A3}" type="datetimeFigureOut">
              <a:rPr lang="en-GB" smtClean="0"/>
              <a:t>05/12/2023</a:t>
            </a:fld>
            <a:endParaRPr lang="en-GB"/>
          </a:p>
        </p:txBody>
      </p:sp>
      <p:sp>
        <p:nvSpPr>
          <p:cNvPr id="5" name="Footer Placeholder 4">
            <a:extLst>
              <a:ext uri="{FF2B5EF4-FFF2-40B4-BE49-F238E27FC236}">
                <a16:creationId xmlns:a16="http://schemas.microsoft.com/office/drawing/2014/main" id="{AB268643-2FE2-920A-E6B1-E30B9E196D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1713AE1-5D5F-7BE2-6B90-F391C1882528}"/>
              </a:ext>
            </a:extLst>
          </p:cNvPr>
          <p:cNvSpPr>
            <a:spLocks noGrp="1"/>
          </p:cNvSpPr>
          <p:nvPr>
            <p:ph type="sldNum" sz="quarter" idx="12"/>
          </p:nvPr>
        </p:nvSpPr>
        <p:spPr/>
        <p:txBody>
          <a:bodyPr/>
          <a:lstStyle/>
          <a:p>
            <a:fld id="{0EB93C0E-85BD-4509-AC39-C4168EF72CBC}" type="slidenum">
              <a:rPr lang="en-GB" smtClean="0"/>
              <a:t>‹#›</a:t>
            </a:fld>
            <a:endParaRPr lang="en-GB"/>
          </a:p>
        </p:txBody>
      </p:sp>
    </p:spTree>
    <p:extLst>
      <p:ext uri="{BB962C8B-B14F-4D97-AF65-F5344CB8AC3E}">
        <p14:creationId xmlns:p14="http://schemas.microsoft.com/office/powerpoint/2010/main" val="357701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C3244-0C9D-C21C-70FE-40FCBC28C48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6EF3946-CB40-05AB-D86E-741B171E6CF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BB76447-3A19-12E9-5AB8-C7803014CB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B6BB29E-3838-9852-642E-7B5B7F2FE805}"/>
              </a:ext>
            </a:extLst>
          </p:cNvPr>
          <p:cNvSpPr>
            <a:spLocks noGrp="1"/>
          </p:cNvSpPr>
          <p:nvPr>
            <p:ph type="dt" sz="half" idx="10"/>
          </p:nvPr>
        </p:nvSpPr>
        <p:spPr/>
        <p:txBody>
          <a:bodyPr/>
          <a:lstStyle/>
          <a:p>
            <a:fld id="{8BD596E1-4BBD-41A1-BCB4-8BE85495F2A3}" type="datetimeFigureOut">
              <a:rPr lang="en-GB" smtClean="0"/>
              <a:t>05/12/2023</a:t>
            </a:fld>
            <a:endParaRPr lang="en-GB"/>
          </a:p>
        </p:txBody>
      </p:sp>
      <p:sp>
        <p:nvSpPr>
          <p:cNvPr id="6" name="Footer Placeholder 5">
            <a:extLst>
              <a:ext uri="{FF2B5EF4-FFF2-40B4-BE49-F238E27FC236}">
                <a16:creationId xmlns:a16="http://schemas.microsoft.com/office/drawing/2014/main" id="{029E45E9-93F9-BFE5-1AD5-A3A3934228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85FBA08-9C70-D0C4-B703-C17CA0291A4C}"/>
              </a:ext>
            </a:extLst>
          </p:cNvPr>
          <p:cNvSpPr>
            <a:spLocks noGrp="1"/>
          </p:cNvSpPr>
          <p:nvPr>
            <p:ph type="sldNum" sz="quarter" idx="12"/>
          </p:nvPr>
        </p:nvSpPr>
        <p:spPr/>
        <p:txBody>
          <a:bodyPr/>
          <a:lstStyle/>
          <a:p>
            <a:fld id="{0EB93C0E-85BD-4509-AC39-C4168EF72CBC}" type="slidenum">
              <a:rPr lang="en-GB" smtClean="0"/>
              <a:t>‹#›</a:t>
            </a:fld>
            <a:endParaRPr lang="en-GB"/>
          </a:p>
        </p:txBody>
      </p:sp>
    </p:spTree>
    <p:extLst>
      <p:ext uri="{BB962C8B-B14F-4D97-AF65-F5344CB8AC3E}">
        <p14:creationId xmlns:p14="http://schemas.microsoft.com/office/powerpoint/2010/main" val="3082177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E820A-30DA-54BF-7E3B-BBDDB7D9D61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397710A-A2D3-3E88-6C75-F5F0C9B64A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F62F00-65A6-B67A-0CA2-70D38C1D09D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1A497A5-3F94-1BB8-F272-BF3D063AFF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86D0AF-45E2-5710-AACB-682EEFA36B0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307DF22-6E0B-091F-3796-C189169BEDC2}"/>
              </a:ext>
            </a:extLst>
          </p:cNvPr>
          <p:cNvSpPr>
            <a:spLocks noGrp="1"/>
          </p:cNvSpPr>
          <p:nvPr>
            <p:ph type="dt" sz="half" idx="10"/>
          </p:nvPr>
        </p:nvSpPr>
        <p:spPr/>
        <p:txBody>
          <a:bodyPr/>
          <a:lstStyle/>
          <a:p>
            <a:fld id="{8BD596E1-4BBD-41A1-BCB4-8BE85495F2A3}" type="datetimeFigureOut">
              <a:rPr lang="en-GB" smtClean="0"/>
              <a:t>05/12/2023</a:t>
            </a:fld>
            <a:endParaRPr lang="en-GB"/>
          </a:p>
        </p:txBody>
      </p:sp>
      <p:sp>
        <p:nvSpPr>
          <p:cNvPr id="8" name="Footer Placeholder 7">
            <a:extLst>
              <a:ext uri="{FF2B5EF4-FFF2-40B4-BE49-F238E27FC236}">
                <a16:creationId xmlns:a16="http://schemas.microsoft.com/office/drawing/2014/main" id="{10CBFA91-7167-1ED1-E80E-5B737DF4A91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D0D306B-86E1-6E9B-6366-99D88D658C8B}"/>
              </a:ext>
            </a:extLst>
          </p:cNvPr>
          <p:cNvSpPr>
            <a:spLocks noGrp="1"/>
          </p:cNvSpPr>
          <p:nvPr>
            <p:ph type="sldNum" sz="quarter" idx="12"/>
          </p:nvPr>
        </p:nvSpPr>
        <p:spPr/>
        <p:txBody>
          <a:bodyPr/>
          <a:lstStyle/>
          <a:p>
            <a:fld id="{0EB93C0E-85BD-4509-AC39-C4168EF72CBC}" type="slidenum">
              <a:rPr lang="en-GB" smtClean="0"/>
              <a:t>‹#›</a:t>
            </a:fld>
            <a:endParaRPr lang="en-GB"/>
          </a:p>
        </p:txBody>
      </p:sp>
    </p:spTree>
    <p:extLst>
      <p:ext uri="{BB962C8B-B14F-4D97-AF65-F5344CB8AC3E}">
        <p14:creationId xmlns:p14="http://schemas.microsoft.com/office/powerpoint/2010/main" val="2911231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0ED77-ED9D-FBE4-D7FE-46481C0824A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1C92819-09A5-878C-0B55-8318629EBF47}"/>
              </a:ext>
            </a:extLst>
          </p:cNvPr>
          <p:cNvSpPr>
            <a:spLocks noGrp="1"/>
          </p:cNvSpPr>
          <p:nvPr>
            <p:ph type="dt" sz="half" idx="10"/>
          </p:nvPr>
        </p:nvSpPr>
        <p:spPr/>
        <p:txBody>
          <a:bodyPr/>
          <a:lstStyle/>
          <a:p>
            <a:fld id="{8BD596E1-4BBD-41A1-BCB4-8BE85495F2A3}" type="datetimeFigureOut">
              <a:rPr lang="en-GB" smtClean="0"/>
              <a:t>05/12/2023</a:t>
            </a:fld>
            <a:endParaRPr lang="en-GB"/>
          </a:p>
        </p:txBody>
      </p:sp>
      <p:sp>
        <p:nvSpPr>
          <p:cNvPr id="4" name="Footer Placeholder 3">
            <a:extLst>
              <a:ext uri="{FF2B5EF4-FFF2-40B4-BE49-F238E27FC236}">
                <a16:creationId xmlns:a16="http://schemas.microsoft.com/office/drawing/2014/main" id="{E607D561-6A34-4D91-08D5-102DEEEC3E7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7A40621-0283-F70D-38BB-AC4ED9D0A4E5}"/>
              </a:ext>
            </a:extLst>
          </p:cNvPr>
          <p:cNvSpPr>
            <a:spLocks noGrp="1"/>
          </p:cNvSpPr>
          <p:nvPr>
            <p:ph type="sldNum" sz="quarter" idx="12"/>
          </p:nvPr>
        </p:nvSpPr>
        <p:spPr/>
        <p:txBody>
          <a:bodyPr/>
          <a:lstStyle/>
          <a:p>
            <a:fld id="{0EB93C0E-85BD-4509-AC39-C4168EF72CBC}" type="slidenum">
              <a:rPr lang="en-GB" smtClean="0"/>
              <a:t>‹#›</a:t>
            </a:fld>
            <a:endParaRPr lang="en-GB"/>
          </a:p>
        </p:txBody>
      </p:sp>
    </p:spTree>
    <p:extLst>
      <p:ext uri="{BB962C8B-B14F-4D97-AF65-F5344CB8AC3E}">
        <p14:creationId xmlns:p14="http://schemas.microsoft.com/office/powerpoint/2010/main" val="1154628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1310FA-EC34-56E9-88BB-B06C24FD1715}"/>
              </a:ext>
            </a:extLst>
          </p:cNvPr>
          <p:cNvSpPr>
            <a:spLocks noGrp="1"/>
          </p:cNvSpPr>
          <p:nvPr>
            <p:ph type="dt" sz="half" idx="10"/>
          </p:nvPr>
        </p:nvSpPr>
        <p:spPr/>
        <p:txBody>
          <a:bodyPr/>
          <a:lstStyle/>
          <a:p>
            <a:fld id="{8BD596E1-4BBD-41A1-BCB4-8BE85495F2A3}" type="datetimeFigureOut">
              <a:rPr lang="en-GB" smtClean="0"/>
              <a:t>05/12/2023</a:t>
            </a:fld>
            <a:endParaRPr lang="en-GB"/>
          </a:p>
        </p:txBody>
      </p:sp>
      <p:sp>
        <p:nvSpPr>
          <p:cNvPr id="3" name="Footer Placeholder 2">
            <a:extLst>
              <a:ext uri="{FF2B5EF4-FFF2-40B4-BE49-F238E27FC236}">
                <a16:creationId xmlns:a16="http://schemas.microsoft.com/office/drawing/2014/main" id="{6229DF7F-2182-0896-628C-51CD12F04DE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D681E2D-346F-794D-338D-FB00C974107C}"/>
              </a:ext>
            </a:extLst>
          </p:cNvPr>
          <p:cNvSpPr>
            <a:spLocks noGrp="1"/>
          </p:cNvSpPr>
          <p:nvPr>
            <p:ph type="sldNum" sz="quarter" idx="12"/>
          </p:nvPr>
        </p:nvSpPr>
        <p:spPr/>
        <p:txBody>
          <a:bodyPr/>
          <a:lstStyle/>
          <a:p>
            <a:fld id="{0EB93C0E-85BD-4509-AC39-C4168EF72CBC}" type="slidenum">
              <a:rPr lang="en-GB" smtClean="0"/>
              <a:t>‹#›</a:t>
            </a:fld>
            <a:endParaRPr lang="en-GB"/>
          </a:p>
        </p:txBody>
      </p:sp>
    </p:spTree>
    <p:extLst>
      <p:ext uri="{BB962C8B-B14F-4D97-AF65-F5344CB8AC3E}">
        <p14:creationId xmlns:p14="http://schemas.microsoft.com/office/powerpoint/2010/main" val="1932239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9CBBE-B59F-B407-1C27-FC84B6C4AC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94CC061-446A-74D1-DCB2-FA76448945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F2CCCA6-BE11-B2FF-52C3-A7D59CBA36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469E2C-7713-4470-00EF-F2BDD6E4AD0D}"/>
              </a:ext>
            </a:extLst>
          </p:cNvPr>
          <p:cNvSpPr>
            <a:spLocks noGrp="1"/>
          </p:cNvSpPr>
          <p:nvPr>
            <p:ph type="dt" sz="half" idx="10"/>
          </p:nvPr>
        </p:nvSpPr>
        <p:spPr/>
        <p:txBody>
          <a:bodyPr/>
          <a:lstStyle/>
          <a:p>
            <a:fld id="{8BD596E1-4BBD-41A1-BCB4-8BE85495F2A3}" type="datetimeFigureOut">
              <a:rPr lang="en-GB" smtClean="0"/>
              <a:t>05/12/2023</a:t>
            </a:fld>
            <a:endParaRPr lang="en-GB"/>
          </a:p>
        </p:txBody>
      </p:sp>
      <p:sp>
        <p:nvSpPr>
          <p:cNvPr id="6" name="Footer Placeholder 5">
            <a:extLst>
              <a:ext uri="{FF2B5EF4-FFF2-40B4-BE49-F238E27FC236}">
                <a16:creationId xmlns:a16="http://schemas.microsoft.com/office/drawing/2014/main" id="{7616BB5E-A66E-3E3C-4A16-19B90246A2A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5387738-10F6-707F-F852-EC6243459A56}"/>
              </a:ext>
            </a:extLst>
          </p:cNvPr>
          <p:cNvSpPr>
            <a:spLocks noGrp="1"/>
          </p:cNvSpPr>
          <p:nvPr>
            <p:ph type="sldNum" sz="quarter" idx="12"/>
          </p:nvPr>
        </p:nvSpPr>
        <p:spPr/>
        <p:txBody>
          <a:bodyPr/>
          <a:lstStyle/>
          <a:p>
            <a:fld id="{0EB93C0E-85BD-4509-AC39-C4168EF72CBC}" type="slidenum">
              <a:rPr lang="en-GB" smtClean="0"/>
              <a:t>‹#›</a:t>
            </a:fld>
            <a:endParaRPr lang="en-GB"/>
          </a:p>
        </p:txBody>
      </p:sp>
    </p:spTree>
    <p:extLst>
      <p:ext uri="{BB962C8B-B14F-4D97-AF65-F5344CB8AC3E}">
        <p14:creationId xmlns:p14="http://schemas.microsoft.com/office/powerpoint/2010/main" val="33288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6E27A-8537-E2D2-B604-DCE4E7075C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A25AE89-8A35-F06F-C8F0-1B469C7B40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44E76CA-DCCD-88C7-4A00-371E3816E2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10397B-3E30-83FE-3533-D834DFA03563}"/>
              </a:ext>
            </a:extLst>
          </p:cNvPr>
          <p:cNvSpPr>
            <a:spLocks noGrp="1"/>
          </p:cNvSpPr>
          <p:nvPr>
            <p:ph type="dt" sz="half" idx="10"/>
          </p:nvPr>
        </p:nvSpPr>
        <p:spPr/>
        <p:txBody>
          <a:bodyPr/>
          <a:lstStyle/>
          <a:p>
            <a:fld id="{8BD596E1-4BBD-41A1-BCB4-8BE85495F2A3}" type="datetimeFigureOut">
              <a:rPr lang="en-GB" smtClean="0"/>
              <a:t>05/12/2023</a:t>
            </a:fld>
            <a:endParaRPr lang="en-GB"/>
          </a:p>
        </p:txBody>
      </p:sp>
      <p:sp>
        <p:nvSpPr>
          <p:cNvPr id="6" name="Footer Placeholder 5">
            <a:extLst>
              <a:ext uri="{FF2B5EF4-FFF2-40B4-BE49-F238E27FC236}">
                <a16:creationId xmlns:a16="http://schemas.microsoft.com/office/drawing/2014/main" id="{D0CCD379-B05A-2B49-1D7F-CFC0491294A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81F3F12-FE3C-9F38-8386-C768162704E8}"/>
              </a:ext>
            </a:extLst>
          </p:cNvPr>
          <p:cNvSpPr>
            <a:spLocks noGrp="1"/>
          </p:cNvSpPr>
          <p:nvPr>
            <p:ph type="sldNum" sz="quarter" idx="12"/>
          </p:nvPr>
        </p:nvSpPr>
        <p:spPr/>
        <p:txBody>
          <a:bodyPr/>
          <a:lstStyle/>
          <a:p>
            <a:fld id="{0EB93C0E-85BD-4509-AC39-C4168EF72CBC}" type="slidenum">
              <a:rPr lang="en-GB" smtClean="0"/>
              <a:t>‹#›</a:t>
            </a:fld>
            <a:endParaRPr lang="en-GB"/>
          </a:p>
        </p:txBody>
      </p:sp>
    </p:spTree>
    <p:extLst>
      <p:ext uri="{BB962C8B-B14F-4D97-AF65-F5344CB8AC3E}">
        <p14:creationId xmlns:p14="http://schemas.microsoft.com/office/powerpoint/2010/main" val="2280612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3513DB-479B-42B1-6DD9-4AE3336694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26F008D-3F86-C1CC-BE11-8AD992481B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A5A2B1-F36B-3B70-10C5-89AF43E2CA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D596E1-4BBD-41A1-BCB4-8BE85495F2A3}" type="datetimeFigureOut">
              <a:rPr lang="en-GB" smtClean="0"/>
              <a:t>05/12/2023</a:t>
            </a:fld>
            <a:endParaRPr lang="en-GB"/>
          </a:p>
        </p:txBody>
      </p:sp>
      <p:sp>
        <p:nvSpPr>
          <p:cNvPr id="5" name="Footer Placeholder 4">
            <a:extLst>
              <a:ext uri="{FF2B5EF4-FFF2-40B4-BE49-F238E27FC236}">
                <a16:creationId xmlns:a16="http://schemas.microsoft.com/office/drawing/2014/main" id="{17183B67-039E-A738-0956-5C03156CAD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55D5C74-8605-C18C-396B-3118D8182F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B93C0E-85BD-4509-AC39-C4168EF72CBC}" type="slidenum">
              <a:rPr lang="en-GB" smtClean="0"/>
              <a:t>‹#›</a:t>
            </a:fld>
            <a:endParaRPr lang="en-GB"/>
          </a:p>
        </p:txBody>
      </p:sp>
    </p:spTree>
    <p:extLst>
      <p:ext uri="{BB962C8B-B14F-4D97-AF65-F5344CB8AC3E}">
        <p14:creationId xmlns:p14="http://schemas.microsoft.com/office/powerpoint/2010/main" val="1842563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dylan.walton@durham.ac.uk" TargetMode="External"/><Relationship Id="rId3" Type="http://schemas.openxmlformats.org/officeDocument/2006/relationships/hyperlink" Target="mailto:huma.samin@durham.ac.uk" TargetMode="External"/><Relationship Id="rId7" Type="http://schemas.openxmlformats.org/officeDocument/2006/relationships/hyperlink" Target="mailto:dorothy.monekosso@more-life.co.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10" Type="http://schemas.openxmlformats.org/officeDocument/2006/relationships/hyperlink" Target="mailto:andrew.g.darby@durham.ac.uk" TargetMode="External"/><Relationship Id="rId4" Type="http://schemas.openxmlformats.org/officeDocument/2006/relationships/hyperlink" Target="mailto:nelly.bencomo@durham.ac.uk" TargetMode="External"/><Relationship Id="rId9" Type="http://schemas.openxmlformats.org/officeDocument/2006/relationships/hyperlink" Target="mailto:p.sawyer@aston.ac.uk"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9F351-AD97-601D-A037-28D3D92578EA}"/>
              </a:ext>
            </a:extLst>
          </p:cNvPr>
          <p:cNvSpPr>
            <a:spLocks noGrp="1"/>
          </p:cNvSpPr>
          <p:nvPr>
            <p:ph type="ctrTitle"/>
          </p:nvPr>
        </p:nvSpPr>
        <p:spPr>
          <a:xfrm>
            <a:off x="156460" y="1459386"/>
            <a:ext cx="11879079" cy="2387600"/>
          </a:xfrm>
        </p:spPr>
        <p:txBody>
          <a:bodyPr>
            <a:normAutofit fontScale="90000"/>
          </a:bodyPr>
          <a:lstStyle/>
          <a:p>
            <a:r>
              <a:rPr lang="en-GB" sz="3600" b="1" dirty="0" err="1"/>
              <a:t>iDecide</a:t>
            </a:r>
            <a:r>
              <a:rPr lang="en-GB" sz="3600" dirty="0"/>
              <a:t>: </a:t>
            </a:r>
            <a:r>
              <a:rPr lang="en-GB" sz="3200" dirty="0"/>
              <a:t>Quantifying Uncertainty in Models using Artificial Intelligence for Personalised and Shared Decision-Making in Digital Health.</a:t>
            </a:r>
            <a:r>
              <a:rPr lang="en-GB" sz="3200" b="1" baseline="30000" dirty="0"/>
              <a:t>1</a:t>
            </a:r>
            <a:br>
              <a:rPr lang="en-GB" sz="3200" dirty="0"/>
            </a:br>
            <a:br>
              <a:rPr lang="en-GB" sz="3200" dirty="0"/>
            </a:br>
            <a:r>
              <a:rPr lang="en-GB" sz="3200" b="1" dirty="0" err="1"/>
              <a:t>ERiMA</a:t>
            </a:r>
            <a:r>
              <a:rPr lang="en-GB" sz="3200" b="1" dirty="0"/>
              <a:t>: </a:t>
            </a:r>
            <a:r>
              <a:rPr lang="en-GB" sz="3200" dirty="0"/>
              <a:t>Envisioning Risk Models for Assessment of AI-based applications.</a:t>
            </a:r>
            <a:r>
              <a:rPr lang="en-GB" sz="3200" b="1" baseline="30000" dirty="0"/>
              <a:t>2</a:t>
            </a:r>
            <a:br>
              <a:rPr lang="en-GB" sz="3200" dirty="0"/>
            </a:br>
            <a:endParaRPr lang="en-GB" sz="3200" dirty="0"/>
          </a:p>
        </p:txBody>
      </p:sp>
      <p:sp>
        <p:nvSpPr>
          <p:cNvPr id="3" name="Subtitle 2">
            <a:extLst>
              <a:ext uri="{FF2B5EF4-FFF2-40B4-BE49-F238E27FC236}">
                <a16:creationId xmlns:a16="http://schemas.microsoft.com/office/drawing/2014/main" id="{B9FBFB26-B417-15BD-65F5-3525B6A7BC0B}"/>
              </a:ext>
            </a:extLst>
          </p:cNvPr>
          <p:cNvSpPr>
            <a:spLocks noGrp="1"/>
          </p:cNvSpPr>
          <p:nvPr>
            <p:ph type="subTitle" idx="1"/>
          </p:nvPr>
        </p:nvSpPr>
        <p:spPr>
          <a:xfrm>
            <a:off x="509587" y="4687916"/>
            <a:ext cx="4360094" cy="3512451"/>
          </a:xfrm>
        </p:spPr>
        <p:txBody>
          <a:bodyPr>
            <a:noAutofit/>
          </a:bodyPr>
          <a:lstStyle/>
          <a:p>
            <a:pPr algn="l">
              <a:lnSpc>
                <a:spcPct val="100000"/>
              </a:lnSpc>
              <a:spcBef>
                <a:spcPts val="0"/>
              </a:spcBef>
            </a:pPr>
            <a:r>
              <a:rPr lang="en-GB" sz="1400" b="1" u="sng" dirty="0"/>
              <a:t>Dr Huma Samin</a:t>
            </a:r>
            <a:r>
              <a:rPr lang="en-GB" sz="1400" b="1" baseline="30000" dirty="0"/>
              <a:t> 1</a:t>
            </a:r>
            <a:endParaRPr lang="en-GB" sz="1400" b="1" dirty="0"/>
          </a:p>
          <a:p>
            <a:pPr algn="l">
              <a:lnSpc>
                <a:spcPct val="100000"/>
              </a:lnSpc>
              <a:spcBef>
                <a:spcPts val="0"/>
              </a:spcBef>
            </a:pPr>
            <a:r>
              <a:rPr lang="en-GB" sz="1400" dirty="0"/>
              <a:t>Post Doctoral Research Associate Computer Science</a:t>
            </a:r>
          </a:p>
          <a:p>
            <a:pPr algn="l">
              <a:lnSpc>
                <a:spcPct val="100000"/>
              </a:lnSpc>
              <a:spcBef>
                <a:spcPts val="0"/>
              </a:spcBef>
            </a:pPr>
            <a:r>
              <a:rPr lang="en-GB" sz="1400" dirty="0"/>
              <a:t>Durham University, UK</a:t>
            </a:r>
          </a:p>
          <a:p>
            <a:pPr algn="l">
              <a:lnSpc>
                <a:spcPct val="100000"/>
              </a:lnSpc>
              <a:spcBef>
                <a:spcPts val="0"/>
              </a:spcBef>
            </a:pPr>
            <a:r>
              <a:rPr lang="en-GB" sz="1400" dirty="0">
                <a:hlinkClick r:id="rId3"/>
              </a:rPr>
              <a:t>huma.samin@durham.ac.uk</a:t>
            </a:r>
            <a:endParaRPr lang="en-GB" sz="1400" dirty="0"/>
          </a:p>
          <a:p>
            <a:pPr algn="l">
              <a:lnSpc>
                <a:spcPct val="100000"/>
              </a:lnSpc>
              <a:spcBef>
                <a:spcPts val="0"/>
              </a:spcBef>
            </a:pPr>
            <a:endParaRPr lang="en-GB" sz="1400" b="1" dirty="0"/>
          </a:p>
          <a:p>
            <a:pPr algn="l">
              <a:lnSpc>
                <a:spcPct val="100000"/>
              </a:lnSpc>
              <a:spcBef>
                <a:spcPts val="0"/>
              </a:spcBef>
            </a:pPr>
            <a:r>
              <a:rPr lang="en-GB" sz="1400" b="1" dirty="0"/>
              <a:t>Dr Nelly Bencomo </a:t>
            </a:r>
            <a:r>
              <a:rPr lang="en-GB" sz="1400" b="1" baseline="30000" dirty="0"/>
              <a:t>1,2</a:t>
            </a:r>
          </a:p>
          <a:p>
            <a:pPr algn="l">
              <a:lnSpc>
                <a:spcPct val="100000"/>
              </a:lnSpc>
              <a:spcBef>
                <a:spcPts val="0"/>
              </a:spcBef>
            </a:pPr>
            <a:r>
              <a:rPr lang="en-GB" sz="1400" dirty="0"/>
              <a:t>Associate Professor in Computer Science</a:t>
            </a:r>
          </a:p>
          <a:p>
            <a:pPr algn="l">
              <a:lnSpc>
                <a:spcPct val="100000"/>
              </a:lnSpc>
              <a:spcBef>
                <a:spcPts val="0"/>
              </a:spcBef>
            </a:pPr>
            <a:r>
              <a:rPr lang="en-GB" sz="1400" dirty="0"/>
              <a:t>Durham University, UK</a:t>
            </a:r>
          </a:p>
          <a:p>
            <a:pPr algn="l">
              <a:lnSpc>
                <a:spcPct val="100000"/>
              </a:lnSpc>
              <a:spcBef>
                <a:spcPts val="0"/>
              </a:spcBef>
            </a:pPr>
            <a:r>
              <a:rPr lang="en-GB" sz="1400" dirty="0">
                <a:hlinkClick r:id="rId4"/>
              </a:rPr>
              <a:t>nelly.bencomo@durham.ac.uk</a:t>
            </a:r>
            <a:endParaRPr lang="en-GB" sz="1400" dirty="0"/>
          </a:p>
          <a:p>
            <a:pPr algn="l">
              <a:lnSpc>
                <a:spcPct val="100000"/>
              </a:lnSpc>
              <a:spcBef>
                <a:spcPts val="0"/>
              </a:spcBef>
            </a:pPr>
            <a:endParaRPr lang="en-GB" sz="1400" b="1" dirty="0"/>
          </a:p>
          <a:p>
            <a:pPr algn="l">
              <a:lnSpc>
                <a:spcPct val="100000"/>
              </a:lnSpc>
              <a:spcBef>
                <a:spcPts val="0"/>
              </a:spcBef>
            </a:pPr>
            <a:endParaRPr lang="en-GB" sz="1400" b="1" u="sng" dirty="0"/>
          </a:p>
          <a:p>
            <a:pPr algn="l">
              <a:lnSpc>
                <a:spcPct val="100000"/>
              </a:lnSpc>
              <a:spcBef>
                <a:spcPts val="0"/>
              </a:spcBef>
            </a:pPr>
            <a:endParaRPr lang="en-GB" sz="1400" dirty="0"/>
          </a:p>
          <a:p>
            <a:pPr algn="l">
              <a:lnSpc>
                <a:spcPct val="150000"/>
              </a:lnSpc>
              <a:spcBef>
                <a:spcPts val="0"/>
              </a:spcBef>
            </a:pPr>
            <a:endParaRPr lang="en-GB" sz="1400" dirty="0"/>
          </a:p>
          <a:p>
            <a:pPr algn="l">
              <a:lnSpc>
                <a:spcPct val="120000"/>
              </a:lnSpc>
              <a:spcBef>
                <a:spcPts val="0"/>
              </a:spcBef>
            </a:pPr>
            <a:endParaRPr lang="en-GB" sz="1400" b="1" dirty="0"/>
          </a:p>
        </p:txBody>
      </p:sp>
      <p:pic>
        <p:nvPicPr>
          <p:cNvPr id="1028" name="Picture 4" descr="MDENet – Home of the MDE community">
            <a:extLst>
              <a:ext uri="{FF2B5EF4-FFF2-40B4-BE49-F238E27FC236}">
                <a16:creationId xmlns:a16="http://schemas.microsoft.com/office/drawing/2014/main" id="{E4EEF550-E934-B8E3-C504-645E3F0A7C5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892" y="167628"/>
            <a:ext cx="2217736" cy="60483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descr="Durham University – Logos Download">
            <a:extLst>
              <a:ext uri="{FF2B5EF4-FFF2-40B4-BE49-F238E27FC236}">
                <a16:creationId xmlns:a16="http://schemas.microsoft.com/office/drawing/2014/main" id="{2B40B835-5BB8-B828-4862-16C60C65F9F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182225" y="85483"/>
            <a:ext cx="1783746" cy="769937"/>
          </a:xfrm>
          <a:prstGeom prst="rect">
            <a:avLst/>
          </a:prstGeom>
          <a:noFill/>
          <a:extLst>
            <a:ext uri="{909E8E84-426E-40DD-AFC4-6F175D3DCCD1}">
              <a14:hiddenFill xmlns:a14="http://schemas.microsoft.com/office/drawing/2010/main">
                <a:solidFill>
                  <a:srgbClr val="FFFFFF"/>
                </a:solidFill>
              </a14:hiddenFill>
            </a:ext>
          </a:extLst>
        </p:spPr>
      </p:pic>
      <p:sp>
        <p:nvSpPr>
          <p:cNvPr id="5" name="Subtitle 2">
            <a:extLst>
              <a:ext uri="{FF2B5EF4-FFF2-40B4-BE49-F238E27FC236}">
                <a16:creationId xmlns:a16="http://schemas.microsoft.com/office/drawing/2014/main" id="{56AB2986-78AC-ACFB-0AA8-94CB7C022289}"/>
              </a:ext>
            </a:extLst>
          </p:cNvPr>
          <p:cNvSpPr txBox="1">
            <a:spLocks/>
          </p:cNvSpPr>
          <p:nvPr/>
        </p:nvSpPr>
        <p:spPr>
          <a:xfrm>
            <a:off x="4869681" y="4701297"/>
            <a:ext cx="4360094" cy="351245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en-GB" sz="1400" b="1" dirty="0"/>
              <a:t>Prof Dorothy </a:t>
            </a:r>
            <a:r>
              <a:rPr lang="en-GB" sz="1400" b="1" dirty="0" err="1"/>
              <a:t>Monekosso</a:t>
            </a:r>
            <a:r>
              <a:rPr lang="en-GB" sz="1400" b="1" baseline="30000" dirty="0"/>
              <a:t> 1,2</a:t>
            </a:r>
            <a:endParaRPr lang="en-GB" sz="1400" b="1" dirty="0"/>
          </a:p>
          <a:p>
            <a:pPr algn="l">
              <a:lnSpc>
                <a:spcPct val="100000"/>
              </a:lnSpc>
              <a:spcBef>
                <a:spcPts val="0"/>
              </a:spcBef>
            </a:pPr>
            <a:r>
              <a:rPr lang="en-GB" sz="1400" dirty="0"/>
              <a:t>Chief Technology Officer</a:t>
            </a:r>
          </a:p>
          <a:p>
            <a:pPr algn="l">
              <a:lnSpc>
                <a:spcPct val="100000"/>
              </a:lnSpc>
              <a:spcBef>
                <a:spcPts val="0"/>
              </a:spcBef>
            </a:pPr>
            <a:r>
              <a:rPr lang="en-GB" sz="1400" dirty="0"/>
              <a:t>More Life UK, Ltd</a:t>
            </a:r>
          </a:p>
          <a:p>
            <a:pPr algn="l">
              <a:lnSpc>
                <a:spcPct val="100000"/>
              </a:lnSpc>
              <a:spcBef>
                <a:spcPts val="0"/>
              </a:spcBef>
            </a:pPr>
            <a:r>
              <a:rPr lang="en-GB" sz="1400" dirty="0">
                <a:hlinkClick r:id="rId7"/>
              </a:rPr>
              <a:t>dorothy.monekosso@more-life.co.uk</a:t>
            </a:r>
            <a:endParaRPr lang="en-GB" sz="1400" dirty="0"/>
          </a:p>
          <a:p>
            <a:pPr algn="l">
              <a:lnSpc>
                <a:spcPct val="100000"/>
              </a:lnSpc>
              <a:spcBef>
                <a:spcPts val="0"/>
              </a:spcBef>
            </a:pPr>
            <a:endParaRPr lang="en-GB" sz="1400" b="1" dirty="0"/>
          </a:p>
          <a:p>
            <a:pPr algn="l">
              <a:lnSpc>
                <a:spcPct val="100000"/>
              </a:lnSpc>
              <a:spcBef>
                <a:spcPts val="0"/>
              </a:spcBef>
            </a:pPr>
            <a:r>
              <a:rPr lang="en-GB" sz="1400" b="1" dirty="0"/>
              <a:t>Dylan J Walton</a:t>
            </a:r>
            <a:r>
              <a:rPr lang="en-GB" sz="1400" b="1" baseline="30000" dirty="0"/>
              <a:t> 1</a:t>
            </a:r>
            <a:endParaRPr lang="en-GB" sz="1400" b="1" dirty="0"/>
          </a:p>
          <a:p>
            <a:pPr algn="l">
              <a:lnSpc>
                <a:spcPct val="100000"/>
              </a:lnSpc>
              <a:spcBef>
                <a:spcPts val="0"/>
              </a:spcBef>
            </a:pPr>
            <a:r>
              <a:rPr lang="en-GB" sz="1400" dirty="0"/>
              <a:t>Research Assistant</a:t>
            </a:r>
          </a:p>
          <a:p>
            <a:pPr algn="l">
              <a:lnSpc>
                <a:spcPct val="100000"/>
              </a:lnSpc>
              <a:spcBef>
                <a:spcPts val="0"/>
              </a:spcBef>
            </a:pPr>
            <a:r>
              <a:rPr lang="en-GB" sz="1400" dirty="0"/>
              <a:t>Durham University, UK</a:t>
            </a:r>
          </a:p>
          <a:p>
            <a:pPr algn="l">
              <a:lnSpc>
                <a:spcPct val="100000"/>
              </a:lnSpc>
              <a:spcBef>
                <a:spcPts val="0"/>
              </a:spcBef>
            </a:pPr>
            <a:r>
              <a:rPr lang="en-GB" sz="1400" dirty="0">
                <a:hlinkClick r:id="rId8"/>
              </a:rPr>
              <a:t>dylan.walton@durham.ac.uk</a:t>
            </a:r>
            <a:endParaRPr lang="en-GB" sz="1400" dirty="0"/>
          </a:p>
          <a:p>
            <a:pPr algn="l">
              <a:lnSpc>
                <a:spcPct val="100000"/>
              </a:lnSpc>
              <a:spcBef>
                <a:spcPts val="0"/>
              </a:spcBef>
            </a:pPr>
            <a:endParaRPr lang="en-GB" sz="1400" dirty="0"/>
          </a:p>
          <a:p>
            <a:pPr algn="l">
              <a:lnSpc>
                <a:spcPct val="100000"/>
              </a:lnSpc>
              <a:spcBef>
                <a:spcPts val="0"/>
              </a:spcBef>
            </a:pPr>
            <a:endParaRPr lang="en-GB" sz="1400" dirty="0"/>
          </a:p>
          <a:p>
            <a:pPr algn="l">
              <a:lnSpc>
                <a:spcPct val="100000"/>
              </a:lnSpc>
              <a:spcBef>
                <a:spcPts val="0"/>
              </a:spcBef>
            </a:pPr>
            <a:endParaRPr lang="en-GB" sz="1400" dirty="0"/>
          </a:p>
          <a:p>
            <a:pPr algn="l">
              <a:lnSpc>
                <a:spcPct val="100000"/>
              </a:lnSpc>
              <a:spcBef>
                <a:spcPts val="0"/>
              </a:spcBef>
            </a:pPr>
            <a:endParaRPr lang="en-GB" sz="1400" dirty="0"/>
          </a:p>
          <a:p>
            <a:pPr algn="l">
              <a:lnSpc>
                <a:spcPct val="100000"/>
              </a:lnSpc>
              <a:spcBef>
                <a:spcPts val="0"/>
              </a:spcBef>
            </a:pPr>
            <a:endParaRPr lang="en-GB" sz="1400" dirty="0"/>
          </a:p>
          <a:p>
            <a:pPr algn="l">
              <a:lnSpc>
                <a:spcPct val="150000"/>
              </a:lnSpc>
              <a:spcBef>
                <a:spcPts val="0"/>
              </a:spcBef>
            </a:pPr>
            <a:endParaRPr lang="en-GB" sz="1400" dirty="0"/>
          </a:p>
          <a:p>
            <a:pPr algn="l">
              <a:lnSpc>
                <a:spcPct val="120000"/>
              </a:lnSpc>
              <a:spcBef>
                <a:spcPts val="0"/>
              </a:spcBef>
            </a:pPr>
            <a:endParaRPr lang="en-GB" sz="1400" b="1" dirty="0"/>
          </a:p>
        </p:txBody>
      </p:sp>
      <p:sp>
        <p:nvSpPr>
          <p:cNvPr id="6" name="Subtitle 2">
            <a:extLst>
              <a:ext uri="{FF2B5EF4-FFF2-40B4-BE49-F238E27FC236}">
                <a16:creationId xmlns:a16="http://schemas.microsoft.com/office/drawing/2014/main" id="{1B989FD4-D8B8-574A-DAB5-EFE778E45BDF}"/>
              </a:ext>
            </a:extLst>
          </p:cNvPr>
          <p:cNvSpPr txBox="1">
            <a:spLocks/>
          </p:cNvSpPr>
          <p:nvPr/>
        </p:nvSpPr>
        <p:spPr>
          <a:xfrm>
            <a:off x="8333692" y="4687917"/>
            <a:ext cx="4360094" cy="351245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en-GB" sz="1400" b="1" dirty="0"/>
              <a:t>Prof Peter Sawyer</a:t>
            </a:r>
            <a:r>
              <a:rPr lang="en-GB" sz="1400" b="1" baseline="30000" dirty="0"/>
              <a:t> 2</a:t>
            </a:r>
            <a:endParaRPr lang="en-GB" sz="1400" b="1" dirty="0"/>
          </a:p>
          <a:p>
            <a:pPr algn="l">
              <a:lnSpc>
                <a:spcPct val="100000"/>
              </a:lnSpc>
              <a:spcBef>
                <a:spcPts val="0"/>
              </a:spcBef>
            </a:pPr>
            <a:r>
              <a:rPr lang="en-GB" sz="1400" dirty="0"/>
              <a:t>Professor Emeritus</a:t>
            </a:r>
          </a:p>
          <a:p>
            <a:pPr algn="l">
              <a:lnSpc>
                <a:spcPct val="100000"/>
              </a:lnSpc>
              <a:spcBef>
                <a:spcPts val="0"/>
              </a:spcBef>
            </a:pPr>
            <a:r>
              <a:rPr lang="en-GB" sz="1400" dirty="0"/>
              <a:t>Aston University, UK</a:t>
            </a:r>
          </a:p>
          <a:p>
            <a:pPr algn="l">
              <a:lnSpc>
                <a:spcPct val="100000"/>
              </a:lnSpc>
              <a:spcBef>
                <a:spcPts val="0"/>
              </a:spcBef>
            </a:pPr>
            <a:r>
              <a:rPr lang="en-GB" sz="1400" dirty="0">
                <a:hlinkClick r:id="rId9"/>
              </a:rPr>
              <a:t>p.sawyer@aston.ac.uk</a:t>
            </a:r>
            <a:endParaRPr lang="en-GB" sz="1400" dirty="0"/>
          </a:p>
          <a:p>
            <a:pPr algn="l">
              <a:lnSpc>
                <a:spcPct val="100000"/>
              </a:lnSpc>
              <a:spcBef>
                <a:spcPts val="0"/>
              </a:spcBef>
            </a:pPr>
            <a:endParaRPr lang="en-GB" sz="1400" b="1" dirty="0"/>
          </a:p>
          <a:p>
            <a:pPr algn="l">
              <a:lnSpc>
                <a:spcPct val="100000"/>
              </a:lnSpc>
              <a:spcBef>
                <a:spcPts val="0"/>
              </a:spcBef>
            </a:pPr>
            <a:r>
              <a:rPr lang="en-GB" sz="1400" b="1" dirty="0"/>
              <a:t>Dr Andrew Darby</a:t>
            </a:r>
            <a:r>
              <a:rPr lang="en-GB" sz="1400" b="1" baseline="30000" dirty="0"/>
              <a:t> 2</a:t>
            </a:r>
            <a:endParaRPr lang="en-GB" sz="1400" b="1" dirty="0"/>
          </a:p>
          <a:p>
            <a:pPr algn="l">
              <a:lnSpc>
                <a:spcPct val="100000"/>
              </a:lnSpc>
              <a:spcBef>
                <a:spcPts val="0"/>
              </a:spcBef>
            </a:pPr>
            <a:r>
              <a:rPr lang="en-GB" sz="1400" dirty="0"/>
              <a:t>Research Associate</a:t>
            </a:r>
          </a:p>
          <a:p>
            <a:pPr algn="l">
              <a:lnSpc>
                <a:spcPct val="100000"/>
              </a:lnSpc>
              <a:spcBef>
                <a:spcPts val="0"/>
              </a:spcBef>
            </a:pPr>
            <a:r>
              <a:rPr lang="en-GB" sz="1400" dirty="0"/>
              <a:t>Durham University, UK</a:t>
            </a:r>
          </a:p>
          <a:p>
            <a:pPr algn="l">
              <a:lnSpc>
                <a:spcPct val="100000"/>
              </a:lnSpc>
              <a:spcBef>
                <a:spcPts val="0"/>
              </a:spcBef>
            </a:pPr>
            <a:r>
              <a:rPr lang="en-GB" sz="1400" dirty="0">
                <a:hlinkClick r:id="rId10"/>
              </a:rPr>
              <a:t>andrew.g.darby@durham.ac.uk</a:t>
            </a:r>
            <a:endParaRPr lang="en-GB" sz="1400" dirty="0"/>
          </a:p>
          <a:p>
            <a:pPr algn="l">
              <a:lnSpc>
                <a:spcPct val="100000"/>
              </a:lnSpc>
              <a:spcBef>
                <a:spcPts val="0"/>
              </a:spcBef>
            </a:pPr>
            <a:endParaRPr lang="en-GB" sz="1400" dirty="0"/>
          </a:p>
          <a:p>
            <a:pPr algn="l">
              <a:lnSpc>
                <a:spcPct val="100000"/>
              </a:lnSpc>
              <a:spcBef>
                <a:spcPts val="0"/>
              </a:spcBef>
            </a:pPr>
            <a:endParaRPr lang="en-GB" sz="1400" dirty="0"/>
          </a:p>
          <a:p>
            <a:pPr algn="l">
              <a:lnSpc>
                <a:spcPct val="100000"/>
              </a:lnSpc>
              <a:spcBef>
                <a:spcPts val="0"/>
              </a:spcBef>
            </a:pPr>
            <a:endParaRPr lang="en-GB" sz="1400" dirty="0"/>
          </a:p>
          <a:p>
            <a:pPr algn="l">
              <a:lnSpc>
                <a:spcPct val="100000"/>
              </a:lnSpc>
              <a:spcBef>
                <a:spcPts val="0"/>
              </a:spcBef>
            </a:pPr>
            <a:endParaRPr lang="en-GB" sz="1400" dirty="0"/>
          </a:p>
          <a:p>
            <a:pPr algn="l">
              <a:lnSpc>
                <a:spcPct val="100000"/>
              </a:lnSpc>
              <a:spcBef>
                <a:spcPts val="0"/>
              </a:spcBef>
            </a:pPr>
            <a:endParaRPr lang="en-GB" sz="1400" dirty="0"/>
          </a:p>
          <a:p>
            <a:pPr algn="l">
              <a:lnSpc>
                <a:spcPct val="150000"/>
              </a:lnSpc>
              <a:spcBef>
                <a:spcPts val="0"/>
              </a:spcBef>
            </a:pPr>
            <a:endParaRPr lang="en-GB" sz="1400" dirty="0"/>
          </a:p>
          <a:p>
            <a:pPr algn="l">
              <a:lnSpc>
                <a:spcPct val="120000"/>
              </a:lnSpc>
              <a:spcBef>
                <a:spcPts val="0"/>
              </a:spcBef>
            </a:pPr>
            <a:endParaRPr lang="en-GB" sz="1400" b="1" dirty="0"/>
          </a:p>
        </p:txBody>
      </p:sp>
    </p:spTree>
    <p:extLst>
      <p:ext uri="{BB962C8B-B14F-4D97-AF65-F5344CB8AC3E}">
        <p14:creationId xmlns:p14="http://schemas.microsoft.com/office/powerpoint/2010/main" val="2417066532"/>
      </p:ext>
    </p:extLst>
  </p:cSld>
  <p:clrMapOvr>
    <a:masterClrMapping/>
  </p:clrMapOvr>
  <mc:AlternateContent xmlns:mc="http://schemas.openxmlformats.org/markup-compatibility/2006" xmlns:p14="http://schemas.microsoft.com/office/powerpoint/2010/main">
    <mc:Choice Requires="p14">
      <p:transition spd="slow" p14:dur="2000" advTm="25401"/>
    </mc:Choice>
    <mc:Fallback xmlns="">
      <p:transition spd="slow" advTm="25401"/>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AC4E1-5AD9-B98F-1A1C-BBA621B91E8C}"/>
              </a:ext>
            </a:extLst>
          </p:cNvPr>
          <p:cNvSpPr>
            <a:spLocks noGrp="1"/>
          </p:cNvSpPr>
          <p:nvPr>
            <p:ph type="title"/>
          </p:nvPr>
        </p:nvSpPr>
        <p:spPr/>
        <p:txBody>
          <a:bodyPr/>
          <a:lstStyle/>
          <a:p>
            <a:r>
              <a:rPr lang="en-GB" dirty="0"/>
              <a:t>Risk Analysis Framework</a:t>
            </a:r>
          </a:p>
        </p:txBody>
      </p:sp>
      <p:pic>
        <p:nvPicPr>
          <p:cNvPr id="3" name="Google Shape;117;p19">
            <a:extLst>
              <a:ext uri="{FF2B5EF4-FFF2-40B4-BE49-F238E27FC236}">
                <a16:creationId xmlns:a16="http://schemas.microsoft.com/office/drawing/2014/main" id="{B9E7C80D-8A9D-0365-6CF9-4DFF2D593D00}"/>
              </a:ext>
            </a:extLst>
          </p:cNvPr>
          <p:cNvPicPr preferRelativeResize="0"/>
          <p:nvPr/>
        </p:nvPicPr>
        <p:blipFill>
          <a:blip r:embed="rId3">
            <a:alphaModFix/>
          </a:blip>
          <a:stretch>
            <a:fillRect/>
          </a:stretch>
        </p:blipFill>
        <p:spPr>
          <a:xfrm>
            <a:off x="1592816" y="1492980"/>
            <a:ext cx="9006368" cy="4388836"/>
          </a:xfrm>
          <a:prstGeom prst="rect">
            <a:avLst/>
          </a:prstGeom>
          <a:noFill/>
          <a:ln>
            <a:noFill/>
          </a:ln>
        </p:spPr>
      </p:pic>
    </p:spTree>
    <p:extLst>
      <p:ext uri="{BB962C8B-B14F-4D97-AF65-F5344CB8AC3E}">
        <p14:creationId xmlns:p14="http://schemas.microsoft.com/office/powerpoint/2010/main" val="1379063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1326558" y="1153425"/>
            <a:ext cx="8123083" cy="79216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600" kern="1200">
                <a:solidFill>
                  <a:schemeClr val="tx1"/>
                </a:solidFill>
                <a:latin typeface="+mj-lt"/>
                <a:ea typeface="+mj-ea"/>
                <a:cs typeface="+mj-cs"/>
              </a:defRPr>
            </a:lvl1pPr>
          </a:lstStyle>
          <a:p>
            <a:pPr algn="l"/>
            <a:r>
              <a:rPr lang="en-US" sz="2800" dirty="0">
                <a:latin typeface="+mn-lt"/>
              </a:rPr>
              <a:t>Remote</a:t>
            </a:r>
            <a:r>
              <a:rPr lang="en-US" sz="2800" dirty="0"/>
              <a:t> Data Mirroring (RDM) </a:t>
            </a:r>
          </a:p>
          <a:p>
            <a:pPr algn="l"/>
            <a:r>
              <a:rPr lang="en-US" sz="2000" dirty="0"/>
              <a:t>Copies of important data are stored at one or more  secondary locations</a:t>
            </a:r>
          </a:p>
          <a:p>
            <a:pPr algn="l"/>
            <a:endParaRPr lang="en-US" sz="1800" dirty="0"/>
          </a:p>
        </p:txBody>
      </p:sp>
      <p:sp>
        <p:nvSpPr>
          <p:cNvPr id="9" name="Rectangle 8"/>
          <p:cNvSpPr/>
          <p:nvPr/>
        </p:nvSpPr>
        <p:spPr>
          <a:xfrm>
            <a:off x="3757345" y="1945588"/>
            <a:ext cx="6342781" cy="400110"/>
          </a:xfrm>
          <a:prstGeom prst="rect">
            <a:avLst/>
          </a:prstGeom>
        </p:spPr>
        <p:txBody>
          <a:bodyPr wrap="square">
            <a:spAutoFit/>
          </a:bodyPr>
          <a:lstStyle/>
          <a:p>
            <a:pPr marL="374632" lvl="1" indent="6351"/>
            <a:r>
              <a:rPr lang="en-US" sz="2000" b="1" dirty="0">
                <a:latin typeface="Arial" charset="0"/>
                <a:ea typeface="ＭＳ Ｐゴシック" charset="0"/>
              </a:rPr>
              <a:t>Goal</a:t>
            </a:r>
            <a:r>
              <a:rPr lang="en-US" sz="2000" dirty="0">
                <a:latin typeface="Arial" charset="0"/>
                <a:ea typeface="ＭＳ Ｐゴシック" charset="0"/>
              </a:rPr>
              <a:t>: Protect data against loss and unavailability </a:t>
            </a:r>
          </a:p>
        </p:txBody>
      </p:sp>
      <p:pic>
        <p:nvPicPr>
          <p:cNvPr id="10" name="Picture 9" descr="data-farm-537x399.jpg"/>
          <p:cNvPicPr>
            <a:picLocks/>
          </p:cNvPicPr>
          <p:nvPr/>
        </p:nvPicPr>
        <p:blipFill>
          <a:blip r:embed="rId3"/>
          <a:stretch>
            <a:fillRect/>
          </a:stretch>
        </p:blipFill>
        <p:spPr>
          <a:xfrm>
            <a:off x="1326558" y="2206836"/>
            <a:ext cx="2685539" cy="2034792"/>
          </a:xfrm>
          <a:prstGeom prst="rect">
            <a:avLst/>
          </a:prstGeom>
        </p:spPr>
      </p:pic>
      <p:sp>
        <p:nvSpPr>
          <p:cNvPr id="3" name="Title 2"/>
          <p:cNvSpPr>
            <a:spLocks noGrp="1"/>
          </p:cNvSpPr>
          <p:nvPr>
            <p:ph type="title"/>
          </p:nvPr>
        </p:nvSpPr>
        <p:spPr>
          <a:xfrm>
            <a:off x="1116227" y="63334"/>
            <a:ext cx="8229600" cy="1143000"/>
          </a:xfrm>
        </p:spPr>
        <p:txBody>
          <a:bodyPr>
            <a:normAutofit/>
          </a:bodyPr>
          <a:lstStyle/>
          <a:p>
            <a:pPr algn="l"/>
            <a:r>
              <a:rPr lang="en-US" sz="4000" b="1" dirty="0">
                <a:latin typeface="+mn-lt"/>
              </a:rPr>
              <a:t>Case Study</a:t>
            </a:r>
          </a:p>
        </p:txBody>
      </p:sp>
      <p:sp>
        <p:nvSpPr>
          <p:cNvPr id="11" name="Espace réservé du contenu 2"/>
          <p:cNvSpPr>
            <a:spLocks noGrp="1"/>
          </p:cNvSpPr>
          <p:nvPr>
            <p:ph idx="1"/>
          </p:nvPr>
        </p:nvSpPr>
        <p:spPr bwMode="auto">
          <a:xfrm>
            <a:off x="3686856" y="2293404"/>
            <a:ext cx="6088028" cy="1906075"/>
          </a:xfrm>
          <a:noFill/>
          <a:ln>
            <a:miter lim="800000"/>
            <a:headEnd/>
            <a:tailEnd/>
          </a:ln>
        </p:spPr>
        <p:txBody>
          <a:bodyPr vert="horz" wrap="square" lIns="91440" tIns="45720" rIns="91440" bIns="45720" numCol="1" rtlCol="0" anchor="t" anchorCtr="0" compatLnSpc="1">
            <a:prstTxWarp prst="textNoShape">
              <a:avLst/>
            </a:prstTxWarp>
            <a:normAutofit lnSpcReduction="10000"/>
          </a:bodyPr>
          <a:lstStyle/>
          <a:p>
            <a:pPr marL="457178" lvl="1" indent="0">
              <a:buNone/>
            </a:pPr>
            <a:r>
              <a:rPr lang="en-US" sz="1900" dirty="0"/>
              <a:t>Can be configured (adapted) in terms of two Remote mirroring protocols (Topologies)</a:t>
            </a:r>
          </a:p>
          <a:p>
            <a:pPr marL="457178" lvl="1" indent="0">
              <a:buNone/>
            </a:pPr>
            <a:r>
              <a:rPr lang="en-US" sz="1900" b="1" dirty="0">
                <a:solidFill>
                  <a:srgbClr val="0070C0"/>
                </a:solidFill>
              </a:rPr>
              <a:t>Adaptation actions/interventions</a:t>
            </a:r>
          </a:p>
          <a:p>
            <a:pPr marL="457178" lvl="1" indent="0">
              <a:buNone/>
            </a:pPr>
            <a:r>
              <a:rPr lang="en-US" dirty="0">
                <a:solidFill>
                  <a:srgbClr val="FF0000"/>
                </a:solidFill>
                <a:ea typeface="ＭＳ Ｐゴシック" pitchFamily="34" charset="-128"/>
              </a:rPr>
              <a:t>	</a:t>
            </a:r>
            <a:r>
              <a:rPr lang="en-US" sz="1800" dirty="0">
                <a:solidFill>
                  <a:srgbClr val="FF0000"/>
                </a:solidFill>
                <a:ea typeface="ＭＳ Ｐゴシック" pitchFamily="34" charset="-128"/>
              </a:rPr>
              <a:t>Minimum spanning tree (MST)  </a:t>
            </a:r>
          </a:p>
          <a:p>
            <a:pPr marL="457178" lvl="1" indent="0">
              <a:buNone/>
            </a:pPr>
            <a:endParaRPr lang="en-US" sz="1800" dirty="0">
              <a:solidFill>
                <a:srgbClr val="FF0000"/>
              </a:solidFill>
              <a:ea typeface="ＭＳ Ｐゴシック" pitchFamily="34" charset="-128"/>
            </a:endParaRPr>
          </a:p>
          <a:p>
            <a:pPr marL="457178" lvl="1" indent="0">
              <a:buNone/>
            </a:pPr>
            <a:r>
              <a:rPr lang="en-US" sz="1800" dirty="0">
                <a:solidFill>
                  <a:srgbClr val="FF0000"/>
                </a:solidFill>
                <a:ea typeface="ＭＳ Ｐゴシック" pitchFamily="34" charset="-128"/>
              </a:rPr>
              <a:t>	Redundant topology (RT)</a:t>
            </a:r>
          </a:p>
          <a:p>
            <a:pPr marL="457178" lvl="1" indent="0">
              <a:buNone/>
            </a:pPr>
            <a:endParaRPr lang="en-US" sz="1800" dirty="0">
              <a:solidFill>
                <a:srgbClr val="FF0000"/>
              </a:solidFill>
              <a:ea typeface="ＭＳ Ｐゴシック" pitchFamily="34" charset="-128"/>
            </a:endParaRPr>
          </a:p>
        </p:txBody>
      </p:sp>
      <p:sp>
        <p:nvSpPr>
          <p:cNvPr id="12" name="ZoneTexte 8"/>
          <p:cNvSpPr txBox="1"/>
          <p:nvPr/>
        </p:nvSpPr>
        <p:spPr>
          <a:xfrm>
            <a:off x="1108525" y="6288615"/>
            <a:ext cx="10605679" cy="446276"/>
          </a:xfrm>
          <a:prstGeom prst="rect">
            <a:avLst/>
          </a:prstGeom>
          <a:noFill/>
        </p:spPr>
        <p:txBody>
          <a:bodyPr wrap="square" rtlCol="0">
            <a:spAutoFit/>
          </a:bodyPr>
          <a:lstStyle/>
          <a:p>
            <a:r>
              <a:rPr lang="en-GB" sz="1200" b="1" i="0" dirty="0">
                <a:solidFill>
                  <a:srgbClr val="222222"/>
                </a:solidFill>
                <a:effectLst/>
                <a:latin typeface="Arial" panose="020B0604020202020204" pitchFamily="34" charset="0"/>
              </a:rPr>
              <a:t>*</a:t>
            </a:r>
            <a:r>
              <a:rPr lang="en-GB" sz="1100" b="1" i="0" dirty="0" err="1">
                <a:solidFill>
                  <a:srgbClr val="222222"/>
                </a:solidFill>
                <a:effectLst/>
                <a:latin typeface="Arial" panose="020B0604020202020204" pitchFamily="34" charset="0"/>
              </a:rPr>
              <a:t>Samin,</a:t>
            </a:r>
            <a:r>
              <a:rPr lang="en-GB" sz="1100" b="1" i="0" dirty="0">
                <a:solidFill>
                  <a:srgbClr val="222222"/>
                </a:solidFill>
                <a:effectLst/>
                <a:latin typeface="Arial" panose="020B0604020202020204" pitchFamily="34" charset="0"/>
              </a:rPr>
              <a:t> Huma, et al. "</a:t>
            </a:r>
            <a:r>
              <a:rPr lang="en-GB" sz="1100" b="1" i="0" dirty="0" err="1">
                <a:solidFill>
                  <a:srgbClr val="222222"/>
                </a:solidFill>
                <a:effectLst/>
                <a:latin typeface="Arial" panose="020B0604020202020204" pitchFamily="34" charset="0"/>
              </a:rPr>
              <a:t>RDMSim</a:t>
            </a:r>
            <a:r>
              <a:rPr lang="en-GB" sz="1100" b="1" i="0" dirty="0">
                <a:solidFill>
                  <a:srgbClr val="222222"/>
                </a:solidFill>
                <a:effectLst/>
                <a:latin typeface="Arial" panose="020B0604020202020204" pitchFamily="34" charset="0"/>
              </a:rPr>
              <a:t>: an exemplar for evaluation and comparison of decision-making techniques for self-adaptation." </a:t>
            </a:r>
            <a:r>
              <a:rPr lang="en-GB" sz="1100" b="1" i="1" dirty="0">
                <a:solidFill>
                  <a:srgbClr val="222222"/>
                </a:solidFill>
                <a:effectLst/>
                <a:latin typeface="Arial" panose="020B0604020202020204" pitchFamily="34" charset="0"/>
              </a:rPr>
              <a:t>2021 International Symposium on Software Engineering for Adaptive and Self-Managing Systems (SEAMS)</a:t>
            </a:r>
            <a:r>
              <a:rPr lang="en-GB" sz="1100" b="1" i="0" dirty="0">
                <a:solidFill>
                  <a:srgbClr val="222222"/>
                </a:solidFill>
                <a:effectLst/>
                <a:latin typeface="Arial" panose="020B0604020202020204" pitchFamily="34" charset="0"/>
              </a:rPr>
              <a:t>. IEEE, 2021.</a:t>
            </a:r>
            <a:endParaRPr lang="en-US" sz="1100" b="1" dirty="0">
              <a:solidFill>
                <a:srgbClr val="3366FF"/>
              </a:solidFill>
            </a:endParaRPr>
          </a:p>
        </p:txBody>
      </p:sp>
      <p:sp>
        <p:nvSpPr>
          <p:cNvPr id="2" name="TextBox 1">
            <a:extLst>
              <a:ext uri="{FF2B5EF4-FFF2-40B4-BE49-F238E27FC236}">
                <a16:creationId xmlns:a16="http://schemas.microsoft.com/office/drawing/2014/main" id="{D32D72D6-8C06-7A40-8BB0-1B9B86A70CD3}"/>
              </a:ext>
            </a:extLst>
          </p:cNvPr>
          <p:cNvSpPr txBox="1"/>
          <p:nvPr/>
        </p:nvSpPr>
        <p:spPr>
          <a:xfrm>
            <a:off x="1365666" y="4488123"/>
            <a:ext cx="8636367" cy="2031325"/>
          </a:xfrm>
          <a:prstGeom prst="rect">
            <a:avLst/>
          </a:prstGeom>
          <a:noFill/>
        </p:spPr>
        <p:txBody>
          <a:bodyPr wrap="square" rtlCol="0">
            <a:spAutoFit/>
          </a:bodyPr>
          <a:lstStyle/>
          <a:p>
            <a:r>
              <a:rPr lang="en-US" dirty="0"/>
              <a:t>Trade-off and Optimization of </a:t>
            </a:r>
            <a:r>
              <a:rPr lang="en-US" b="1" dirty="0">
                <a:solidFill>
                  <a:srgbClr val="0070C0"/>
                </a:solidFill>
              </a:rPr>
              <a:t>Quality Properties</a:t>
            </a:r>
            <a:r>
              <a:rPr lang="en-US" dirty="0"/>
              <a:t>; aka non-functional requirements (NFR)</a:t>
            </a:r>
          </a:p>
          <a:p>
            <a:r>
              <a:rPr lang="en-US" dirty="0"/>
              <a:t>	</a:t>
            </a:r>
            <a:r>
              <a:rPr lang="en-US" dirty="0">
                <a:solidFill>
                  <a:srgbClr val="FF0000"/>
                </a:solidFill>
              </a:rPr>
              <a:t>Minimization of Costs (MC)</a:t>
            </a:r>
          </a:p>
          <a:p>
            <a:r>
              <a:rPr lang="en-US" dirty="0">
                <a:solidFill>
                  <a:srgbClr val="FF0000"/>
                </a:solidFill>
              </a:rPr>
              <a:t>	Maximization of Performance (MP)</a:t>
            </a:r>
          </a:p>
          <a:p>
            <a:r>
              <a:rPr lang="en-US" dirty="0">
                <a:solidFill>
                  <a:srgbClr val="FF0000"/>
                </a:solidFill>
              </a:rPr>
              <a:t>	Maximization of Reliability (MR) </a:t>
            </a:r>
          </a:p>
          <a:p>
            <a:r>
              <a:rPr lang="en-US" dirty="0"/>
              <a:t>under environmental uncertainty of </a:t>
            </a:r>
            <a:r>
              <a:rPr lang="en-US" i="1" dirty="0"/>
              <a:t>link failures </a:t>
            </a:r>
            <a:r>
              <a:rPr lang="en-US" dirty="0"/>
              <a:t>and </a:t>
            </a:r>
            <a:r>
              <a:rPr lang="en-US" i="1" dirty="0"/>
              <a:t>varying ranges of bandwidth consumption</a:t>
            </a:r>
          </a:p>
          <a:p>
            <a:endParaRPr lang="en-US" dirty="0"/>
          </a:p>
        </p:txBody>
      </p:sp>
      <p:sp>
        <p:nvSpPr>
          <p:cNvPr id="13" name="Espace réservé du contenu 2">
            <a:extLst>
              <a:ext uri="{FF2B5EF4-FFF2-40B4-BE49-F238E27FC236}">
                <a16:creationId xmlns:a16="http://schemas.microsoft.com/office/drawing/2014/main" id="{AE548CFA-FCEB-BC47-9571-5A1D6C9F2772}"/>
              </a:ext>
            </a:extLst>
          </p:cNvPr>
          <p:cNvSpPr txBox="1">
            <a:spLocks/>
          </p:cNvSpPr>
          <p:nvPr/>
        </p:nvSpPr>
        <p:spPr bwMode="auto">
          <a:xfrm>
            <a:off x="5037353" y="2737751"/>
            <a:ext cx="2470069" cy="1906075"/>
          </a:xfrm>
          <a:prstGeom prst="rect">
            <a:avLst/>
          </a:prstGeom>
          <a:noFill/>
          <a:ln>
            <a:miter lim="800000"/>
            <a:headEnd/>
            <a:tailEnd/>
          </a:ln>
        </p:spPr>
        <p:txBody>
          <a:bodyPr vert="horz" wrap="square" lIns="91440" tIns="45720" rIns="91440" bIns="45720" numCol="1" rtlCol="0" anchor="t" anchorCtr="0" compatLnSpc="1">
            <a:prstTxWarp prst="textNoShape">
              <a:avLst/>
            </a:prstTxWarp>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178" lvl="1" indent="0">
              <a:buNone/>
            </a:pPr>
            <a:endParaRPr lang="en-US" sz="1800" dirty="0">
              <a:solidFill>
                <a:srgbClr val="FF0000"/>
              </a:solidFill>
              <a:ea typeface="ＭＳ Ｐゴシック" pitchFamily="34" charset="-128"/>
            </a:endParaRPr>
          </a:p>
          <a:p>
            <a:pPr marL="457178" lvl="1" indent="0">
              <a:buNone/>
            </a:pPr>
            <a:endParaRPr lang="en-US" sz="1800" dirty="0">
              <a:solidFill>
                <a:srgbClr val="FF0000"/>
              </a:solidFill>
              <a:ea typeface="ＭＳ Ｐゴシック" pitchFamily="34" charset="-128"/>
            </a:endParaRPr>
          </a:p>
          <a:p>
            <a:pPr marL="457178" lvl="1" indent="0">
              <a:buNone/>
            </a:pPr>
            <a:r>
              <a:rPr lang="en-US" sz="1800" dirty="0">
                <a:ea typeface="ＭＳ Ｐゴシック" pitchFamily="34" charset="-128"/>
              </a:rPr>
              <a:t>++ MC  but  --MR</a:t>
            </a:r>
          </a:p>
          <a:p>
            <a:pPr marL="457178" lvl="1" indent="0">
              <a:buNone/>
            </a:pPr>
            <a:r>
              <a:rPr lang="en-US" sz="1800" dirty="0">
                <a:solidFill>
                  <a:srgbClr val="FF0000"/>
                </a:solidFill>
                <a:ea typeface="ＭＳ Ｐゴシック" pitchFamily="34" charset="-128"/>
              </a:rPr>
              <a:t>	</a:t>
            </a:r>
          </a:p>
          <a:p>
            <a:pPr marL="457178" lvl="1" indent="0">
              <a:buNone/>
            </a:pPr>
            <a:r>
              <a:rPr lang="en-US" sz="1800" dirty="0">
                <a:ea typeface="ＭＳ Ｐゴシック" pitchFamily="34" charset="-128"/>
              </a:rPr>
              <a:t>--  MC  but  ++MR </a:t>
            </a:r>
          </a:p>
        </p:txBody>
      </p:sp>
    </p:spTree>
    <p:extLst>
      <p:ext uri="{BB962C8B-B14F-4D97-AF65-F5344CB8AC3E}">
        <p14:creationId xmlns:p14="http://schemas.microsoft.com/office/powerpoint/2010/main" val="1154551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51D52-4CE0-ECF5-6D68-041714694812}"/>
              </a:ext>
            </a:extLst>
          </p:cNvPr>
          <p:cNvSpPr>
            <a:spLocks noGrp="1"/>
          </p:cNvSpPr>
          <p:nvPr>
            <p:ph type="title"/>
          </p:nvPr>
        </p:nvSpPr>
        <p:spPr/>
        <p:txBody>
          <a:bodyPr/>
          <a:lstStyle/>
          <a:p>
            <a:r>
              <a:rPr lang="en-GB" dirty="0"/>
              <a:t>Risk Analysis</a:t>
            </a:r>
          </a:p>
        </p:txBody>
      </p:sp>
      <p:pic>
        <p:nvPicPr>
          <p:cNvPr id="5" name="Picture 4">
            <a:extLst>
              <a:ext uri="{FF2B5EF4-FFF2-40B4-BE49-F238E27FC236}">
                <a16:creationId xmlns:a16="http://schemas.microsoft.com/office/drawing/2014/main" id="{9080E61C-889E-9FEC-F8F8-3A3E96ADA7AA}"/>
              </a:ext>
            </a:extLst>
          </p:cNvPr>
          <p:cNvPicPr>
            <a:picLocks noChangeAspect="1"/>
          </p:cNvPicPr>
          <p:nvPr/>
        </p:nvPicPr>
        <p:blipFill>
          <a:blip r:embed="rId2"/>
          <a:stretch>
            <a:fillRect/>
          </a:stretch>
        </p:blipFill>
        <p:spPr>
          <a:xfrm>
            <a:off x="350080" y="1622726"/>
            <a:ext cx="10497430" cy="4099287"/>
          </a:xfrm>
          <a:prstGeom prst="rect">
            <a:avLst/>
          </a:prstGeom>
        </p:spPr>
      </p:pic>
    </p:spTree>
    <p:extLst>
      <p:ext uri="{BB962C8B-B14F-4D97-AF65-F5344CB8AC3E}">
        <p14:creationId xmlns:p14="http://schemas.microsoft.com/office/powerpoint/2010/main" val="3946015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C4FBF-5719-F18B-F143-3F1A2422F164}"/>
              </a:ext>
            </a:extLst>
          </p:cNvPr>
          <p:cNvSpPr>
            <a:spLocks noGrp="1"/>
          </p:cNvSpPr>
          <p:nvPr>
            <p:ph type="title"/>
          </p:nvPr>
        </p:nvSpPr>
        <p:spPr>
          <a:xfrm>
            <a:off x="630936" y="457200"/>
            <a:ext cx="4343400" cy="1929384"/>
          </a:xfrm>
        </p:spPr>
        <p:txBody>
          <a:bodyPr anchor="ctr">
            <a:normAutofit/>
          </a:bodyPr>
          <a:lstStyle/>
          <a:p>
            <a:r>
              <a:rPr lang="en-GB" sz="4800" dirty="0"/>
              <a:t>Risk Analysis</a:t>
            </a:r>
          </a:p>
        </p:txBody>
      </p:sp>
      <p:pic>
        <p:nvPicPr>
          <p:cNvPr id="5" name="Picture 4">
            <a:extLst>
              <a:ext uri="{FF2B5EF4-FFF2-40B4-BE49-F238E27FC236}">
                <a16:creationId xmlns:a16="http://schemas.microsoft.com/office/drawing/2014/main" id="{2D5E5136-3213-5241-6732-6D2507436BAD}"/>
              </a:ext>
            </a:extLst>
          </p:cNvPr>
          <p:cNvPicPr>
            <a:picLocks noChangeAspect="1"/>
          </p:cNvPicPr>
          <p:nvPr/>
        </p:nvPicPr>
        <p:blipFill>
          <a:blip r:embed="rId3"/>
          <a:stretch>
            <a:fillRect/>
          </a:stretch>
        </p:blipFill>
        <p:spPr>
          <a:xfrm>
            <a:off x="-77875" y="2199132"/>
            <a:ext cx="6007155" cy="4049268"/>
          </a:xfrm>
          <a:prstGeom prst="rect">
            <a:avLst/>
          </a:prstGeom>
        </p:spPr>
      </p:pic>
      <p:sp>
        <p:nvSpPr>
          <p:cNvPr id="4" name="Content Placeholder 3">
            <a:extLst>
              <a:ext uri="{FF2B5EF4-FFF2-40B4-BE49-F238E27FC236}">
                <a16:creationId xmlns:a16="http://schemas.microsoft.com/office/drawing/2014/main" id="{32199D6A-2070-4ACB-31D2-D34FDA00AEE3}"/>
              </a:ext>
            </a:extLst>
          </p:cNvPr>
          <p:cNvSpPr>
            <a:spLocks noGrp="1"/>
          </p:cNvSpPr>
          <p:nvPr>
            <p:ph idx="1"/>
          </p:nvPr>
        </p:nvSpPr>
        <p:spPr/>
        <p:txBody>
          <a:bodyPr/>
          <a:lstStyle/>
          <a:p>
            <a:endParaRPr lang="en-GB" dirty="0"/>
          </a:p>
        </p:txBody>
      </p:sp>
      <p:graphicFrame>
        <p:nvGraphicFramePr>
          <p:cNvPr id="6" name="Google Shape;126;p20">
            <a:extLst>
              <a:ext uri="{FF2B5EF4-FFF2-40B4-BE49-F238E27FC236}">
                <a16:creationId xmlns:a16="http://schemas.microsoft.com/office/drawing/2014/main" id="{4992FC3E-5616-FECA-984E-6DCB70036E32}"/>
              </a:ext>
            </a:extLst>
          </p:cNvPr>
          <p:cNvGraphicFramePr/>
          <p:nvPr>
            <p:extLst>
              <p:ext uri="{D42A27DB-BD31-4B8C-83A1-F6EECF244321}">
                <p14:modId xmlns:p14="http://schemas.microsoft.com/office/powerpoint/2010/main" val="1732057466"/>
              </p:ext>
            </p:extLst>
          </p:nvPr>
        </p:nvGraphicFramePr>
        <p:xfrm>
          <a:off x="6384489" y="1470923"/>
          <a:ext cx="1884900" cy="3565980"/>
        </p:xfrm>
        <a:graphic>
          <a:graphicData uri="http://schemas.openxmlformats.org/drawingml/2006/table">
            <a:tbl>
              <a:tblPr>
                <a:noFill/>
              </a:tblPr>
              <a:tblGrid>
                <a:gridCol w="942450">
                  <a:extLst>
                    <a:ext uri="{9D8B030D-6E8A-4147-A177-3AD203B41FA5}">
                      <a16:colId xmlns:a16="http://schemas.microsoft.com/office/drawing/2014/main" val="20000"/>
                    </a:ext>
                  </a:extLst>
                </a:gridCol>
                <a:gridCol w="942450">
                  <a:extLst>
                    <a:ext uri="{9D8B030D-6E8A-4147-A177-3AD203B41FA5}">
                      <a16:colId xmlns:a16="http://schemas.microsoft.com/office/drawing/2014/main" val="20001"/>
                    </a:ext>
                  </a:extLst>
                </a:gridCol>
              </a:tblGrid>
              <a:tr h="381000">
                <a:tc gridSpan="2">
                  <a:txBody>
                    <a:bodyPr/>
                    <a:lstStyle/>
                    <a:p>
                      <a:pPr marL="0" lvl="0" indent="0" algn="l" rtl="0">
                        <a:spcBef>
                          <a:spcPts val="0"/>
                        </a:spcBef>
                        <a:spcAft>
                          <a:spcPts val="0"/>
                        </a:spcAft>
                        <a:buNone/>
                      </a:pPr>
                      <a:r>
                        <a:rPr lang="en-GB" dirty="0"/>
                        <a:t>Bayes MC Classifications</a:t>
                      </a:r>
                      <a:endParaRPr dirty="0"/>
                    </a:p>
                  </a:txBody>
                  <a:tcPr marL="91425" marR="91425" marT="91425" marB="91425"/>
                </a:tc>
                <a:tc hMerge="1">
                  <a:txBody>
                    <a:bodyPr/>
                    <a:lstStyle/>
                    <a:p>
                      <a:endParaRPr lang="en-US"/>
                    </a:p>
                  </a:txBody>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GB"/>
                        <a:t>Low</a:t>
                      </a:r>
                      <a:endParaRPr/>
                    </a:p>
                  </a:txBody>
                  <a:tcPr marL="91425" marR="91425" marT="91425" marB="91425"/>
                </a:tc>
                <a:tc>
                  <a:txBody>
                    <a:bodyPr/>
                    <a:lstStyle/>
                    <a:p>
                      <a:pPr marL="0" lvl="0" indent="0" algn="l" rtl="0">
                        <a:spcBef>
                          <a:spcPts val="0"/>
                        </a:spcBef>
                        <a:spcAft>
                          <a:spcPts val="0"/>
                        </a:spcAft>
                        <a:buNone/>
                      </a:pPr>
                      <a:r>
                        <a:rPr lang="en-GB" dirty="0"/>
                        <a:t>0.3</a:t>
                      </a:r>
                      <a:endParaRPr dirty="0"/>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GB"/>
                        <a:t>Low-mid</a:t>
                      </a:r>
                      <a:endParaRPr/>
                    </a:p>
                  </a:txBody>
                  <a:tcPr marL="91425" marR="91425" marT="91425" marB="91425"/>
                </a:tc>
                <a:tc>
                  <a:txBody>
                    <a:bodyPr/>
                    <a:lstStyle/>
                    <a:p>
                      <a:pPr marL="0" lvl="0" indent="0" algn="l" rtl="0">
                        <a:spcBef>
                          <a:spcPts val="0"/>
                        </a:spcBef>
                        <a:spcAft>
                          <a:spcPts val="0"/>
                        </a:spcAft>
                        <a:buNone/>
                      </a:pPr>
                      <a:r>
                        <a:rPr lang="en-GB" dirty="0"/>
                        <a:t>0.7</a:t>
                      </a:r>
                      <a:endParaRPr dirty="0"/>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GB"/>
                        <a:t>Middle</a:t>
                      </a:r>
                      <a:endParaRPr/>
                    </a:p>
                  </a:txBody>
                  <a:tcPr marL="91425" marR="91425" marT="91425" marB="91425"/>
                </a:tc>
                <a:tc>
                  <a:txBody>
                    <a:bodyPr/>
                    <a:lstStyle/>
                    <a:p>
                      <a:pPr marL="0" lvl="0" indent="0" algn="l" rtl="0">
                        <a:spcBef>
                          <a:spcPts val="0"/>
                        </a:spcBef>
                        <a:spcAft>
                          <a:spcPts val="0"/>
                        </a:spcAft>
                        <a:buNone/>
                      </a:pPr>
                      <a:r>
                        <a:rPr lang="en-GB"/>
                        <a:t>0.4</a:t>
                      </a:r>
                      <a:endParaRPr/>
                    </a:p>
                  </a:txBody>
                  <a:tcPr marL="91425" marR="91425" marT="91425" marB="91425"/>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r>
                        <a:rPr lang="en-GB"/>
                        <a:t>High-mid</a:t>
                      </a:r>
                      <a:endParaRPr/>
                    </a:p>
                  </a:txBody>
                  <a:tcPr marL="91425" marR="91425" marT="91425" marB="91425"/>
                </a:tc>
                <a:tc>
                  <a:txBody>
                    <a:bodyPr/>
                    <a:lstStyle/>
                    <a:p>
                      <a:pPr marL="0" lvl="0" indent="0" algn="l" rtl="0">
                        <a:spcBef>
                          <a:spcPts val="0"/>
                        </a:spcBef>
                        <a:spcAft>
                          <a:spcPts val="0"/>
                        </a:spcAft>
                        <a:buNone/>
                      </a:pPr>
                      <a:r>
                        <a:rPr lang="en-GB"/>
                        <a:t>-</a:t>
                      </a:r>
                      <a:endParaRPr/>
                    </a:p>
                  </a:txBody>
                  <a:tcPr marL="91425" marR="91425" marT="91425" marB="91425"/>
                </a:tc>
                <a:extLst>
                  <a:ext uri="{0D108BD9-81ED-4DB2-BD59-A6C34878D82A}">
                    <a16:rowId xmlns:a16="http://schemas.microsoft.com/office/drawing/2014/main" val="10004"/>
                  </a:ext>
                </a:extLst>
              </a:tr>
              <a:tr h="381000">
                <a:tc>
                  <a:txBody>
                    <a:bodyPr/>
                    <a:lstStyle/>
                    <a:p>
                      <a:pPr marL="0" lvl="0" indent="0" algn="l" rtl="0">
                        <a:spcBef>
                          <a:spcPts val="0"/>
                        </a:spcBef>
                        <a:spcAft>
                          <a:spcPts val="0"/>
                        </a:spcAft>
                        <a:buNone/>
                      </a:pPr>
                      <a:r>
                        <a:rPr lang="en-GB" dirty="0"/>
                        <a:t>High</a:t>
                      </a:r>
                      <a:endParaRPr dirty="0"/>
                    </a:p>
                  </a:txBody>
                  <a:tcPr marL="91425" marR="91425" marT="91425" marB="91425"/>
                </a:tc>
                <a:tc>
                  <a:txBody>
                    <a:bodyPr/>
                    <a:lstStyle/>
                    <a:p>
                      <a:pPr marL="0" lvl="0" indent="0" algn="l" rtl="0">
                        <a:spcBef>
                          <a:spcPts val="0"/>
                        </a:spcBef>
                        <a:spcAft>
                          <a:spcPts val="0"/>
                        </a:spcAft>
                        <a:buNone/>
                      </a:pPr>
                      <a:r>
                        <a:rPr lang="en-GB" dirty="0"/>
                        <a:t>0.5, 0.6</a:t>
                      </a:r>
                      <a:endParaRPr dirty="0"/>
                    </a:p>
                  </a:txBody>
                  <a:tcPr marL="91425" marR="91425" marT="91425" marB="91425"/>
                </a:tc>
                <a:extLst>
                  <a:ext uri="{0D108BD9-81ED-4DB2-BD59-A6C34878D82A}">
                    <a16:rowId xmlns:a16="http://schemas.microsoft.com/office/drawing/2014/main" val="10005"/>
                  </a:ext>
                </a:extLst>
              </a:tr>
            </a:tbl>
          </a:graphicData>
        </a:graphic>
      </p:graphicFrame>
      <p:graphicFrame>
        <p:nvGraphicFramePr>
          <p:cNvPr id="7" name="Google Shape;127;p20">
            <a:extLst>
              <a:ext uri="{FF2B5EF4-FFF2-40B4-BE49-F238E27FC236}">
                <a16:creationId xmlns:a16="http://schemas.microsoft.com/office/drawing/2014/main" id="{7069B732-E6BA-D456-E0B1-9FFBE9E4673E}"/>
              </a:ext>
            </a:extLst>
          </p:cNvPr>
          <p:cNvGraphicFramePr/>
          <p:nvPr>
            <p:extLst>
              <p:ext uri="{D42A27DB-BD31-4B8C-83A1-F6EECF244321}">
                <p14:modId xmlns:p14="http://schemas.microsoft.com/office/powerpoint/2010/main" val="3007285964"/>
              </p:ext>
            </p:extLst>
          </p:nvPr>
        </p:nvGraphicFramePr>
        <p:xfrm>
          <a:off x="8635725" y="1458097"/>
          <a:ext cx="1884900" cy="3565980"/>
        </p:xfrm>
        <a:graphic>
          <a:graphicData uri="http://schemas.openxmlformats.org/drawingml/2006/table">
            <a:tbl>
              <a:tblPr>
                <a:noFill/>
              </a:tblPr>
              <a:tblGrid>
                <a:gridCol w="942450">
                  <a:extLst>
                    <a:ext uri="{9D8B030D-6E8A-4147-A177-3AD203B41FA5}">
                      <a16:colId xmlns:a16="http://schemas.microsoft.com/office/drawing/2014/main" val="20000"/>
                    </a:ext>
                  </a:extLst>
                </a:gridCol>
                <a:gridCol w="942450">
                  <a:extLst>
                    <a:ext uri="{9D8B030D-6E8A-4147-A177-3AD203B41FA5}">
                      <a16:colId xmlns:a16="http://schemas.microsoft.com/office/drawing/2014/main" val="20001"/>
                    </a:ext>
                  </a:extLst>
                </a:gridCol>
              </a:tblGrid>
              <a:tr h="381000">
                <a:tc gridSpan="2">
                  <a:txBody>
                    <a:bodyPr/>
                    <a:lstStyle/>
                    <a:p>
                      <a:pPr marL="0" lvl="0" indent="0" algn="l" rtl="0">
                        <a:spcBef>
                          <a:spcPts val="0"/>
                        </a:spcBef>
                        <a:spcAft>
                          <a:spcPts val="0"/>
                        </a:spcAft>
                        <a:buNone/>
                      </a:pPr>
                      <a:r>
                        <a:rPr lang="en-GB"/>
                        <a:t>CCS MC Classifications</a:t>
                      </a:r>
                      <a:endParaRPr/>
                    </a:p>
                  </a:txBody>
                  <a:tcPr marL="91425" marR="91425" marT="91425" marB="91425"/>
                </a:tc>
                <a:tc hMerge="1">
                  <a:txBody>
                    <a:bodyPr/>
                    <a:lstStyle/>
                    <a:p>
                      <a:endParaRPr lang="en-US"/>
                    </a:p>
                  </a:txBody>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GB"/>
                        <a:t>Low</a:t>
                      </a:r>
                      <a:endParaRPr/>
                    </a:p>
                  </a:txBody>
                  <a:tcPr marL="91425" marR="91425" marT="91425" marB="91425"/>
                </a:tc>
                <a:tc>
                  <a:txBody>
                    <a:bodyPr/>
                    <a:lstStyle/>
                    <a:p>
                      <a:pPr marL="0" lvl="0" indent="0" algn="l" rtl="0">
                        <a:spcBef>
                          <a:spcPts val="0"/>
                        </a:spcBef>
                        <a:spcAft>
                          <a:spcPts val="0"/>
                        </a:spcAft>
                        <a:buNone/>
                      </a:pPr>
                      <a:r>
                        <a:rPr lang="en-GB" dirty="0"/>
                        <a:t>0.4</a:t>
                      </a:r>
                      <a:endParaRPr dirty="0"/>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GB"/>
                        <a:t>Low-mid</a:t>
                      </a:r>
                      <a:endParaRPr/>
                    </a:p>
                  </a:txBody>
                  <a:tcPr marL="91425" marR="91425" marT="91425" marB="91425"/>
                </a:tc>
                <a:tc>
                  <a:txBody>
                    <a:bodyPr/>
                    <a:lstStyle/>
                    <a:p>
                      <a:pPr marL="0" lvl="0" indent="0" algn="l" rtl="0">
                        <a:spcBef>
                          <a:spcPts val="0"/>
                        </a:spcBef>
                        <a:spcAft>
                          <a:spcPts val="0"/>
                        </a:spcAft>
                        <a:buNone/>
                      </a:pPr>
                      <a:r>
                        <a:rPr lang="en-GB" dirty="0"/>
                        <a:t>0.7</a:t>
                      </a:r>
                      <a:endParaRPr dirty="0"/>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GB"/>
                        <a:t>Middle</a:t>
                      </a:r>
                      <a:endParaRPr/>
                    </a:p>
                  </a:txBody>
                  <a:tcPr marL="91425" marR="91425" marT="91425" marB="91425"/>
                </a:tc>
                <a:tc>
                  <a:txBody>
                    <a:bodyPr/>
                    <a:lstStyle/>
                    <a:p>
                      <a:pPr marL="0" lvl="0" indent="0" algn="l" rtl="0">
                        <a:spcBef>
                          <a:spcPts val="0"/>
                        </a:spcBef>
                        <a:spcAft>
                          <a:spcPts val="0"/>
                        </a:spcAft>
                        <a:buNone/>
                      </a:pPr>
                      <a:r>
                        <a:rPr lang="en-GB"/>
                        <a:t>0.2</a:t>
                      </a:r>
                      <a:endParaRPr/>
                    </a:p>
                  </a:txBody>
                  <a:tcPr marL="91425" marR="91425" marT="91425" marB="91425"/>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r>
                        <a:rPr lang="en-GB"/>
                        <a:t>High-mid</a:t>
                      </a:r>
                      <a:endParaRPr/>
                    </a:p>
                  </a:txBody>
                  <a:tcPr marL="91425" marR="91425" marT="91425" marB="91425"/>
                </a:tc>
                <a:tc>
                  <a:txBody>
                    <a:bodyPr/>
                    <a:lstStyle/>
                    <a:p>
                      <a:pPr marL="0" lvl="0" indent="0" algn="l" rtl="0">
                        <a:spcBef>
                          <a:spcPts val="0"/>
                        </a:spcBef>
                        <a:spcAft>
                          <a:spcPts val="0"/>
                        </a:spcAft>
                        <a:buNone/>
                      </a:pPr>
                      <a:r>
                        <a:rPr lang="en-GB" dirty="0"/>
                        <a:t>-</a:t>
                      </a:r>
                      <a:endParaRPr dirty="0"/>
                    </a:p>
                  </a:txBody>
                  <a:tcPr marL="91425" marR="91425" marT="91425" marB="91425"/>
                </a:tc>
                <a:extLst>
                  <a:ext uri="{0D108BD9-81ED-4DB2-BD59-A6C34878D82A}">
                    <a16:rowId xmlns:a16="http://schemas.microsoft.com/office/drawing/2014/main" val="10004"/>
                  </a:ext>
                </a:extLst>
              </a:tr>
              <a:tr h="381000">
                <a:tc>
                  <a:txBody>
                    <a:bodyPr/>
                    <a:lstStyle/>
                    <a:p>
                      <a:pPr marL="0" lvl="0" indent="0" algn="l" rtl="0">
                        <a:spcBef>
                          <a:spcPts val="0"/>
                        </a:spcBef>
                        <a:spcAft>
                          <a:spcPts val="0"/>
                        </a:spcAft>
                        <a:buNone/>
                      </a:pPr>
                      <a:r>
                        <a:rPr lang="en-GB" dirty="0"/>
                        <a:t>High</a:t>
                      </a:r>
                      <a:endParaRPr dirty="0"/>
                    </a:p>
                  </a:txBody>
                  <a:tcPr marL="91425" marR="91425" marT="91425" marB="91425"/>
                </a:tc>
                <a:tc>
                  <a:txBody>
                    <a:bodyPr/>
                    <a:lstStyle/>
                    <a:p>
                      <a:pPr marL="0" lvl="0" indent="0" algn="l" rtl="0">
                        <a:spcBef>
                          <a:spcPts val="0"/>
                        </a:spcBef>
                        <a:spcAft>
                          <a:spcPts val="0"/>
                        </a:spcAft>
                        <a:buNone/>
                      </a:pPr>
                      <a:r>
                        <a:rPr lang="en-GB" dirty="0"/>
                        <a:t>0.5</a:t>
                      </a:r>
                      <a:endParaRPr dirty="0"/>
                    </a:p>
                  </a:txBody>
                  <a:tcPr marL="91425" marR="91425" marT="91425" marB="91425"/>
                </a:tc>
                <a:extLst>
                  <a:ext uri="{0D108BD9-81ED-4DB2-BD59-A6C34878D82A}">
                    <a16:rowId xmlns:a16="http://schemas.microsoft.com/office/drawing/2014/main" val="10005"/>
                  </a:ext>
                </a:extLst>
              </a:tr>
            </a:tbl>
          </a:graphicData>
        </a:graphic>
      </p:graphicFrame>
      <p:sp>
        <p:nvSpPr>
          <p:cNvPr id="8" name="TextBox 7">
            <a:extLst>
              <a:ext uri="{FF2B5EF4-FFF2-40B4-BE49-F238E27FC236}">
                <a16:creationId xmlns:a16="http://schemas.microsoft.com/office/drawing/2014/main" id="{3963BD9A-9627-218C-9E17-DC8A9A799304}"/>
              </a:ext>
            </a:extLst>
          </p:cNvPr>
          <p:cNvSpPr txBox="1"/>
          <p:nvPr/>
        </p:nvSpPr>
        <p:spPr>
          <a:xfrm>
            <a:off x="6548696" y="5114250"/>
            <a:ext cx="5721179" cy="369332"/>
          </a:xfrm>
          <a:prstGeom prst="rect">
            <a:avLst/>
          </a:prstGeom>
          <a:noFill/>
        </p:spPr>
        <p:txBody>
          <a:bodyPr wrap="square" rtlCol="0">
            <a:spAutoFit/>
          </a:bodyPr>
          <a:lstStyle/>
          <a:p>
            <a:r>
              <a:rPr lang="en-GB" b="1" dirty="0"/>
              <a:t>Risk Levels based on Failure Rate</a:t>
            </a:r>
          </a:p>
        </p:txBody>
      </p:sp>
    </p:spTree>
    <p:extLst>
      <p:ext uri="{BB962C8B-B14F-4D97-AF65-F5344CB8AC3E}">
        <p14:creationId xmlns:p14="http://schemas.microsoft.com/office/powerpoint/2010/main" val="1793609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D0810-A715-61A9-2D6B-86C9279567F7}"/>
              </a:ext>
            </a:extLst>
          </p:cNvPr>
          <p:cNvSpPr>
            <a:spLocks noGrp="1"/>
          </p:cNvSpPr>
          <p:nvPr>
            <p:ph type="title"/>
          </p:nvPr>
        </p:nvSpPr>
        <p:spPr/>
        <p:txBody>
          <a:bodyPr/>
          <a:lstStyle/>
          <a:p>
            <a:r>
              <a:rPr lang="en-GB" dirty="0"/>
              <a:t>Research Outputs</a:t>
            </a:r>
          </a:p>
        </p:txBody>
      </p:sp>
      <p:sp>
        <p:nvSpPr>
          <p:cNvPr id="3" name="Content Placeholder 2">
            <a:extLst>
              <a:ext uri="{FF2B5EF4-FFF2-40B4-BE49-F238E27FC236}">
                <a16:creationId xmlns:a16="http://schemas.microsoft.com/office/drawing/2014/main" id="{C62E33C3-3BF4-7579-90B7-E8C4FE5769FE}"/>
              </a:ext>
            </a:extLst>
          </p:cNvPr>
          <p:cNvSpPr>
            <a:spLocks noGrp="1"/>
          </p:cNvSpPr>
          <p:nvPr>
            <p:ph idx="1"/>
          </p:nvPr>
        </p:nvSpPr>
        <p:spPr/>
        <p:txBody>
          <a:bodyPr>
            <a:normAutofit/>
          </a:bodyPr>
          <a:lstStyle/>
          <a:p>
            <a:pPr marL="0" indent="0">
              <a:buNone/>
            </a:pPr>
            <a:r>
              <a:rPr lang="en-GB" sz="2000" b="1" dirty="0"/>
              <a:t>Workshop Paper:</a:t>
            </a:r>
          </a:p>
          <a:p>
            <a:pPr marL="0" indent="0">
              <a:buNone/>
            </a:pPr>
            <a:r>
              <a:rPr lang="en-GB" sz="2000" dirty="0"/>
              <a:t>Walton, Dylan J., Huma </a:t>
            </a:r>
            <a:r>
              <a:rPr lang="en-GB" sz="2000" dirty="0" err="1"/>
              <a:t>Samin,</a:t>
            </a:r>
            <a:r>
              <a:rPr lang="en-GB" sz="2000" dirty="0"/>
              <a:t> and Nelly Bencomo. "Modelling Uncertainty for Requirements: The Case of Surprises." 2023 IEEE 31st International Requirements Engineering Conference Workshops (REW). IEEE, 2023.</a:t>
            </a:r>
          </a:p>
          <a:p>
            <a:pPr marL="0" indent="0">
              <a:buNone/>
            </a:pPr>
            <a:endParaRPr lang="en-GB" sz="2000" dirty="0"/>
          </a:p>
          <a:p>
            <a:pPr marL="0" indent="0">
              <a:buNone/>
            </a:pPr>
            <a:r>
              <a:rPr lang="en-GB" sz="2000" b="1" dirty="0"/>
              <a:t>Tutorial:</a:t>
            </a:r>
          </a:p>
          <a:p>
            <a:pPr marL="0" indent="0">
              <a:buNone/>
            </a:pPr>
            <a:r>
              <a:rPr lang="en-GB" sz="2000" dirty="0"/>
              <a:t>Andrew Darby, Peter Sawyer, Nelly Bencomo. “Speculative Design and Requirements Engineering.”, IEEE 31st International Requirements Engineering Conference Tutorials, 2023. </a:t>
            </a:r>
          </a:p>
          <a:p>
            <a:pPr marL="0" indent="0">
              <a:buNone/>
            </a:pPr>
            <a:endParaRPr lang="en-GB" sz="2000" b="1" dirty="0"/>
          </a:p>
          <a:p>
            <a:pPr marL="0" indent="0">
              <a:buNone/>
            </a:pPr>
            <a:endParaRPr lang="en-GB" sz="2000" dirty="0"/>
          </a:p>
          <a:p>
            <a:pPr marL="0" indent="0">
              <a:buNone/>
            </a:pPr>
            <a:endParaRPr lang="en-GB" sz="2000" dirty="0"/>
          </a:p>
        </p:txBody>
      </p:sp>
    </p:spTree>
    <p:extLst>
      <p:ext uri="{BB962C8B-B14F-4D97-AF65-F5344CB8AC3E}">
        <p14:creationId xmlns:p14="http://schemas.microsoft.com/office/powerpoint/2010/main" val="1037258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C403F-A11B-9064-F9DD-9B7DFE2EB617}"/>
              </a:ext>
            </a:extLst>
          </p:cNvPr>
          <p:cNvSpPr>
            <a:spLocks noGrp="1"/>
          </p:cNvSpPr>
          <p:nvPr>
            <p:ph type="title"/>
          </p:nvPr>
        </p:nvSpPr>
        <p:spPr/>
        <p:txBody>
          <a:bodyPr>
            <a:normAutofit/>
          </a:bodyPr>
          <a:lstStyle/>
          <a:p>
            <a:r>
              <a:rPr lang="en-GB" sz="4000" dirty="0"/>
              <a:t>Next Steps</a:t>
            </a:r>
          </a:p>
        </p:txBody>
      </p:sp>
      <p:sp>
        <p:nvSpPr>
          <p:cNvPr id="3" name="Content Placeholder 2">
            <a:extLst>
              <a:ext uri="{FF2B5EF4-FFF2-40B4-BE49-F238E27FC236}">
                <a16:creationId xmlns:a16="http://schemas.microsoft.com/office/drawing/2014/main" id="{A99E6F3B-3B3E-29C5-17DF-CF583B3E9230}"/>
              </a:ext>
            </a:extLst>
          </p:cNvPr>
          <p:cNvSpPr>
            <a:spLocks noGrp="1"/>
          </p:cNvSpPr>
          <p:nvPr>
            <p:ph idx="1"/>
          </p:nvPr>
        </p:nvSpPr>
        <p:spPr/>
        <p:txBody>
          <a:bodyPr/>
          <a:lstStyle/>
          <a:p>
            <a:pPr>
              <a:buFont typeface="Wingdings" panose="05000000000000000000" pitchFamily="2" charset="2"/>
              <a:buChar char="§"/>
            </a:pPr>
            <a:r>
              <a:rPr lang="en-GB" sz="2000" dirty="0"/>
              <a:t>Explore further the case of PSDM by exploring different patient profile cases in consultation with </a:t>
            </a:r>
            <a:r>
              <a:rPr lang="en-GB" sz="2000" dirty="0" err="1"/>
              <a:t>MoreLife</a:t>
            </a:r>
            <a:r>
              <a:rPr lang="en-GB" sz="2000" dirty="0"/>
              <a:t>, UK.</a:t>
            </a:r>
          </a:p>
          <a:p>
            <a:pPr>
              <a:buFont typeface="Wingdings" panose="05000000000000000000" pitchFamily="2" charset="2"/>
              <a:buChar char="§"/>
            </a:pPr>
            <a:r>
              <a:rPr lang="en-GB" sz="2000" dirty="0"/>
              <a:t>Applying decision-making offered by POMDPs for PSDM, and evaluate the decision-making offered.</a:t>
            </a:r>
          </a:p>
          <a:p>
            <a:pPr>
              <a:buFont typeface="Wingdings" panose="05000000000000000000" pitchFamily="2" charset="2"/>
              <a:buChar char="§"/>
            </a:pPr>
            <a:endParaRPr lang="en-GB" sz="2400" dirty="0"/>
          </a:p>
          <a:p>
            <a:pPr>
              <a:buFont typeface="Wingdings" panose="05000000000000000000" pitchFamily="2" charset="2"/>
              <a:buChar char="§"/>
            </a:pPr>
            <a:r>
              <a:rPr lang="en-GB" sz="2400" b="1" dirty="0"/>
              <a:t>Research Funding:</a:t>
            </a:r>
            <a:r>
              <a:rPr lang="en-GB" sz="2400" dirty="0"/>
              <a:t> </a:t>
            </a:r>
          </a:p>
          <a:p>
            <a:pPr marL="457200" lvl="1" indent="0">
              <a:buNone/>
            </a:pPr>
            <a:r>
              <a:rPr lang="en-GB" sz="2000" dirty="0"/>
              <a:t>In collaboration with NHS:</a:t>
            </a:r>
          </a:p>
          <a:p>
            <a:pPr marL="457200" lvl="1" indent="0">
              <a:buNone/>
            </a:pPr>
            <a:r>
              <a:rPr lang="en-GB" sz="2000" b="1" i="1" dirty="0"/>
              <a:t>EPSRC IAA : </a:t>
            </a:r>
            <a:r>
              <a:rPr lang="en-GB" sz="2000" b="1" i="1" dirty="0" err="1"/>
              <a:t>WeDecide</a:t>
            </a:r>
            <a:r>
              <a:rPr lang="en-GB" sz="2000" b="1" i="1" dirty="0"/>
              <a:t>: Clinical Tool For Shared Decision-Making For Treatment Of Menopause Symptoms</a:t>
            </a:r>
            <a:endParaRPr lang="en-GB" sz="2400" b="1" i="1" dirty="0"/>
          </a:p>
          <a:p>
            <a:pPr>
              <a:buFont typeface="Wingdings" panose="05000000000000000000" pitchFamily="2" charset="2"/>
              <a:buChar char="§"/>
            </a:pPr>
            <a:endParaRPr lang="en-GB" sz="2400" dirty="0"/>
          </a:p>
          <a:p>
            <a:pPr>
              <a:buFont typeface="Wingdings" panose="05000000000000000000" pitchFamily="2" charset="2"/>
              <a:buChar char="§"/>
            </a:pPr>
            <a:endParaRPr lang="en-GB" sz="2400" dirty="0"/>
          </a:p>
          <a:p>
            <a:pPr>
              <a:buFont typeface="Wingdings" panose="05000000000000000000" pitchFamily="2" charset="2"/>
              <a:buChar char="§"/>
            </a:pPr>
            <a:endParaRPr lang="en-GB" sz="2400" dirty="0"/>
          </a:p>
          <a:p>
            <a:endParaRPr lang="en-GB" dirty="0"/>
          </a:p>
        </p:txBody>
      </p:sp>
      <p:pic>
        <p:nvPicPr>
          <p:cNvPr id="4" name="Picture 6" descr="Durham University – Logos Download">
            <a:extLst>
              <a:ext uri="{FF2B5EF4-FFF2-40B4-BE49-F238E27FC236}">
                <a16:creationId xmlns:a16="http://schemas.microsoft.com/office/drawing/2014/main" id="{8C231E65-BCCF-394C-A52F-C0A143061B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20300" y="134144"/>
            <a:ext cx="1783746" cy="7699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979703"/>
      </p:ext>
    </p:extLst>
  </p:cSld>
  <p:clrMapOvr>
    <a:masterClrMapping/>
  </p:clrMapOvr>
  <mc:AlternateContent xmlns:mc="http://schemas.openxmlformats.org/markup-compatibility/2006" xmlns:p14="http://schemas.microsoft.com/office/powerpoint/2010/main">
    <mc:Choice Requires="p14">
      <p:transition spd="slow" p14:dur="2000" advTm="12900"/>
    </mc:Choice>
    <mc:Fallback xmlns="">
      <p:transition spd="slow" advTm="129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F798E4-542F-9CDC-D581-ACDDB35AAF92}"/>
              </a:ext>
            </a:extLst>
          </p:cNvPr>
          <p:cNvSpPr>
            <a:spLocks noGrp="1"/>
          </p:cNvSpPr>
          <p:nvPr>
            <p:ph idx="1"/>
          </p:nvPr>
        </p:nvSpPr>
        <p:spPr/>
        <p:txBody>
          <a:bodyPr/>
          <a:lstStyle/>
          <a:p>
            <a:pPr marL="0" indent="0">
              <a:buNone/>
            </a:pPr>
            <a:endParaRPr lang="en-GB" dirty="0"/>
          </a:p>
          <a:p>
            <a:pPr marL="0" indent="0">
              <a:buNone/>
            </a:pPr>
            <a:endParaRPr lang="en-GB" dirty="0"/>
          </a:p>
          <a:p>
            <a:pPr marL="0" indent="0">
              <a:buNone/>
            </a:pPr>
            <a:endParaRPr lang="en-GB" dirty="0"/>
          </a:p>
          <a:p>
            <a:pPr marL="0" indent="0" algn="ctr">
              <a:buNone/>
            </a:pPr>
            <a:r>
              <a:rPr lang="en-GB" sz="3600" dirty="0"/>
              <a:t>Thank You</a:t>
            </a:r>
          </a:p>
        </p:txBody>
      </p:sp>
      <p:pic>
        <p:nvPicPr>
          <p:cNvPr id="4" name="Picture 6" descr="Durham University – Logos Download">
            <a:extLst>
              <a:ext uri="{FF2B5EF4-FFF2-40B4-BE49-F238E27FC236}">
                <a16:creationId xmlns:a16="http://schemas.microsoft.com/office/drawing/2014/main" id="{9EB5895A-3CD9-674B-F5C9-C72A2119DA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0300" y="134144"/>
            <a:ext cx="1783746" cy="7699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3994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433A3-650C-6F03-0C7E-454331668F6D}"/>
              </a:ext>
            </a:extLst>
          </p:cNvPr>
          <p:cNvSpPr>
            <a:spLocks noGrp="1"/>
          </p:cNvSpPr>
          <p:nvPr>
            <p:ph type="title"/>
          </p:nvPr>
        </p:nvSpPr>
        <p:spPr/>
        <p:txBody>
          <a:bodyPr/>
          <a:lstStyle/>
          <a:p>
            <a:r>
              <a:rPr lang="en-GB" dirty="0"/>
              <a:t>Personalized and Shared Decision-Making</a:t>
            </a:r>
          </a:p>
        </p:txBody>
      </p:sp>
      <p:sp>
        <p:nvSpPr>
          <p:cNvPr id="3" name="Content Placeholder 2">
            <a:extLst>
              <a:ext uri="{FF2B5EF4-FFF2-40B4-BE49-F238E27FC236}">
                <a16:creationId xmlns:a16="http://schemas.microsoft.com/office/drawing/2014/main" id="{6AEFEB24-686C-B19C-F1CA-7DB99DACFD87}"/>
              </a:ext>
            </a:extLst>
          </p:cNvPr>
          <p:cNvSpPr>
            <a:spLocks noGrp="1"/>
          </p:cNvSpPr>
          <p:nvPr>
            <p:ph idx="1"/>
          </p:nvPr>
        </p:nvSpPr>
        <p:spPr>
          <a:xfrm>
            <a:off x="838200" y="1657324"/>
            <a:ext cx="11353800" cy="4351338"/>
          </a:xfrm>
        </p:spPr>
        <p:txBody>
          <a:bodyPr/>
          <a:lstStyle/>
          <a:p>
            <a:pPr marL="0" indent="0">
              <a:buNone/>
            </a:pPr>
            <a:r>
              <a:rPr lang="en-US" sz="1800" spc="-25" dirty="0">
                <a:effectLst/>
                <a:latin typeface="Kings Caslon Text"/>
                <a:ea typeface="MS PGothic" panose="020B0600070205080204" pitchFamily="34" charset="-128"/>
                <a:cs typeface="Arial" panose="020B0604020202020204" pitchFamily="34" charset="0"/>
              </a:rPr>
              <a:t> </a:t>
            </a:r>
            <a:endParaRPr lang="en-GB" dirty="0"/>
          </a:p>
        </p:txBody>
      </p:sp>
      <p:pic>
        <p:nvPicPr>
          <p:cNvPr id="5" name="Picture 4">
            <a:extLst>
              <a:ext uri="{FF2B5EF4-FFF2-40B4-BE49-F238E27FC236}">
                <a16:creationId xmlns:a16="http://schemas.microsoft.com/office/drawing/2014/main" id="{8820EAE0-3CE6-8BB1-8860-958EA1E31FFB}"/>
              </a:ext>
            </a:extLst>
          </p:cNvPr>
          <p:cNvPicPr>
            <a:picLocks noChangeAspect="1"/>
          </p:cNvPicPr>
          <p:nvPr/>
        </p:nvPicPr>
        <p:blipFill>
          <a:blip r:embed="rId3"/>
          <a:stretch>
            <a:fillRect/>
          </a:stretch>
        </p:blipFill>
        <p:spPr>
          <a:xfrm>
            <a:off x="2316377" y="1708381"/>
            <a:ext cx="1714500" cy="1885950"/>
          </a:xfrm>
          <a:prstGeom prst="rect">
            <a:avLst/>
          </a:prstGeom>
        </p:spPr>
      </p:pic>
      <p:sp>
        <p:nvSpPr>
          <p:cNvPr id="6" name="TextBox 5">
            <a:extLst>
              <a:ext uri="{FF2B5EF4-FFF2-40B4-BE49-F238E27FC236}">
                <a16:creationId xmlns:a16="http://schemas.microsoft.com/office/drawing/2014/main" id="{D57A1C72-C488-3280-FC6F-8A1041191E4D}"/>
              </a:ext>
            </a:extLst>
          </p:cNvPr>
          <p:cNvSpPr txBox="1"/>
          <p:nvPr/>
        </p:nvSpPr>
        <p:spPr>
          <a:xfrm flipH="1">
            <a:off x="5897262" y="3544349"/>
            <a:ext cx="3458659" cy="369332"/>
          </a:xfrm>
          <a:prstGeom prst="rect">
            <a:avLst/>
          </a:prstGeom>
          <a:noFill/>
        </p:spPr>
        <p:txBody>
          <a:bodyPr wrap="square" rtlCol="0">
            <a:spAutoFit/>
          </a:bodyPr>
          <a:lstStyle/>
          <a:p>
            <a:r>
              <a:rPr lang="en-GB" b="1" dirty="0"/>
              <a:t>Patient considers Options</a:t>
            </a:r>
          </a:p>
        </p:txBody>
      </p:sp>
      <p:sp>
        <p:nvSpPr>
          <p:cNvPr id="7" name="TextBox 6">
            <a:extLst>
              <a:ext uri="{FF2B5EF4-FFF2-40B4-BE49-F238E27FC236}">
                <a16:creationId xmlns:a16="http://schemas.microsoft.com/office/drawing/2014/main" id="{9EEFDACD-95D9-96DF-6DD4-793FF5E78DFE}"/>
              </a:ext>
            </a:extLst>
          </p:cNvPr>
          <p:cNvSpPr txBox="1"/>
          <p:nvPr/>
        </p:nvSpPr>
        <p:spPr>
          <a:xfrm flipH="1">
            <a:off x="2167425" y="3517054"/>
            <a:ext cx="3458659" cy="369332"/>
          </a:xfrm>
          <a:prstGeom prst="rect">
            <a:avLst/>
          </a:prstGeom>
          <a:noFill/>
        </p:spPr>
        <p:txBody>
          <a:bodyPr wrap="square" rtlCol="0">
            <a:spAutoFit/>
          </a:bodyPr>
          <a:lstStyle/>
          <a:p>
            <a:r>
              <a:rPr lang="en-GB" b="1" dirty="0"/>
              <a:t>Doctor Shares Information</a:t>
            </a:r>
          </a:p>
        </p:txBody>
      </p:sp>
      <p:sp>
        <p:nvSpPr>
          <p:cNvPr id="8" name="Arrow: Left-Right 7">
            <a:extLst>
              <a:ext uri="{FF2B5EF4-FFF2-40B4-BE49-F238E27FC236}">
                <a16:creationId xmlns:a16="http://schemas.microsoft.com/office/drawing/2014/main" id="{9A8011C7-0726-5215-7C02-15E62C28D387}"/>
              </a:ext>
            </a:extLst>
          </p:cNvPr>
          <p:cNvSpPr/>
          <p:nvPr/>
        </p:nvSpPr>
        <p:spPr>
          <a:xfrm>
            <a:off x="4262449" y="2313841"/>
            <a:ext cx="1833551" cy="867371"/>
          </a:xfrm>
          <a:prstGeom prst="leftRightArrow">
            <a:avLst/>
          </a:prstGeom>
          <a:noFill/>
          <a:ln w="317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a:t>Consultation</a:t>
            </a:r>
          </a:p>
        </p:txBody>
      </p:sp>
      <p:sp>
        <p:nvSpPr>
          <p:cNvPr id="9" name="Rectangle: Rounded Corners 8">
            <a:extLst>
              <a:ext uri="{FF2B5EF4-FFF2-40B4-BE49-F238E27FC236}">
                <a16:creationId xmlns:a16="http://schemas.microsoft.com/office/drawing/2014/main" id="{0E577805-98D3-74D0-BC12-F8A2CF613DCF}"/>
              </a:ext>
            </a:extLst>
          </p:cNvPr>
          <p:cNvSpPr/>
          <p:nvPr/>
        </p:nvSpPr>
        <p:spPr>
          <a:xfrm>
            <a:off x="2798804" y="4711051"/>
            <a:ext cx="4901645" cy="1297611"/>
          </a:xfrm>
          <a:prstGeom prst="roundRect">
            <a:avLst/>
          </a:prstGeom>
          <a:ln w="76200"/>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a:t>Together they make</a:t>
            </a:r>
            <a:r>
              <a:rPr lang="en-GB" sz="1600" b="1" dirty="0"/>
              <a:t> </a:t>
            </a:r>
          </a:p>
          <a:p>
            <a:pPr algn="ctr"/>
            <a:r>
              <a:rPr lang="en-GB" sz="3600" b="1" dirty="0"/>
              <a:t>Decisions</a:t>
            </a:r>
          </a:p>
        </p:txBody>
      </p:sp>
      <p:sp>
        <p:nvSpPr>
          <p:cNvPr id="10" name="Arrow: Down 9">
            <a:extLst>
              <a:ext uri="{FF2B5EF4-FFF2-40B4-BE49-F238E27FC236}">
                <a16:creationId xmlns:a16="http://schemas.microsoft.com/office/drawing/2014/main" id="{B4F0B761-6EBB-C1D6-ED04-A857DCFFD1BE}"/>
              </a:ext>
            </a:extLst>
          </p:cNvPr>
          <p:cNvSpPr/>
          <p:nvPr/>
        </p:nvSpPr>
        <p:spPr>
          <a:xfrm>
            <a:off x="6757476" y="4048593"/>
            <a:ext cx="613328" cy="500253"/>
          </a:xfrm>
          <a:prstGeom prst="downArrow">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Arrow: Down 10">
            <a:extLst>
              <a:ext uri="{FF2B5EF4-FFF2-40B4-BE49-F238E27FC236}">
                <a16:creationId xmlns:a16="http://schemas.microsoft.com/office/drawing/2014/main" id="{4E875382-EDBC-8A28-238E-593C318E167D}"/>
              </a:ext>
            </a:extLst>
          </p:cNvPr>
          <p:cNvSpPr/>
          <p:nvPr/>
        </p:nvSpPr>
        <p:spPr>
          <a:xfrm>
            <a:off x="3054763" y="4048592"/>
            <a:ext cx="613328" cy="500253"/>
          </a:xfrm>
          <a:prstGeom prst="downArrow">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Picture 12">
            <a:extLst>
              <a:ext uri="{FF2B5EF4-FFF2-40B4-BE49-F238E27FC236}">
                <a16:creationId xmlns:a16="http://schemas.microsoft.com/office/drawing/2014/main" id="{E6F0EF40-02C3-9B9D-B881-C43EEF97EAA2}"/>
              </a:ext>
            </a:extLst>
          </p:cNvPr>
          <p:cNvPicPr>
            <a:picLocks noChangeAspect="1"/>
          </p:cNvPicPr>
          <p:nvPr/>
        </p:nvPicPr>
        <p:blipFill>
          <a:blip r:embed="rId4"/>
          <a:stretch>
            <a:fillRect/>
          </a:stretch>
        </p:blipFill>
        <p:spPr>
          <a:xfrm>
            <a:off x="6177606" y="1765531"/>
            <a:ext cx="1619250" cy="1828800"/>
          </a:xfrm>
          <a:prstGeom prst="rect">
            <a:avLst/>
          </a:prstGeom>
        </p:spPr>
      </p:pic>
      <p:sp>
        <p:nvSpPr>
          <p:cNvPr id="14" name="TextBox 13">
            <a:extLst>
              <a:ext uri="{FF2B5EF4-FFF2-40B4-BE49-F238E27FC236}">
                <a16:creationId xmlns:a16="http://schemas.microsoft.com/office/drawing/2014/main" id="{A0358ACC-F02E-0F7F-B489-61E07CC9D4CE}"/>
              </a:ext>
            </a:extLst>
          </p:cNvPr>
          <p:cNvSpPr txBox="1"/>
          <p:nvPr/>
        </p:nvSpPr>
        <p:spPr>
          <a:xfrm>
            <a:off x="8786491" y="2631810"/>
            <a:ext cx="2314188" cy="1200329"/>
          </a:xfrm>
          <a:prstGeom prst="rect">
            <a:avLst/>
          </a:prstGeom>
          <a:noFill/>
        </p:spPr>
        <p:txBody>
          <a:bodyPr wrap="square" rtlCol="0">
            <a:spAutoFit/>
          </a:bodyPr>
          <a:lstStyle/>
          <a:p>
            <a:r>
              <a:rPr lang="en-GB" b="1" i="1" dirty="0"/>
              <a:t>Preferences</a:t>
            </a:r>
          </a:p>
          <a:p>
            <a:r>
              <a:rPr lang="en-GB" b="1" i="1" dirty="0"/>
              <a:t>Values</a:t>
            </a:r>
          </a:p>
          <a:p>
            <a:r>
              <a:rPr lang="en-GB" b="1" i="1" dirty="0"/>
              <a:t>Beliefs</a:t>
            </a:r>
          </a:p>
          <a:p>
            <a:r>
              <a:rPr lang="en-GB" b="1" i="1" dirty="0"/>
              <a:t>Past Health Records</a:t>
            </a:r>
          </a:p>
        </p:txBody>
      </p:sp>
      <p:sp>
        <p:nvSpPr>
          <p:cNvPr id="16" name="TextBox 15">
            <a:extLst>
              <a:ext uri="{FF2B5EF4-FFF2-40B4-BE49-F238E27FC236}">
                <a16:creationId xmlns:a16="http://schemas.microsoft.com/office/drawing/2014/main" id="{7F49ED01-CC93-2D1C-FD1B-41361B514F43}"/>
              </a:ext>
            </a:extLst>
          </p:cNvPr>
          <p:cNvSpPr txBox="1"/>
          <p:nvPr/>
        </p:nvSpPr>
        <p:spPr>
          <a:xfrm>
            <a:off x="8804961" y="1964370"/>
            <a:ext cx="2295717" cy="646331"/>
          </a:xfrm>
          <a:prstGeom prst="rect">
            <a:avLst/>
          </a:prstGeom>
          <a:noFill/>
        </p:spPr>
        <p:txBody>
          <a:bodyPr wrap="square" rtlCol="0">
            <a:spAutoFit/>
          </a:bodyPr>
          <a:lstStyle/>
          <a:p>
            <a:r>
              <a:rPr lang="en-GB" b="1" dirty="0"/>
              <a:t>To achieve: Patient’s Target Health Goals</a:t>
            </a:r>
          </a:p>
        </p:txBody>
      </p:sp>
    </p:spTree>
    <p:extLst>
      <p:ext uri="{BB962C8B-B14F-4D97-AF65-F5344CB8AC3E}">
        <p14:creationId xmlns:p14="http://schemas.microsoft.com/office/powerpoint/2010/main" val="3370557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C2FEA-E9D7-36FB-2663-338077EF053A}"/>
              </a:ext>
            </a:extLst>
          </p:cNvPr>
          <p:cNvSpPr>
            <a:spLocks noGrp="1"/>
          </p:cNvSpPr>
          <p:nvPr>
            <p:ph type="title"/>
          </p:nvPr>
        </p:nvSpPr>
        <p:spPr/>
        <p:txBody>
          <a:bodyPr>
            <a:normAutofit/>
          </a:bodyPr>
          <a:lstStyle/>
          <a:p>
            <a:r>
              <a:rPr lang="en-GB" sz="4000" dirty="0"/>
              <a:t>Research Background</a:t>
            </a:r>
          </a:p>
        </p:txBody>
      </p:sp>
      <p:sp>
        <p:nvSpPr>
          <p:cNvPr id="3" name="Content Placeholder 2">
            <a:extLst>
              <a:ext uri="{FF2B5EF4-FFF2-40B4-BE49-F238E27FC236}">
                <a16:creationId xmlns:a16="http://schemas.microsoft.com/office/drawing/2014/main" id="{BC44E829-22AE-0D21-4C26-AB470DFC61C9}"/>
              </a:ext>
            </a:extLst>
          </p:cNvPr>
          <p:cNvSpPr>
            <a:spLocks noGrp="1"/>
          </p:cNvSpPr>
          <p:nvPr>
            <p:ph idx="1"/>
          </p:nvPr>
        </p:nvSpPr>
        <p:spPr/>
        <p:txBody>
          <a:bodyPr>
            <a:normAutofit/>
          </a:bodyPr>
          <a:lstStyle/>
          <a:p>
            <a:pPr>
              <a:buFont typeface="Wingdings" panose="05000000000000000000" pitchFamily="2" charset="2"/>
              <a:buChar char="§"/>
            </a:pPr>
            <a:r>
              <a:rPr lang="en-GB" sz="2000" b="1" dirty="0"/>
              <a:t>Decision-Making under Uncertainty</a:t>
            </a:r>
          </a:p>
          <a:p>
            <a:pPr lvl="1">
              <a:buFont typeface="Wingdings" panose="05000000000000000000" pitchFamily="2" charset="2"/>
              <a:buChar char="§"/>
            </a:pPr>
            <a:r>
              <a:rPr lang="en-GB" sz="1600" dirty="0"/>
              <a:t>Self-Adaptive Systems</a:t>
            </a:r>
          </a:p>
          <a:p>
            <a:pPr lvl="1">
              <a:buFont typeface="Wingdings" panose="05000000000000000000" pitchFamily="2" charset="2"/>
              <a:buChar char="§"/>
            </a:pPr>
            <a:endParaRPr lang="en-GB" sz="1600" dirty="0"/>
          </a:p>
          <a:p>
            <a:pPr>
              <a:buFont typeface="Wingdings" panose="05000000000000000000" pitchFamily="2" charset="2"/>
              <a:buChar char="§"/>
            </a:pPr>
            <a:r>
              <a:rPr lang="en-GB" sz="2000" b="1" dirty="0"/>
              <a:t>Models @Runtime</a:t>
            </a:r>
          </a:p>
          <a:p>
            <a:pPr lvl="1">
              <a:buFont typeface="Wingdings" panose="05000000000000000000" pitchFamily="2" charset="2"/>
              <a:buChar char="§"/>
            </a:pPr>
            <a:r>
              <a:rPr lang="en-GB" sz="1800" dirty="0"/>
              <a:t>Abstract representations that should be:</a:t>
            </a:r>
          </a:p>
          <a:p>
            <a:pPr lvl="2">
              <a:buFont typeface="Wingdings" panose="05000000000000000000" pitchFamily="2" charset="2"/>
              <a:buChar char="§"/>
            </a:pPr>
            <a:r>
              <a:rPr lang="en-GB" sz="1800" dirty="0"/>
              <a:t>causally connected to the system being modelled</a:t>
            </a:r>
          </a:p>
          <a:p>
            <a:pPr lvl="2">
              <a:buFont typeface="Wingdings" panose="05000000000000000000" pitchFamily="2" charset="2"/>
              <a:buChar char="§"/>
            </a:pPr>
            <a:r>
              <a:rPr lang="en-GB" sz="1800" dirty="0"/>
              <a:t>offers reflective capabilities.</a:t>
            </a:r>
          </a:p>
          <a:p>
            <a:pPr marL="457200" lvl="1" indent="0">
              <a:buNone/>
            </a:pPr>
            <a:r>
              <a:rPr lang="en-GB" sz="2200" b="1" dirty="0"/>
              <a:t> </a:t>
            </a:r>
          </a:p>
          <a:p>
            <a:pPr marL="457200" lvl="1" indent="0">
              <a:buNone/>
            </a:pPr>
            <a:r>
              <a:rPr lang="en-GB" sz="2200" b="1" dirty="0"/>
              <a:t>The system changes                       The runtime model changes</a:t>
            </a:r>
          </a:p>
          <a:p>
            <a:pPr lvl="2"/>
            <a:endParaRPr lang="en-GB" sz="1800" dirty="0"/>
          </a:p>
          <a:p>
            <a:pPr marL="457200" lvl="1" indent="0">
              <a:buNone/>
            </a:pPr>
            <a:endParaRPr lang="en-GB" sz="1600" dirty="0"/>
          </a:p>
          <a:p>
            <a:endParaRPr lang="en-GB" sz="2000" dirty="0"/>
          </a:p>
        </p:txBody>
      </p:sp>
      <p:pic>
        <p:nvPicPr>
          <p:cNvPr id="4" name="Picture 6" descr="Durham University – Logos Download">
            <a:extLst>
              <a:ext uri="{FF2B5EF4-FFF2-40B4-BE49-F238E27FC236}">
                <a16:creationId xmlns:a16="http://schemas.microsoft.com/office/drawing/2014/main" id="{6E87873F-56D1-DC2C-0335-465541E9C4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20300" y="134144"/>
            <a:ext cx="1783746" cy="76993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Image">
            <a:extLst>
              <a:ext uri="{FF2B5EF4-FFF2-40B4-BE49-F238E27FC236}">
                <a16:creationId xmlns:a16="http://schemas.microsoft.com/office/drawing/2014/main" id="{A797BB20-C055-13D6-0563-96CEBF83969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92092" y="2517726"/>
            <a:ext cx="1660781" cy="1660781"/>
          </a:xfrm>
          <a:prstGeom prst="rect">
            <a:avLst/>
          </a:prstGeom>
          <a:noFill/>
          <a:extLst>
            <a:ext uri="{909E8E84-426E-40DD-AFC4-6F175D3DCCD1}">
              <a14:hiddenFill xmlns:a14="http://schemas.microsoft.com/office/drawing/2010/main">
                <a:solidFill>
                  <a:srgbClr val="FFFFFF"/>
                </a:solidFill>
              </a14:hiddenFill>
            </a:ext>
          </a:extLst>
        </p:spPr>
      </p:pic>
      <p:sp>
        <p:nvSpPr>
          <p:cNvPr id="12" name="Left-Right Arrow 4">
            <a:extLst>
              <a:ext uri="{FF2B5EF4-FFF2-40B4-BE49-F238E27FC236}">
                <a16:creationId xmlns:a16="http://schemas.microsoft.com/office/drawing/2014/main" id="{E1A6C0B6-0327-9861-3FBC-725F4D85531E}"/>
              </a:ext>
            </a:extLst>
          </p:cNvPr>
          <p:cNvSpPr/>
          <p:nvPr/>
        </p:nvSpPr>
        <p:spPr>
          <a:xfrm>
            <a:off x="3860966" y="4428562"/>
            <a:ext cx="1150375" cy="403122"/>
          </a:xfrm>
          <a:prstGeom prst="lef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C00000"/>
              </a:solidFill>
            </a:endParaRPr>
          </a:p>
        </p:txBody>
      </p:sp>
    </p:spTree>
    <p:extLst>
      <p:ext uri="{BB962C8B-B14F-4D97-AF65-F5344CB8AC3E}">
        <p14:creationId xmlns:p14="http://schemas.microsoft.com/office/powerpoint/2010/main" val="2870477226"/>
      </p:ext>
    </p:extLst>
  </p:cSld>
  <p:clrMapOvr>
    <a:masterClrMapping/>
  </p:clrMapOvr>
  <mc:AlternateContent xmlns:mc="http://schemas.openxmlformats.org/markup-compatibility/2006" xmlns:p14="http://schemas.microsoft.com/office/powerpoint/2010/main">
    <mc:Choice Requires="p14">
      <p:transition spd="slow" p14:dur="2000" advTm="28807"/>
    </mc:Choice>
    <mc:Fallback xmlns="">
      <p:transition spd="slow" advTm="28807"/>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23A7B-6CDC-330B-9B93-F4A7951008C8}"/>
              </a:ext>
            </a:extLst>
          </p:cNvPr>
          <p:cNvSpPr>
            <a:spLocks noGrp="1"/>
          </p:cNvSpPr>
          <p:nvPr>
            <p:ph type="title"/>
          </p:nvPr>
        </p:nvSpPr>
        <p:spPr/>
        <p:txBody>
          <a:bodyPr/>
          <a:lstStyle/>
          <a:p>
            <a:r>
              <a:rPr lang="en-GB" dirty="0"/>
              <a:t>Research Background</a:t>
            </a:r>
          </a:p>
        </p:txBody>
      </p:sp>
      <p:sp>
        <p:nvSpPr>
          <p:cNvPr id="3" name="Content Placeholder 2">
            <a:extLst>
              <a:ext uri="{FF2B5EF4-FFF2-40B4-BE49-F238E27FC236}">
                <a16:creationId xmlns:a16="http://schemas.microsoft.com/office/drawing/2014/main" id="{629FD47B-371D-0B14-A40C-6269BFCD8965}"/>
              </a:ext>
            </a:extLst>
          </p:cNvPr>
          <p:cNvSpPr>
            <a:spLocks noGrp="1"/>
          </p:cNvSpPr>
          <p:nvPr>
            <p:ph idx="1"/>
          </p:nvPr>
        </p:nvSpPr>
        <p:spPr>
          <a:xfrm>
            <a:off x="838200" y="1586204"/>
            <a:ext cx="10515600" cy="4590759"/>
          </a:xfrm>
        </p:spPr>
        <p:txBody>
          <a:bodyPr/>
          <a:lstStyle/>
          <a:p>
            <a:r>
              <a:rPr lang="en-GB" sz="2000" dirty="0"/>
              <a:t>Partially Observable Markov Decision Process </a:t>
            </a:r>
          </a:p>
          <a:p>
            <a:pPr lvl="1"/>
            <a:r>
              <a:rPr lang="en-GB" sz="1600" b="0" i="0" u="none" strike="noStrike" baseline="0" dirty="0" err="1">
                <a:latin typeface="LinLibertineT"/>
              </a:rPr>
              <a:t>Model@Runtime</a:t>
            </a:r>
            <a:r>
              <a:rPr lang="en-GB" sz="1600" b="0" i="0" u="none" strike="noStrike" baseline="0" dirty="0">
                <a:latin typeface="LinLibertineT"/>
              </a:rPr>
              <a:t> for multi-objective decision-making for Self-Adaptation.</a:t>
            </a:r>
            <a:endParaRPr lang="en-GB" sz="1600" dirty="0"/>
          </a:p>
          <a:p>
            <a:pPr marL="457200" lvl="1" indent="0">
              <a:buNone/>
            </a:pPr>
            <a:endParaRPr lang="en-GB" sz="1600" dirty="0"/>
          </a:p>
          <a:p>
            <a:endParaRPr lang="en-GB" dirty="0"/>
          </a:p>
        </p:txBody>
      </p:sp>
      <p:sp>
        <p:nvSpPr>
          <p:cNvPr id="5" name="TextBox 4">
            <a:extLst>
              <a:ext uri="{FF2B5EF4-FFF2-40B4-BE49-F238E27FC236}">
                <a16:creationId xmlns:a16="http://schemas.microsoft.com/office/drawing/2014/main" id="{D027B7FA-F44F-E95A-39A6-BEC9DE2D9270}"/>
              </a:ext>
            </a:extLst>
          </p:cNvPr>
          <p:cNvSpPr txBox="1"/>
          <p:nvPr/>
        </p:nvSpPr>
        <p:spPr>
          <a:xfrm>
            <a:off x="524027" y="6109038"/>
            <a:ext cx="10828691"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400" b="1" dirty="0">
                <a:ea typeface="+mn-lt"/>
                <a:cs typeface="+mn-lt"/>
              </a:rPr>
              <a:t>* </a:t>
            </a:r>
            <a:r>
              <a:rPr lang="en-GB" sz="1100" b="1" dirty="0">
                <a:ea typeface="+mn-lt"/>
                <a:cs typeface="+mn-lt"/>
              </a:rPr>
              <a:t>Samin, Huma, Nelly Bencomo, and Peter Sawyer. "Decision-making under uncertainty: be aware of your priorities." Software and Systems </a:t>
            </a:r>
            <a:r>
              <a:rPr lang="en-GB" sz="1100" b="1" dirty="0" err="1">
                <a:ea typeface="+mn-lt"/>
                <a:cs typeface="+mn-lt"/>
              </a:rPr>
              <a:t>Modeling</a:t>
            </a:r>
            <a:r>
              <a:rPr lang="en-GB" sz="1100" b="1" dirty="0">
                <a:ea typeface="+mn-lt"/>
                <a:cs typeface="+mn-lt"/>
              </a:rPr>
              <a:t> (2022): 1-30.</a:t>
            </a:r>
            <a:endParaRPr lang="en-GB" sz="1100" b="1" dirty="0">
              <a:cs typeface="Calibri"/>
            </a:endParaRPr>
          </a:p>
        </p:txBody>
      </p:sp>
      <p:pic>
        <p:nvPicPr>
          <p:cNvPr id="7" name="Picture 6" descr="Diagram">
            <a:extLst>
              <a:ext uri="{FF2B5EF4-FFF2-40B4-BE49-F238E27FC236}">
                <a16:creationId xmlns:a16="http://schemas.microsoft.com/office/drawing/2014/main" id="{EBF5E865-0405-AF7D-0E2A-80BAC118F0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44543" y="2563046"/>
            <a:ext cx="4581205" cy="3306140"/>
          </a:xfrm>
          <a:prstGeom prst="rect">
            <a:avLst/>
          </a:prstGeom>
        </p:spPr>
      </p:pic>
      <p:pic>
        <p:nvPicPr>
          <p:cNvPr id="13" name="Picture 6" descr="Durham University – Logos Download">
            <a:extLst>
              <a:ext uri="{FF2B5EF4-FFF2-40B4-BE49-F238E27FC236}">
                <a16:creationId xmlns:a16="http://schemas.microsoft.com/office/drawing/2014/main" id="{797B51D7-11F9-3851-E327-1C9F172D8E1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20300" y="134144"/>
            <a:ext cx="1783746" cy="7699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3811756"/>
      </p:ext>
    </p:extLst>
  </p:cSld>
  <p:clrMapOvr>
    <a:masterClrMapping/>
  </p:clrMapOvr>
  <mc:AlternateContent xmlns:mc="http://schemas.openxmlformats.org/markup-compatibility/2006" xmlns:p14="http://schemas.microsoft.com/office/powerpoint/2010/main">
    <mc:Choice Requires="p14">
      <p:transition spd="slow" p14:dur="2000" advTm="24829"/>
    </mc:Choice>
    <mc:Fallback xmlns="">
      <p:transition spd="slow" advTm="2482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3C08C-02AF-5686-9D8A-CE9D0D63B3D6}"/>
              </a:ext>
            </a:extLst>
          </p:cNvPr>
          <p:cNvSpPr>
            <a:spLocks noGrp="1"/>
          </p:cNvSpPr>
          <p:nvPr>
            <p:ph type="title"/>
          </p:nvPr>
        </p:nvSpPr>
        <p:spPr/>
        <p:txBody>
          <a:bodyPr/>
          <a:lstStyle/>
          <a:p>
            <a:r>
              <a:rPr lang="en-GB" dirty="0"/>
              <a:t>Aims of the Projects</a:t>
            </a:r>
          </a:p>
        </p:txBody>
      </p:sp>
      <p:sp>
        <p:nvSpPr>
          <p:cNvPr id="3" name="Content Placeholder 2">
            <a:extLst>
              <a:ext uri="{FF2B5EF4-FFF2-40B4-BE49-F238E27FC236}">
                <a16:creationId xmlns:a16="http://schemas.microsoft.com/office/drawing/2014/main" id="{7B3C74E4-00B9-B601-1B90-DF11D7A8C0AC}"/>
              </a:ext>
            </a:extLst>
          </p:cNvPr>
          <p:cNvSpPr>
            <a:spLocks noGrp="1"/>
          </p:cNvSpPr>
          <p:nvPr>
            <p:ph idx="1"/>
          </p:nvPr>
        </p:nvSpPr>
        <p:spPr/>
        <p:txBody>
          <a:bodyPr/>
          <a:lstStyle/>
          <a:p>
            <a:r>
              <a:rPr lang="en-GB" sz="1800" dirty="0"/>
              <a:t>Map the experience with decision-making under uncertainty from the domain of Self-adaptive systems to cases of personalized and shared decision-making for digital health. </a:t>
            </a:r>
            <a:r>
              <a:rPr lang="en-GB" sz="1800" b="1" baseline="30000" dirty="0"/>
              <a:t>1</a:t>
            </a:r>
            <a:endParaRPr lang="en-GB" sz="1800" dirty="0"/>
          </a:p>
          <a:p>
            <a:pPr marL="0" indent="0">
              <a:buNone/>
            </a:pPr>
            <a:endParaRPr lang="en-GB" sz="1800" dirty="0"/>
          </a:p>
          <a:p>
            <a:r>
              <a:rPr lang="en-GB" sz="1800" dirty="0"/>
              <a:t>Risk and Value Analysis based on the decisions: To perform exploratory analysis to study the relationship of decisions for the treatments/interventions over time and the goals achieved while identifying risk levels and utility value of the decisions made. </a:t>
            </a:r>
            <a:r>
              <a:rPr lang="en-GB" sz="1800" b="1" baseline="30000" dirty="0"/>
              <a:t>1,2</a:t>
            </a:r>
            <a:endParaRPr lang="en-GB" sz="1800" dirty="0"/>
          </a:p>
          <a:p>
            <a:endParaRPr lang="en-GB" sz="1800" dirty="0"/>
          </a:p>
          <a:p>
            <a:r>
              <a:rPr lang="en-GB" sz="1800" dirty="0"/>
              <a:t>To design and develop AI Risk Model-driven Analysis Framework.</a:t>
            </a:r>
            <a:r>
              <a:rPr lang="en-GB" sz="1800" b="1" baseline="30000" dirty="0"/>
              <a:t>2</a:t>
            </a:r>
            <a:endParaRPr lang="en-GB" sz="1800" dirty="0"/>
          </a:p>
          <a:p>
            <a:endParaRPr lang="en-GB" sz="1800" dirty="0"/>
          </a:p>
          <a:p>
            <a:endParaRPr lang="en-GB" sz="1800" dirty="0"/>
          </a:p>
          <a:p>
            <a:endParaRPr lang="en-GB" dirty="0"/>
          </a:p>
        </p:txBody>
      </p:sp>
    </p:spTree>
    <p:extLst>
      <p:ext uri="{BB962C8B-B14F-4D97-AF65-F5344CB8AC3E}">
        <p14:creationId xmlns:p14="http://schemas.microsoft.com/office/powerpoint/2010/main" val="2915097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99BF6-DEDE-3308-19DF-34070CB5E301}"/>
              </a:ext>
            </a:extLst>
          </p:cNvPr>
          <p:cNvSpPr>
            <a:spLocks noGrp="1"/>
          </p:cNvSpPr>
          <p:nvPr>
            <p:ph type="title"/>
          </p:nvPr>
        </p:nvSpPr>
        <p:spPr>
          <a:xfrm>
            <a:off x="838200" y="134936"/>
            <a:ext cx="10515600" cy="1325563"/>
          </a:xfrm>
        </p:spPr>
        <p:txBody>
          <a:bodyPr>
            <a:normAutofit/>
          </a:bodyPr>
          <a:lstStyle/>
          <a:p>
            <a:r>
              <a:rPr lang="en-GB" sz="4000" dirty="0">
                <a:latin typeface="+mn-lt"/>
              </a:rPr>
              <a:t>Case Study: Weight Management</a:t>
            </a:r>
            <a:r>
              <a:rPr lang="en-GB" sz="4000" dirty="0"/>
              <a:t> </a:t>
            </a:r>
          </a:p>
        </p:txBody>
      </p:sp>
      <p:sp>
        <p:nvSpPr>
          <p:cNvPr id="3" name="Content Placeholder 2">
            <a:extLst>
              <a:ext uri="{FF2B5EF4-FFF2-40B4-BE49-F238E27FC236}">
                <a16:creationId xmlns:a16="http://schemas.microsoft.com/office/drawing/2014/main" id="{F4B67FAA-414B-A6CC-92CD-AC0C8579FA94}"/>
              </a:ext>
            </a:extLst>
          </p:cNvPr>
          <p:cNvSpPr>
            <a:spLocks noGrp="1"/>
          </p:cNvSpPr>
          <p:nvPr>
            <p:ph idx="1"/>
          </p:nvPr>
        </p:nvSpPr>
        <p:spPr>
          <a:xfrm>
            <a:off x="838200" y="1460499"/>
            <a:ext cx="10801865" cy="5032376"/>
          </a:xfrm>
        </p:spPr>
        <p:txBody>
          <a:bodyPr>
            <a:normAutofit/>
          </a:bodyPr>
          <a:lstStyle/>
          <a:p>
            <a:r>
              <a:rPr lang="en-GB" b="1" dirty="0"/>
              <a:t>Goal:   </a:t>
            </a:r>
            <a:r>
              <a:rPr lang="en-GB" dirty="0"/>
              <a:t>Maximizing Benefits and Minimizing Risks</a:t>
            </a:r>
          </a:p>
          <a:p>
            <a:pPr lvl="3">
              <a:buFont typeface="Wingdings" panose="05000000000000000000" pitchFamily="2" charset="2"/>
              <a:buChar char="Ø"/>
            </a:pPr>
            <a:r>
              <a:rPr lang="en-GB" sz="2300" dirty="0">
                <a:solidFill>
                  <a:srgbClr val="333333"/>
                </a:solidFill>
                <a:effectLst/>
                <a:latin typeface="Helvetica" panose="020B0604020202020204" pitchFamily="34" charset="0"/>
                <a:ea typeface="Calibri" panose="020F0502020204030204" pitchFamily="34" charset="0"/>
                <a:cs typeface="Times New Roman" panose="02020603050405020304" pitchFamily="18" charset="0"/>
              </a:rPr>
              <a:t>Type 2 Diabetes, Hypertension, and Sleep </a:t>
            </a:r>
            <a:r>
              <a:rPr lang="en-GB" sz="2300" dirty="0" err="1">
                <a:solidFill>
                  <a:srgbClr val="333333"/>
                </a:solidFill>
                <a:latin typeface="Helvetica" panose="020B0604020202020204" pitchFamily="34" charset="0"/>
                <a:ea typeface="Calibri" panose="020F0502020204030204" pitchFamily="34" charset="0"/>
                <a:cs typeface="Times New Roman" panose="02020603050405020304" pitchFamily="18" charset="0"/>
              </a:rPr>
              <a:t>A</a:t>
            </a:r>
            <a:r>
              <a:rPr lang="en-GB" sz="2300" dirty="0" err="1">
                <a:solidFill>
                  <a:srgbClr val="333333"/>
                </a:solidFill>
                <a:effectLst/>
                <a:latin typeface="Helvetica" panose="020B0604020202020204" pitchFamily="34" charset="0"/>
                <a:ea typeface="Calibri" panose="020F0502020204030204" pitchFamily="34" charset="0"/>
                <a:cs typeface="Times New Roman" panose="02020603050405020304" pitchFamily="18" charset="0"/>
              </a:rPr>
              <a:t>pnea</a:t>
            </a:r>
            <a:endParaRPr lang="en-GB" sz="2300" dirty="0">
              <a:effectLst/>
              <a:latin typeface="Calibri" panose="020F0502020204030204" pitchFamily="34" charset="0"/>
              <a:ea typeface="Calibri" panose="020F0502020204030204" pitchFamily="34" charset="0"/>
              <a:cs typeface="Times New Roman" panose="02020603050405020304" pitchFamily="18" charset="0"/>
            </a:endParaRPr>
          </a:p>
          <a:p>
            <a:pPr lvl="2"/>
            <a:endParaRPr lang="en-GB" dirty="0"/>
          </a:p>
          <a:p>
            <a:pPr lvl="1"/>
            <a:endParaRPr lang="en-GB" dirty="0"/>
          </a:p>
          <a:p>
            <a:r>
              <a:rPr lang="en-GB" b="1" dirty="0"/>
              <a:t>Decisions:</a:t>
            </a:r>
            <a:r>
              <a:rPr lang="en-GB" dirty="0"/>
              <a:t> Bariatric Surgery or Adjust Diet Plan and Exercise Plan</a:t>
            </a:r>
          </a:p>
          <a:p>
            <a:pPr marL="0" indent="0">
              <a:buNone/>
            </a:pPr>
            <a:endParaRPr lang="en-GB" dirty="0"/>
          </a:p>
          <a:p>
            <a:r>
              <a:rPr lang="en-GB" b="1" dirty="0"/>
              <a:t>Observations:</a:t>
            </a:r>
            <a:r>
              <a:rPr lang="en-GB" dirty="0"/>
              <a:t> Symptoms and Past Health Records</a:t>
            </a:r>
          </a:p>
          <a:p>
            <a:pPr lvl="1">
              <a:buFont typeface="Wingdings" panose="05000000000000000000" pitchFamily="2" charset="2"/>
              <a:buChar char="§"/>
            </a:pPr>
            <a:r>
              <a:rPr lang="en-GB" dirty="0"/>
              <a:t>BMI&gt; 40</a:t>
            </a:r>
          </a:p>
          <a:p>
            <a:pPr lvl="1">
              <a:buFont typeface="Wingdings" panose="05000000000000000000" pitchFamily="2" charset="2"/>
              <a:buChar char="§"/>
            </a:pPr>
            <a:r>
              <a:rPr lang="en-GB" dirty="0"/>
              <a:t>BMI between 35 and 40 + Obesity related Conditions: Type 2 Diabetes, High Blood Pressure</a:t>
            </a:r>
          </a:p>
          <a:p>
            <a:pPr lvl="1">
              <a:buFont typeface="Wingdings" panose="05000000000000000000" pitchFamily="2" charset="2"/>
              <a:buChar char="§"/>
            </a:pPr>
            <a:r>
              <a:rPr lang="en-GB" dirty="0"/>
              <a:t>BMI between 30 and 40</a:t>
            </a:r>
          </a:p>
          <a:p>
            <a:pPr lvl="1">
              <a:buFont typeface="Wingdings" panose="05000000000000000000" pitchFamily="2" charset="2"/>
              <a:buChar char="§"/>
            </a:pPr>
            <a:r>
              <a:rPr lang="en-GB" dirty="0"/>
              <a:t>BMI less than 30</a:t>
            </a:r>
          </a:p>
          <a:p>
            <a:endParaRPr lang="en-GB" dirty="0"/>
          </a:p>
          <a:p>
            <a:endParaRPr lang="en-GB" dirty="0"/>
          </a:p>
        </p:txBody>
      </p:sp>
    </p:spTree>
    <p:extLst>
      <p:ext uri="{BB962C8B-B14F-4D97-AF65-F5344CB8AC3E}">
        <p14:creationId xmlns:p14="http://schemas.microsoft.com/office/powerpoint/2010/main" val="1459037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ángulo 40"/>
          <p:cNvSpPr/>
          <p:nvPr/>
        </p:nvSpPr>
        <p:spPr>
          <a:xfrm>
            <a:off x="1869440" y="1482132"/>
            <a:ext cx="8575040" cy="4400509"/>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 name="Título 1"/>
          <p:cNvSpPr>
            <a:spLocks noGrp="1"/>
          </p:cNvSpPr>
          <p:nvPr>
            <p:ph type="title"/>
          </p:nvPr>
        </p:nvSpPr>
        <p:spPr/>
        <p:txBody>
          <a:bodyPr/>
          <a:lstStyle/>
          <a:p>
            <a:r>
              <a:rPr lang="es-CO" dirty="0" err="1"/>
              <a:t>POMDPs</a:t>
            </a:r>
            <a:endParaRPr lang="es-CO" dirty="0"/>
          </a:p>
        </p:txBody>
      </p:sp>
      <p:sp>
        <p:nvSpPr>
          <p:cNvPr id="4" name="Shape 101"/>
          <p:cNvSpPr/>
          <p:nvPr/>
        </p:nvSpPr>
        <p:spPr>
          <a:xfrm>
            <a:off x="2099583" y="1963102"/>
            <a:ext cx="1936748" cy="621668"/>
          </a:xfrm>
          <a:prstGeom prst="rect">
            <a:avLst/>
          </a:prstGeom>
          <a:ln w="28575">
            <a:solidFill>
              <a:schemeClr val="tx1"/>
            </a:solidFill>
          </a:ln>
          <a:extLst>
            <a:ext uri="{C572A759-6A51-4108-AA02-DFA0A04FC94B}">
              <ma14:wrappingTextBoxFlag xmlns:ma14="http://schemas.microsoft.com/office/mac/drawingml/2011/main" xmlns="" val="1"/>
            </a:ext>
          </a:extLst>
        </p:spPr>
        <p:style>
          <a:lnRef idx="2">
            <a:schemeClr val="accent6">
              <a:shade val="50000"/>
            </a:schemeClr>
          </a:lnRef>
          <a:fillRef idx="1">
            <a:schemeClr val="accent6"/>
          </a:fillRef>
          <a:effectRef idx="0">
            <a:schemeClr val="accent6"/>
          </a:effectRef>
          <a:fontRef idx="minor">
            <a:schemeClr val="lt1"/>
          </a:fontRef>
        </p:style>
        <p:txBody>
          <a:bodyPr lIns="0" tIns="0" rIns="0" bIns="0" anchor="ctr"/>
          <a:lstStyle/>
          <a:p>
            <a:pPr lvl="0" algn="ctr">
              <a:defRPr sz="1800">
                <a:solidFill>
                  <a:srgbClr val="000000"/>
                </a:solidFill>
              </a:defRPr>
            </a:pPr>
            <a:r>
              <a:rPr lang="es-CO" sz="2100" b="1" dirty="0"/>
              <a:t>A</a:t>
            </a:r>
            <a:endParaRPr sz="2100" b="1" dirty="0"/>
          </a:p>
        </p:txBody>
      </p:sp>
      <p:sp>
        <p:nvSpPr>
          <p:cNvPr id="5" name="Shape 101"/>
          <p:cNvSpPr/>
          <p:nvPr/>
        </p:nvSpPr>
        <p:spPr>
          <a:xfrm>
            <a:off x="2099583" y="3096893"/>
            <a:ext cx="1936748" cy="621668"/>
          </a:xfrm>
          <a:prstGeom prst="rect">
            <a:avLst/>
          </a:prstGeom>
          <a:ln w="28575">
            <a:solidFill>
              <a:schemeClr val="tx1"/>
            </a:solidFill>
          </a:ln>
          <a:extLst>
            <a:ext uri="{C572A759-6A51-4108-AA02-DFA0A04FC94B}">
              <ma14:wrappingTextBoxFlag xmlns:ma14="http://schemas.microsoft.com/office/mac/drawingml/2011/main" xmlns="" val="1"/>
            </a:ext>
          </a:extLst>
        </p:spPr>
        <p:style>
          <a:lnRef idx="2">
            <a:schemeClr val="accent2">
              <a:shade val="50000"/>
            </a:schemeClr>
          </a:lnRef>
          <a:fillRef idx="1">
            <a:schemeClr val="accent2"/>
          </a:fillRef>
          <a:effectRef idx="0">
            <a:schemeClr val="accent2"/>
          </a:effectRef>
          <a:fontRef idx="minor">
            <a:schemeClr val="lt1"/>
          </a:fontRef>
        </p:style>
        <p:txBody>
          <a:bodyPr lIns="0" tIns="0" rIns="0" bIns="0" anchor="ctr"/>
          <a:lstStyle/>
          <a:p>
            <a:pPr lvl="0" algn="ctr">
              <a:defRPr sz="1800">
                <a:solidFill>
                  <a:srgbClr val="000000"/>
                </a:solidFill>
              </a:defRPr>
            </a:pPr>
            <a:r>
              <a:rPr lang="es-CO" sz="2100" b="1" dirty="0"/>
              <a:t>NFR</a:t>
            </a:r>
            <a:endParaRPr sz="2100" b="1" dirty="0"/>
          </a:p>
        </p:txBody>
      </p:sp>
      <p:sp>
        <p:nvSpPr>
          <p:cNvPr id="6" name="Shape 101"/>
          <p:cNvSpPr/>
          <p:nvPr/>
        </p:nvSpPr>
        <p:spPr>
          <a:xfrm>
            <a:off x="2272303" y="3231157"/>
            <a:ext cx="1936748" cy="621668"/>
          </a:xfrm>
          <a:prstGeom prst="rect">
            <a:avLst/>
          </a:prstGeom>
          <a:ln w="28575">
            <a:solidFill>
              <a:schemeClr val="tx1"/>
            </a:solidFill>
          </a:ln>
          <a:extLst>
            <a:ext uri="{C572A759-6A51-4108-AA02-DFA0A04FC94B}">
              <ma14:wrappingTextBoxFlag xmlns:ma14="http://schemas.microsoft.com/office/mac/drawingml/2011/main" xmlns="" val="1"/>
            </a:ext>
          </a:extLst>
        </p:spPr>
        <p:style>
          <a:lnRef idx="2">
            <a:schemeClr val="accent2">
              <a:shade val="50000"/>
            </a:schemeClr>
          </a:lnRef>
          <a:fillRef idx="1">
            <a:schemeClr val="accent2"/>
          </a:fillRef>
          <a:effectRef idx="0">
            <a:schemeClr val="accent2"/>
          </a:effectRef>
          <a:fontRef idx="minor">
            <a:schemeClr val="lt1"/>
          </a:fontRef>
        </p:style>
        <p:txBody>
          <a:bodyPr lIns="0" tIns="0" rIns="0" bIns="0" anchor="ctr"/>
          <a:lstStyle/>
          <a:p>
            <a:pPr lvl="0" algn="ctr">
              <a:defRPr sz="1800">
                <a:solidFill>
                  <a:srgbClr val="000000"/>
                </a:solidFill>
              </a:defRPr>
            </a:pPr>
            <a:r>
              <a:rPr lang="es-CO" sz="2100" b="1" dirty="0"/>
              <a:t>NFR</a:t>
            </a:r>
            <a:endParaRPr sz="2100" b="1" dirty="0"/>
          </a:p>
        </p:txBody>
      </p:sp>
      <p:sp>
        <p:nvSpPr>
          <p:cNvPr id="7" name="Shape 101"/>
          <p:cNvSpPr/>
          <p:nvPr/>
        </p:nvSpPr>
        <p:spPr>
          <a:xfrm>
            <a:off x="2445023" y="3391931"/>
            <a:ext cx="1936748" cy="621668"/>
          </a:xfrm>
          <a:prstGeom prst="rect">
            <a:avLst/>
          </a:prstGeom>
          <a:ln w="28575">
            <a:solidFill>
              <a:schemeClr val="tx1"/>
            </a:solidFill>
          </a:ln>
          <a:extLst>
            <a:ext uri="{C572A759-6A51-4108-AA02-DFA0A04FC94B}">
              <ma14:wrappingTextBoxFlag xmlns:ma14="http://schemas.microsoft.com/office/mac/drawingml/2011/main" xmlns="" val="1"/>
            </a:ext>
          </a:extLst>
        </p:spPr>
        <p:style>
          <a:lnRef idx="2">
            <a:schemeClr val="accent2">
              <a:shade val="50000"/>
            </a:schemeClr>
          </a:lnRef>
          <a:fillRef idx="1">
            <a:schemeClr val="accent2"/>
          </a:fillRef>
          <a:effectRef idx="0">
            <a:schemeClr val="accent2"/>
          </a:effectRef>
          <a:fontRef idx="minor">
            <a:schemeClr val="lt1"/>
          </a:fontRef>
        </p:style>
        <p:txBody>
          <a:bodyPr lIns="0" tIns="0" rIns="0" bIns="0" anchor="ctr"/>
          <a:lstStyle/>
          <a:p>
            <a:pPr lvl="0" algn="ctr">
              <a:defRPr sz="1800">
                <a:solidFill>
                  <a:srgbClr val="000000"/>
                </a:solidFill>
              </a:defRPr>
            </a:pPr>
            <a:r>
              <a:rPr lang="es-CO" sz="2100" b="1" dirty="0" err="1"/>
              <a:t>State</a:t>
            </a:r>
            <a:endParaRPr sz="2100" b="1" dirty="0"/>
          </a:p>
        </p:txBody>
      </p:sp>
      <p:sp>
        <p:nvSpPr>
          <p:cNvPr id="8" name="Elipse 7"/>
          <p:cNvSpPr/>
          <p:nvPr/>
        </p:nvSpPr>
        <p:spPr>
          <a:xfrm>
            <a:off x="2099583" y="4771347"/>
            <a:ext cx="904240" cy="863600"/>
          </a:xfrm>
          <a:prstGeom prst="ellipse">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dirty="0">
                <a:solidFill>
                  <a:schemeClr val="tx1"/>
                </a:solidFill>
              </a:rPr>
              <a:t>O</a:t>
            </a:r>
          </a:p>
        </p:txBody>
      </p:sp>
      <p:sp>
        <p:nvSpPr>
          <p:cNvPr id="9" name="Rombo 8"/>
          <p:cNvSpPr/>
          <p:nvPr/>
        </p:nvSpPr>
        <p:spPr>
          <a:xfrm>
            <a:off x="3240676" y="4682447"/>
            <a:ext cx="1287328" cy="10414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800" b="1" dirty="0"/>
              <a:t>R</a:t>
            </a:r>
          </a:p>
        </p:txBody>
      </p:sp>
      <p:sp>
        <p:nvSpPr>
          <p:cNvPr id="10" name="Shape 101"/>
          <p:cNvSpPr/>
          <p:nvPr/>
        </p:nvSpPr>
        <p:spPr>
          <a:xfrm>
            <a:off x="4945469" y="1925399"/>
            <a:ext cx="1936748" cy="621668"/>
          </a:xfrm>
          <a:prstGeom prst="rect">
            <a:avLst/>
          </a:prstGeom>
          <a:ln w="28575">
            <a:solidFill>
              <a:schemeClr val="tx1"/>
            </a:solidFill>
          </a:ln>
          <a:extLst>
            <a:ext uri="{C572A759-6A51-4108-AA02-DFA0A04FC94B}">
              <ma14:wrappingTextBoxFlag xmlns:ma14="http://schemas.microsoft.com/office/mac/drawingml/2011/main" xmlns="" val="1"/>
            </a:ext>
          </a:extLst>
        </p:spPr>
        <p:style>
          <a:lnRef idx="2">
            <a:schemeClr val="accent6">
              <a:shade val="50000"/>
            </a:schemeClr>
          </a:lnRef>
          <a:fillRef idx="1">
            <a:schemeClr val="accent6"/>
          </a:fillRef>
          <a:effectRef idx="0">
            <a:schemeClr val="accent6"/>
          </a:effectRef>
          <a:fontRef idx="minor">
            <a:schemeClr val="lt1"/>
          </a:fontRef>
        </p:style>
        <p:txBody>
          <a:bodyPr lIns="0" tIns="0" rIns="0" bIns="0" anchor="ctr"/>
          <a:lstStyle/>
          <a:p>
            <a:pPr lvl="0" algn="ctr">
              <a:defRPr sz="1800">
                <a:solidFill>
                  <a:srgbClr val="000000"/>
                </a:solidFill>
              </a:defRPr>
            </a:pPr>
            <a:r>
              <a:rPr lang="es-CO" sz="2100" b="1" dirty="0"/>
              <a:t>A</a:t>
            </a:r>
            <a:endParaRPr sz="2100" b="1" dirty="0"/>
          </a:p>
        </p:txBody>
      </p:sp>
      <p:sp>
        <p:nvSpPr>
          <p:cNvPr id="11" name="Shape 101"/>
          <p:cNvSpPr/>
          <p:nvPr/>
        </p:nvSpPr>
        <p:spPr>
          <a:xfrm>
            <a:off x="4945469" y="3059191"/>
            <a:ext cx="1936748" cy="621668"/>
          </a:xfrm>
          <a:prstGeom prst="rect">
            <a:avLst/>
          </a:prstGeom>
          <a:ln w="28575">
            <a:solidFill>
              <a:schemeClr val="tx1"/>
            </a:solidFill>
          </a:ln>
          <a:extLst>
            <a:ext uri="{C572A759-6A51-4108-AA02-DFA0A04FC94B}">
              <ma14:wrappingTextBoxFlag xmlns:ma14="http://schemas.microsoft.com/office/mac/drawingml/2011/main" xmlns="" val="1"/>
            </a:ext>
          </a:extLst>
        </p:spPr>
        <p:style>
          <a:lnRef idx="2">
            <a:schemeClr val="accent2">
              <a:shade val="50000"/>
            </a:schemeClr>
          </a:lnRef>
          <a:fillRef idx="1">
            <a:schemeClr val="accent2"/>
          </a:fillRef>
          <a:effectRef idx="0">
            <a:schemeClr val="accent2"/>
          </a:effectRef>
          <a:fontRef idx="minor">
            <a:schemeClr val="lt1"/>
          </a:fontRef>
        </p:style>
        <p:txBody>
          <a:bodyPr lIns="0" tIns="0" rIns="0" bIns="0" anchor="ctr"/>
          <a:lstStyle/>
          <a:p>
            <a:pPr lvl="0" algn="ctr">
              <a:defRPr sz="1800">
                <a:solidFill>
                  <a:srgbClr val="000000"/>
                </a:solidFill>
              </a:defRPr>
            </a:pPr>
            <a:r>
              <a:rPr lang="es-CO" sz="2100" b="1" dirty="0"/>
              <a:t>NFR</a:t>
            </a:r>
            <a:endParaRPr sz="2100" b="1" dirty="0"/>
          </a:p>
        </p:txBody>
      </p:sp>
      <p:sp>
        <p:nvSpPr>
          <p:cNvPr id="12" name="Shape 101"/>
          <p:cNvSpPr/>
          <p:nvPr/>
        </p:nvSpPr>
        <p:spPr>
          <a:xfrm>
            <a:off x="5118189" y="3193455"/>
            <a:ext cx="1936748" cy="621668"/>
          </a:xfrm>
          <a:prstGeom prst="rect">
            <a:avLst/>
          </a:prstGeom>
          <a:ln w="28575">
            <a:solidFill>
              <a:schemeClr val="tx1"/>
            </a:solidFill>
          </a:ln>
          <a:extLst>
            <a:ext uri="{C572A759-6A51-4108-AA02-DFA0A04FC94B}">
              <ma14:wrappingTextBoxFlag xmlns:ma14="http://schemas.microsoft.com/office/mac/drawingml/2011/main" xmlns="" val="1"/>
            </a:ext>
          </a:extLst>
        </p:spPr>
        <p:style>
          <a:lnRef idx="2">
            <a:schemeClr val="accent2">
              <a:shade val="50000"/>
            </a:schemeClr>
          </a:lnRef>
          <a:fillRef idx="1">
            <a:schemeClr val="accent2"/>
          </a:fillRef>
          <a:effectRef idx="0">
            <a:schemeClr val="accent2"/>
          </a:effectRef>
          <a:fontRef idx="minor">
            <a:schemeClr val="lt1"/>
          </a:fontRef>
        </p:style>
        <p:txBody>
          <a:bodyPr lIns="0" tIns="0" rIns="0" bIns="0" anchor="ctr"/>
          <a:lstStyle/>
          <a:p>
            <a:pPr lvl="0" algn="ctr">
              <a:defRPr sz="1800">
                <a:solidFill>
                  <a:srgbClr val="000000"/>
                </a:solidFill>
              </a:defRPr>
            </a:pPr>
            <a:r>
              <a:rPr lang="es-CO" sz="2100" b="1" dirty="0"/>
              <a:t>NFR</a:t>
            </a:r>
            <a:endParaRPr sz="2100" b="1" dirty="0"/>
          </a:p>
        </p:txBody>
      </p:sp>
      <p:sp>
        <p:nvSpPr>
          <p:cNvPr id="13" name="Shape 101"/>
          <p:cNvSpPr/>
          <p:nvPr/>
        </p:nvSpPr>
        <p:spPr>
          <a:xfrm>
            <a:off x="5290909" y="3354229"/>
            <a:ext cx="1936748" cy="621668"/>
          </a:xfrm>
          <a:prstGeom prst="rect">
            <a:avLst/>
          </a:prstGeom>
          <a:ln w="28575">
            <a:solidFill>
              <a:schemeClr val="tx1"/>
            </a:solidFill>
          </a:ln>
          <a:extLst>
            <a:ext uri="{C572A759-6A51-4108-AA02-DFA0A04FC94B}">
              <ma14:wrappingTextBoxFlag xmlns:ma14="http://schemas.microsoft.com/office/mac/drawingml/2011/main" xmlns="" val="1"/>
            </a:ext>
          </a:extLst>
        </p:spPr>
        <p:style>
          <a:lnRef idx="2">
            <a:schemeClr val="accent2">
              <a:shade val="50000"/>
            </a:schemeClr>
          </a:lnRef>
          <a:fillRef idx="1">
            <a:schemeClr val="accent2"/>
          </a:fillRef>
          <a:effectRef idx="0">
            <a:schemeClr val="accent2"/>
          </a:effectRef>
          <a:fontRef idx="minor">
            <a:schemeClr val="lt1"/>
          </a:fontRef>
        </p:style>
        <p:txBody>
          <a:bodyPr lIns="0" tIns="0" rIns="0" bIns="0" anchor="ctr"/>
          <a:lstStyle/>
          <a:p>
            <a:pPr lvl="0" algn="ctr">
              <a:defRPr sz="1800">
                <a:solidFill>
                  <a:srgbClr val="000000"/>
                </a:solidFill>
              </a:defRPr>
            </a:pPr>
            <a:r>
              <a:rPr lang="es-CO" sz="2100" b="1" dirty="0" err="1"/>
              <a:t>State</a:t>
            </a:r>
            <a:endParaRPr sz="2100" b="1" dirty="0"/>
          </a:p>
        </p:txBody>
      </p:sp>
      <p:sp>
        <p:nvSpPr>
          <p:cNvPr id="14" name="Elipse 13"/>
          <p:cNvSpPr/>
          <p:nvPr/>
        </p:nvSpPr>
        <p:spPr>
          <a:xfrm>
            <a:off x="4945468" y="4733645"/>
            <a:ext cx="904240" cy="863600"/>
          </a:xfrm>
          <a:prstGeom prst="ellipse">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dirty="0">
                <a:solidFill>
                  <a:schemeClr val="tx1"/>
                </a:solidFill>
              </a:rPr>
              <a:t>O</a:t>
            </a:r>
          </a:p>
        </p:txBody>
      </p:sp>
      <p:sp>
        <p:nvSpPr>
          <p:cNvPr id="15" name="Rombo 14"/>
          <p:cNvSpPr/>
          <p:nvPr/>
        </p:nvSpPr>
        <p:spPr>
          <a:xfrm>
            <a:off x="6086563" y="4644745"/>
            <a:ext cx="1287328" cy="10414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800" b="1" dirty="0"/>
              <a:t>R</a:t>
            </a:r>
          </a:p>
        </p:txBody>
      </p:sp>
      <p:sp>
        <p:nvSpPr>
          <p:cNvPr id="16" name="Shape 101"/>
          <p:cNvSpPr/>
          <p:nvPr/>
        </p:nvSpPr>
        <p:spPr>
          <a:xfrm>
            <a:off x="7937589" y="1963102"/>
            <a:ext cx="1936748" cy="621668"/>
          </a:xfrm>
          <a:prstGeom prst="rect">
            <a:avLst/>
          </a:prstGeom>
          <a:ln w="28575">
            <a:solidFill>
              <a:schemeClr val="tx1"/>
            </a:solidFill>
          </a:ln>
          <a:extLst>
            <a:ext uri="{C572A759-6A51-4108-AA02-DFA0A04FC94B}">
              <ma14:wrappingTextBoxFlag xmlns:ma14="http://schemas.microsoft.com/office/mac/drawingml/2011/main" xmlns="" val="1"/>
            </a:ext>
          </a:extLst>
        </p:spPr>
        <p:style>
          <a:lnRef idx="2">
            <a:schemeClr val="accent6">
              <a:shade val="50000"/>
            </a:schemeClr>
          </a:lnRef>
          <a:fillRef idx="1">
            <a:schemeClr val="accent6"/>
          </a:fillRef>
          <a:effectRef idx="0">
            <a:schemeClr val="accent6"/>
          </a:effectRef>
          <a:fontRef idx="minor">
            <a:schemeClr val="lt1"/>
          </a:fontRef>
        </p:style>
        <p:txBody>
          <a:bodyPr lIns="0" tIns="0" rIns="0" bIns="0" anchor="ctr"/>
          <a:lstStyle/>
          <a:p>
            <a:pPr lvl="0" algn="ctr">
              <a:defRPr sz="1800">
                <a:solidFill>
                  <a:srgbClr val="000000"/>
                </a:solidFill>
              </a:defRPr>
            </a:pPr>
            <a:r>
              <a:rPr lang="es-CO" sz="2100" b="1" dirty="0"/>
              <a:t>A</a:t>
            </a:r>
            <a:endParaRPr sz="2100" b="1" dirty="0"/>
          </a:p>
        </p:txBody>
      </p:sp>
      <p:sp>
        <p:nvSpPr>
          <p:cNvPr id="17" name="Shape 101"/>
          <p:cNvSpPr/>
          <p:nvPr/>
        </p:nvSpPr>
        <p:spPr>
          <a:xfrm>
            <a:off x="7937589" y="3127771"/>
            <a:ext cx="1936748" cy="621668"/>
          </a:xfrm>
          <a:prstGeom prst="rect">
            <a:avLst/>
          </a:prstGeom>
          <a:ln w="28575">
            <a:solidFill>
              <a:schemeClr val="tx1"/>
            </a:solidFill>
          </a:ln>
          <a:extLst>
            <a:ext uri="{C572A759-6A51-4108-AA02-DFA0A04FC94B}">
              <ma14:wrappingTextBoxFlag xmlns:ma14="http://schemas.microsoft.com/office/mac/drawingml/2011/main" xmlns="" val="1"/>
            </a:ext>
          </a:extLst>
        </p:spPr>
        <p:style>
          <a:lnRef idx="2">
            <a:schemeClr val="accent2">
              <a:shade val="50000"/>
            </a:schemeClr>
          </a:lnRef>
          <a:fillRef idx="1">
            <a:schemeClr val="accent2"/>
          </a:fillRef>
          <a:effectRef idx="0">
            <a:schemeClr val="accent2"/>
          </a:effectRef>
          <a:fontRef idx="minor">
            <a:schemeClr val="lt1"/>
          </a:fontRef>
        </p:style>
        <p:txBody>
          <a:bodyPr lIns="0" tIns="0" rIns="0" bIns="0" anchor="ctr"/>
          <a:lstStyle/>
          <a:p>
            <a:pPr lvl="0" algn="ctr">
              <a:defRPr sz="1800">
                <a:solidFill>
                  <a:srgbClr val="000000"/>
                </a:solidFill>
              </a:defRPr>
            </a:pPr>
            <a:r>
              <a:rPr lang="es-CO" sz="2100" b="1" dirty="0"/>
              <a:t>NFR</a:t>
            </a:r>
            <a:endParaRPr sz="2100" b="1" dirty="0"/>
          </a:p>
        </p:txBody>
      </p:sp>
      <p:sp>
        <p:nvSpPr>
          <p:cNvPr id="18" name="Shape 101"/>
          <p:cNvSpPr/>
          <p:nvPr/>
        </p:nvSpPr>
        <p:spPr>
          <a:xfrm>
            <a:off x="8110309" y="3262035"/>
            <a:ext cx="1936748" cy="621668"/>
          </a:xfrm>
          <a:prstGeom prst="rect">
            <a:avLst/>
          </a:prstGeom>
          <a:ln w="28575">
            <a:solidFill>
              <a:schemeClr val="tx1"/>
            </a:solidFill>
          </a:ln>
          <a:extLst>
            <a:ext uri="{C572A759-6A51-4108-AA02-DFA0A04FC94B}">
              <ma14:wrappingTextBoxFlag xmlns:ma14="http://schemas.microsoft.com/office/mac/drawingml/2011/main" xmlns="" val="1"/>
            </a:ext>
          </a:extLst>
        </p:spPr>
        <p:style>
          <a:lnRef idx="2">
            <a:schemeClr val="accent2">
              <a:shade val="50000"/>
            </a:schemeClr>
          </a:lnRef>
          <a:fillRef idx="1">
            <a:schemeClr val="accent2"/>
          </a:fillRef>
          <a:effectRef idx="0">
            <a:schemeClr val="accent2"/>
          </a:effectRef>
          <a:fontRef idx="minor">
            <a:schemeClr val="lt1"/>
          </a:fontRef>
        </p:style>
        <p:txBody>
          <a:bodyPr lIns="0" tIns="0" rIns="0" bIns="0" anchor="ctr"/>
          <a:lstStyle/>
          <a:p>
            <a:pPr lvl="0" algn="ctr">
              <a:defRPr sz="1800">
                <a:solidFill>
                  <a:srgbClr val="000000"/>
                </a:solidFill>
              </a:defRPr>
            </a:pPr>
            <a:r>
              <a:rPr lang="es-CO" sz="2100" b="1" dirty="0"/>
              <a:t>NFR</a:t>
            </a:r>
            <a:endParaRPr sz="2100" b="1" dirty="0"/>
          </a:p>
        </p:txBody>
      </p:sp>
      <p:sp>
        <p:nvSpPr>
          <p:cNvPr id="19" name="Shape 101"/>
          <p:cNvSpPr/>
          <p:nvPr/>
        </p:nvSpPr>
        <p:spPr>
          <a:xfrm>
            <a:off x="8283029" y="3422809"/>
            <a:ext cx="1936748" cy="621668"/>
          </a:xfrm>
          <a:prstGeom prst="rect">
            <a:avLst/>
          </a:prstGeom>
          <a:ln w="28575">
            <a:solidFill>
              <a:schemeClr val="tx1"/>
            </a:solidFill>
          </a:ln>
          <a:extLst>
            <a:ext uri="{C572A759-6A51-4108-AA02-DFA0A04FC94B}">
              <ma14:wrappingTextBoxFlag xmlns:ma14="http://schemas.microsoft.com/office/mac/drawingml/2011/main" xmlns="" val="1"/>
            </a:ext>
          </a:extLst>
        </p:spPr>
        <p:style>
          <a:lnRef idx="2">
            <a:schemeClr val="accent2">
              <a:shade val="50000"/>
            </a:schemeClr>
          </a:lnRef>
          <a:fillRef idx="1">
            <a:schemeClr val="accent2"/>
          </a:fillRef>
          <a:effectRef idx="0">
            <a:schemeClr val="accent2"/>
          </a:effectRef>
          <a:fontRef idx="minor">
            <a:schemeClr val="lt1"/>
          </a:fontRef>
        </p:style>
        <p:txBody>
          <a:bodyPr lIns="0" tIns="0" rIns="0" bIns="0" anchor="ctr"/>
          <a:lstStyle/>
          <a:p>
            <a:pPr lvl="0" algn="ctr">
              <a:defRPr sz="1800">
                <a:solidFill>
                  <a:srgbClr val="000000"/>
                </a:solidFill>
              </a:defRPr>
            </a:pPr>
            <a:r>
              <a:rPr lang="es-CO" sz="2100" b="1" dirty="0" err="1"/>
              <a:t>State</a:t>
            </a:r>
            <a:endParaRPr sz="2100" b="1" dirty="0"/>
          </a:p>
        </p:txBody>
      </p:sp>
      <p:sp>
        <p:nvSpPr>
          <p:cNvPr id="20" name="Elipse 19"/>
          <p:cNvSpPr/>
          <p:nvPr/>
        </p:nvSpPr>
        <p:spPr>
          <a:xfrm>
            <a:off x="7937588" y="4802225"/>
            <a:ext cx="904240" cy="863600"/>
          </a:xfrm>
          <a:prstGeom prst="ellipse">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dirty="0">
                <a:solidFill>
                  <a:schemeClr val="tx1"/>
                </a:solidFill>
              </a:rPr>
              <a:t>O</a:t>
            </a:r>
          </a:p>
        </p:txBody>
      </p:sp>
      <p:sp>
        <p:nvSpPr>
          <p:cNvPr id="21" name="Rombo 20"/>
          <p:cNvSpPr/>
          <p:nvPr/>
        </p:nvSpPr>
        <p:spPr>
          <a:xfrm>
            <a:off x="9078683" y="4713325"/>
            <a:ext cx="1287328" cy="10414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800" b="1" dirty="0"/>
              <a:t>R</a:t>
            </a:r>
          </a:p>
        </p:txBody>
      </p:sp>
      <p:cxnSp>
        <p:nvCxnSpPr>
          <p:cNvPr id="23" name="Conector recto 22"/>
          <p:cNvCxnSpPr/>
          <p:nvPr/>
        </p:nvCxnSpPr>
        <p:spPr>
          <a:xfrm>
            <a:off x="4693298" y="1482131"/>
            <a:ext cx="583" cy="4394384"/>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5" name="Conector recto 24"/>
          <p:cNvCxnSpPr/>
          <p:nvPr/>
        </p:nvCxnSpPr>
        <p:spPr>
          <a:xfrm>
            <a:off x="7592148" y="1482131"/>
            <a:ext cx="0" cy="4391176"/>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7" name="CuadroTexto 26"/>
          <p:cNvSpPr txBox="1"/>
          <p:nvPr/>
        </p:nvSpPr>
        <p:spPr>
          <a:xfrm>
            <a:off x="2101026" y="1522373"/>
            <a:ext cx="966931" cy="369332"/>
          </a:xfrm>
          <a:prstGeom prst="rect">
            <a:avLst/>
          </a:prstGeom>
          <a:noFill/>
        </p:spPr>
        <p:txBody>
          <a:bodyPr wrap="none" rtlCol="0">
            <a:spAutoFit/>
          </a:bodyPr>
          <a:lstStyle/>
          <a:p>
            <a:r>
              <a:rPr lang="es-CO" dirty="0"/>
              <a:t>Time t-1</a:t>
            </a:r>
          </a:p>
        </p:txBody>
      </p:sp>
      <p:sp>
        <p:nvSpPr>
          <p:cNvPr id="28" name="CuadroTexto 27"/>
          <p:cNvSpPr txBox="1"/>
          <p:nvPr/>
        </p:nvSpPr>
        <p:spPr>
          <a:xfrm>
            <a:off x="4833409" y="1482131"/>
            <a:ext cx="779381" cy="369332"/>
          </a:xfrm>
          <a:prstGeom prst="rect">
            <a:avLst/>
          </a:prstGeom>
          <a:noFill/>
        </p:spPr>
        <p:txBody>
          <a:bodyPr wrap="none" rtlCol="0">
            <a:spAutoFit/>
          </a:bodyPr>
          <a:lstStyle/>
          <a:p>
            <a:r>
              <a:rPr lang="es-CO" dirty="0"/>
              <a:t>Time t</a:t>
            </a:r>
          </a:p>
        </p:txBody>
      </p:sp>
      <p:sp>
        <p:nvSpPr>
          <p:cNvPr id="29" name="CuadroTexto 28"/>
          <p:cNvSpPr txBox="1"/>
          <p:nvPr/>
        </p:nvSpPr>
        <p:spPr>
          <a:xfrm>
            <a:off x="7843738" y="1482131"/>
            <a:ext cx="1016625" cy="369332"/>
          </a:xfrm>
          <a:prstGeom prst="rect">
            <a:avLst/>
          </a:prstGeom>
          <a:noFill/>
        </p:spPr>
        <p:txBody>
          <a:bodyPr wrap="none" rtlCol="0">
            <a:spAutoFit/>
          </a:bodyPr>
          <a:lstStyle/>
          <a:p>
            <a:r>
              <a:rPr lang="es-CO" dirty="0"/>
              <a:t>Time </a:t>
            </a:r>
            <a:r>
              <a:rPr lang="es-CO" dirty="0" err="1"/>
              <a:t>t+n</a:t>
            </a:r>
            <a:endParaRPr lang="es-CO" dirty="0"/>
          </a:p>
        </p:txBody>
      </p:sp>
      <p:sp>
        <p:nvSpPr>
          <p:cNvPr id="30" name="CuadroTexto 29"/>
          <p:cNvSpPr txBox="1"/>
          <p:nvPr/>
        </p:nvSpPr>
        <p:spPr>
          <a:xfrm>
            <a:off x="7594224" y="2049024"/>
            <a:ext cx="343364" cy="369332"/>
          </a:xfrm>
          <a:prstGeom prst="rect">
            <a:avLst/>
          </a:prstGeom>
          <a:noFill/>
        </p:spPr>
        <p:txBody>
          <a:bodyPr wrap="none" rtlCol="0">
            <a:spAutoFit/>
          </a:bodyPr>
          <a:lstStyle/>
          <a:p>
            <a:r>
              <a:rPr lang="es-CO" dirty="0"/>
              <a:t>…</a:t>
            </a:r>
          </a:p>
        </p:txBody>
      </p:sp>
      <p:sp>
        <p:nvSpPr>
          <p:cNvPr id="31" name="Shape 101"/>
          <p:cNvSpPr/>
          <p:nvPr/>
        </p:nvSpPr>
        <p:spPr>
          <a:xfrm>
            <a:off x="2155817" y="6315759"/>
            <a:ext cx="370507" cy="310131"/>
          </a:xfrm>
          <a:prstGeom prst="rect">
            <a:avLst/>
          </a:prstGeom>
          <a:ln w="28575">
            <a:solidFill>
              <a:schemeClr val="tx1"/>
            </a:solidFill>
          </a:ln>
          <a:extLst>
            <a:ext uri="{C572A759-6A51-4108-AA02-DFA0A04FC94B}">
              <ma14:wrappingTextBoxFlag xmlns:ma14="http://schemas.microsoft.com/office/mac/drawingml/2011/main" xmlns="" val="1"/>
            </a:ext>
          </a:extLst>
        </p:spPr>
        <p:style>
          <a:lnRef idx="2">
            <a:schemeClr val="accent6">
              <a:shade val="50000"/>
            </a:schemeClr>
          </a:lnRef>
          <a:fillRef idx="1">
            <a:schemeClr val="accent6"/>
          </a:fillRef>
          <a:effectRef idx="0">
            <a:schemeClr val="accent6"/>
          </a:effectRef>
          <a:fontRef idx="minor">
            <a:schemeClr val="lt1"/>
          </a:fontRef>
        </p:style>
        <p:txBody>
          <a:bodyPr lIns="0" tIns="0" rIns="0" bIns="0" anchor="ctr"/>
          <a:lstStyle/>
          <a:p>
            <a:pPr lvl="0" algn="ctr">
              <a:defRPr sz="1800">
                <a:solidFill>
                  <a:srgbClr val="000000"/>
                </a:solidFill>
              </a:defRPr>
            </a:pPr>
            <a:endParaRPr sz="2100" b="1" dirty="0"/>
          </a:p>
        </p:txBody>
      </p:sp>
      <p:sp>
        <p:nvSpPr>
          <p:cNvPr id="32" name="CuadroTexto 31"/>
          <p:cNvSpPr txBox="1"/>
          <p:nvPr/>
        </p:nvSpPr>
        <p:spPr>
          <a:xfrm>
            <a:off x="2605421" y="6339156"/>
            <a:ext cx="1242648" cy="338554"/>
          </a:xfrm>
          <a:prstGeom prst="rect">
            <a:avLst/>
          </a:prstGeom>
          <a:noFill/>
        </p:spPr>
        <p:txBody>
          <a:bodyPr wrap="none" rtlCol="0">
            <a:spAutoFit/>
          </a:bodyPr>
          <a:lstStyle/>
          <a:p>
            <a:r>
              <a:rPr lang="es-CO" sz="1600" b="1" dirty="0" err="1"/>
              <a:t>Action</a:t>
            </a:r>
            <a:r>
              <a:rPr lang="es-CO" sz="1600" b="1" dirty="0"/>
              <a:t> </a:t>
            </a:r>
            <a:r>
              <a:rPr lang="es-CO" sz="1600" b="1" dirty="0" err="1"/>
              <a:t>Node</a:t>
            </a:r>
            <a:endParaRPr lang="es-CO" sz="1600" b="1" dirty="0"/>
          </a:p>
        </p:txBody>
      </p:sp>
      <p:sp>
        <p:nvSpPr>
          <p:cNvPr id="33" name="Shape 101"/>
          <p:cNvSpPr/>
          <p:nvPr/>
        </p:nvSpPr>
        <p:spPr>
          <a:xfrm>
            <a:off x="4276102" y="6300752"/>
            <a:ext cx="435540" cy="358600"/>
          </a:xfrm>
          <a:prstGeom prst="rect">
            <a:avLst/>
          </a:prstGeom>
          <a:ln w="28575">
            <a:solidFill>
              <a:schemeClr val="tx1"/>
            </a:solidFill>
          </a:ln>
          <a:extLst>
            <a:ext uri="{C572A759-6A51-4108-AA02-DFA0A04FC94B}">
              <ma14:wrappingTextBoxFlag xmlns:ma14="http://schemas.microsoft.com/office/mac/drawingml/2011/main" xmlns="" val="1"/>
            </a:ext>
          </a:extLst>
        </p:spPr>
        <p:style>
          <a:lnRef idx="2">
            <a:schemeClr val="accent2">
              <a:shade val="50000"/>
            </a:schemeClr>
          </a:lnRef>
          <a:fillRef idx="1">
            <a:schemeClr val="accent2"/>
          </a:fillRef>
          <a:effectRef idx="0">
            <a:schemeClr val="accent2"/>
          </a:effectRef>
          <a:fontRef idx="minor">
            <a:schemeClr val="lt1"/>
          </a:fontRef>
        </p:style>
        <p:txBody>
          <a:bodyPr lIns="0" tIns="0" rIns="0" bIns="0" anchor="ctr"/>
          <a:lstStyle/>
          <a:p>
            <a:pPr lvl="0" algn="ctr">
              <a:defRPr sz="1800">
                <a:solidFill>
                  <a:srgbClr val="000000"/>
                </a:solidFill>
              </a:defRPr>
            </a:pPr>
            <a:endParaRPr sz="2100" b="1" dirty="0"/>
          </a:p>
        </p:txBody>
      </p:sp>
      <p:sp>
        <p:nvSpPr>
          <p:cNvPr id="34" name="CuadroTexto 33"/>
          <p:cNvSpPr txBox="1"/>
          <p:nvPr/>
        </p:nvSpPr>
        <p:spPr>
          <a:xfrm>
            <a:off x="4708733" y="6349976"/>
            <a:ext cx="1101584" cy="338554"/>
          </a:xfrm>
          <a:prstGeom prst="rect">
            <a:avLst/>
          </a:prstGeom>
          <a:noFill/>
        </p:spPr>
        <p:txBody>
          <a:bodyPr wrap="none" rtlCol="0">
            <a:spAutoFit/>
          </a:bodyPr>
          <a:lstStyle/>
          <a:p>
            <a:r>
              <a:rPr lang="es-CO" sz="1600" b="1" dirty="0" err="1"/>
              <a:t>State</a:t>
            </a:r>
            <a:r>
              <a:rPr lang="es-CO" sz="1600" b="1" dirty="0"/>
              <a:t> </a:t>
            </a:r>
            <a:r>
              <a:rPr lang="es-CO" sz="1600" b="1" dirty="0" err="1"/>
              <a:t>node</a:t>
            </a:r>
            <a:endParaRPr lang="es-CO" sz="1600" b="1" dirty="0"/>
          </a:p>
        </p:txBody>
      </p:sp>
      <p:sp>
        <p:nvSpPr>
          <p:cNvPr id="37" name="Elipse 36"/>
          <p:cNvSpPr/>
          <p:nvPr/>
        </p:nvSpPr>
        <p:spPr>
          <a:xfrm>
            <a:off x="6017063" y="6187605"/>
            <a:ext cx="493948" cy="471748"/>
          </a:xfrm>
          <a:prstGeom prst="ellipse">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400" dirty="0">
              <a:solidFill>
                <a:schemeClr val="tx1"/>
              </a:solidFill>
            </a:endParaRPr>
          </a:p>
        </p:txBody>
      </p:sp>
      <p:sp>
        <p:nvSpPr>
          <p:cNvPr id="38" name="CuadroTexto 37"/>
          <p:cNvSpPr txBox="1"/>
          <p:nvPr/>
        </p:nvSpPr>
        <p:spPr>
          <a:xfrm>
            <a:off x="6518113" y="6317591"/>
            <a:ext cx="1709763" cy="338554"/>
          </a:xfrm>
          <a:prstGeom prst="rect">
            <a:avLst/>
          </a:prstGeom>
          <a:noFill/>
        </p:spPr>
        <p:txBody>
          <a:bodyPr wrap="none" rtlCol="0">
            <a:spAutoFit/>
          </a:bodyPr>
          <a:lstStyle/>
          <a:p>
            <a:r>
              <a:rPr lang="es-CO" sz="1600" b="1" dirty="0" err="1"/>
              <a:t>Observation</a:t>
            </a:r>
            <a:r>
              <a:rPr lang="es-CO" sz="1600" b="1" dirty="0"/>
              <a:t> </a:t>
            </a:r>
            <a:r>
              <a:rPr lang="es-CO" sz="1600" b="1" dirty="0" err="1"/>
              <a:t>node</a:t>
            </a:r>
            <a:endParaRPr lang="es-CO" sz="1600" b="1" dirty="0"/>
          </a:p>
        </p:txBody>
      </p:sp>
      <p:sp>
        <p:nvSpPr>
          <p:cNvPr id="39" name="Rombo 38"/>
          <p:cNvSpPr/>
          <p:nvPr/>
        </p:nvSpPr>
        <p:spPr>
          <a:xfrm>
            <a:off x="8324491" y="6151177"/>
            <a:ext cx="591852" cy="544604"/>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b="1" dirty="0"/>
          </a:p>
        </p:txBody>
      </p:sp>
      <p:sp>
        <p:nvSpPr>
          <p:cNvPr id="40" name="CuadroTexto 39"/>
          <p:cNvSpPr txBox="1"/>
          <p:nvPr/>
        </p:nvSpPr>
        <p:spPr>
          <a:xfrm>
            <a:off x="8948413" y="6289167"/>
            <a:ext cx="1312475" cy="338554"/>
          </a:xfrm>
          <a:prstGeom prst="rect">
            <a:avLst/>
          </a:prstGeom>
          <a:noFill/>
        </p:spPr>
        <p:txBody>
          <a:bodyPr wrap="none" rtlCol="0">
            <a:spAutoFit/>
          </a:bodyPr>
          <a:lstStyle/>
          <a:p>
            <a:r>
              <a:rPr lang="es-CO" sz="1600" b="1" dirty="0" err="1"/>
              <a:t>Reward</a:t>
            </a:r>
            <a:r>
              <a:rPr lang="es-CO" sz="1600" b="1" dirty="0"/>
              <a:t> </a:t>
            </a:r>
            <a:r>
              <a:rPr lang="es-CO" sz="1600" b="1" dirty="0" err="1"/>
              <a:t>node</a:t>
            </a:r>
            <a:endParaRPr lang="es-CO" sz="1600" b="1" dirty="0"/>
          </a:p>
        </p:txBody>
      </p:sp>
      <p:sp>
        <p:nvSpPr>
          <p:cNvPr id="42" name="Rectángulo 41"/>
          <p:cNvSpPr/>
          <p:nvPr/>
        </p:nvSpPr>
        <p:spPr>
          <a:xfrm>
            <a:off x="1869440" y="5958558"/>
            <a:ext cx="8575040" cy="782837"/>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54596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ángulo 40"/>
          <p:cNvSpPr/>
          <p:nvPr/>
        </p:nvSpPr>
        <p:spPr>
          <a:xfrm>
            <a:off x="1869440" y="1482132"/>
            <a:ext cx="8575040" cy="4400509"/>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 name="Título 1"/>
          <p:cNvSpPr>
            <a:spLocks noGrp="1"/>
          </p:cNvSpPr>
          <p:nvPr>
            <p:ph type="title"/>
          </p:nvPr>
        </p:nvSpPr>
        <p:spPr/>
        <p:txBody>
          <a:bodyPr/>
          <a:lstStyle/>
          <a:p>
            <a:r>
              <a:rPr lang="es-CO" dirty="0" err="1"/>
              <a:t>POMDPs</a:t>
            </a:r>
            <a:endParaRPr lang="es-CO" dirty="0"/>
          </a:p>
        </p:txBody>
      </p:sp>
      <p:sp>
        <p:nvSpPr>
          <p:cNvPr id="4" name="Shape 101"/>
          <p:cNvSpPr/>
          <p:nvPr/>
        </p:nvSpPr>
        <p:spPr>
          <a:xfrm>
            <a:off x="2099583" y="1963102"/>
            <a:ext cx="1936748" cy="621668"/>
          </a:xfrm>
          <a:prstGeom prst="rect">
            <a:avLst/>
          </a:prstGeom>
          <a:ln w="28575">
            <a:solidFill>
              <a:schemeClr val="tx1"/>
            </a:solidFill>
          </a:ln>
          <a:extLst>
            <a:ext uri="{C572A759-6A51-4108-AA02-DFA0A04FC94B}">
              <ma14:wrappingTextBoxFlag xmlns:ma14="http://schemas.microsoft.com/office/mac/drawingml/2011/main" xmlns="" val="1"/>
            </a:ext>
          </a:extLst>
        </p:spPr>
        <p:style>
          <a:lnRef idx="2">
            <a:schemeClr val="accent6">
              <a:shade val="50000"/>
            </a:schemeClr>
          </a:lnRef>
          <a:fillRef idx="1">
            <a:schemeClr val="accent6"/>
          </a:fillRef>
          <a:effectRef idx="0">
            <a:schemeClr val="accent6"/>
          </a:effectRef>
          <a:fontRef idx="minor">
            <a:schemeClr val="lt1"/>
          </a:fontRef>
        </p:style>
        <p:txBody>
          <a:bodyPr lIns="0" tIns="0" rIns="0" bIns="0" anchor="ctr"/>
          <a:lstStyle/>
          <a:p>
            <a:pPr lvl="0" algn="ctr">
              <a:defRPr sz="1800">
                <a:solidFill>
                  <a:srgbClr val="000000"/>
                </a:solidFill>
              </a:defRPr>
            </a:pPr>
            <a:r>
              <a:rPr lang="es-CO" sz="2100" b="1" dirty="0" err="1"/>
              <a:t>Treatment</a:t>
            </a:r>
            <a:r>
              <a:rPr lang="es-CO" sz="2100" b="1" dirty="0"/>
              <a:t> </a:t>
            </a:r>
            <a:endParaRPr sz="2100" b="1" dirty="0"/>
          </a:p>
        </p:txBody>
      </p:sp>
      <p:sp>
        <p:nvSpPr>
          <p:cNvPr id="5" name="Shape 101"/>
          <p:cNvSpPr/>
          <p:nvPr/>
        </p:nvSpPr>
        <p:spPr>
          <a:xfrm>
            <a:off x="2099583" y="3096893"/>
            <a:ext cx="1936748" cy="621668"/>
          </a:xfrm>
          <a:prstGeom prst="rect">
            <a:avLst/>
          </a:prstGeom>
          <a:ln w="28575">
            <a:solidFill>
              <a:schemeClr val="tx1"/>
            </a:solidFill>
          </a:ln>
          <a:extLst>
            <a:ext uri="{C572A759-6A51-4108-AA02-DFA0A04FC94B}">
              <ma14:wrappingTextBoxFlag xmlns:ma14="http://schemas.microsoft.com/office/mac/drawingml/2011/main" xmlns="" val="1"/>
            </a:ext>
          </a:extLst>
        </p:spPr>
        <p:style>
          <a:lnRef idx="2">
            <a:schemeClr val="accent2">
              <a:shade val="50000"/>
            </a:schemeClr>
          </a:lnRef>
          <a:fillRef idx="1">
            <a:schemeClr val="accent2"/>
          </a:fillRef>
          <a:effectRef idx="0">
            <a:schemeClr val="accent2"/>
          </a:effectRef>
          <a:fontRef idx="minor">
            <a:schemeClr val="lt1"/>
          </a:fontRef>
        </p:style>
        <p:txBody>
          <a:bodyPr lIns="0" tIns="0" rIns="0" bIns="0" anchor="ctr"/>
          <a:lstStyle/>
          <a:p>
            <a:pPr lvl="0" algn="ctr">
              <a:defRPr sz="1800">
                <a:solidFill>
                  <a:srgbClr val="000000"/>
                </a:solidFill>
              </a:defRPr>
            </a:pPr>
            <a:r>
              <a:rPr lang="es-CO" sz="2100" b="1" dirty="0"/>
              <a:t>NFR</a:t>
            </a:r>
            <a:endParaRPr sz="2100" b="1" dirty="0"/>
          </a:p>
        </p:txBody>
      </p:sp>
      <p:sp>
        <p:nvSpPr>
          <p:cNvPr id="6" name="Shape 101"/>
          <p:cNvSpPr/>
          <p:nvPr/>
        </p:nvSpPr>
        <p:spPr>
          <a:xfrm>
            <a:off x="2272303" y="3231157"/>
            <a:ext cx="1936748" cy="621668"/>
          </a:xfrm>
          <a:prstGeom prst="rect">
            <a:avLst/>
          </a:prstGeom>
          <a:ln w="28575">
            <a:solidFill>
              <a:schemeClr val="tx1"/>
            </a:solidFill>
          </a:ln>
          <a:extLst>
            <a:ext uri="{C572A759-6A51-4108-AA02-DFA0A04FC94B}">
              <ma14:wrappingTextBoxFlag xmlns:ma14="http://schemas.microsoft.com/office/mac/drawingml/2011/main" xmlns="" val="1"/>
            </a:ext>
          </a:extLst>
        </p:spPr>
        <p:style>
          <a:lnRef idx="2">
            <a:schemeClr val="accent2">
              <a:shade val="50000"/>
            </a:schemeClr>
          </a:lnRef>
          <a:fillRef idx="1">
            <a:schemeClr val="accent2"/>
          </a:fillRef>
          <a:effectRef idx="0">
            <a:schemeClr val="accent2"/>
          </a:effectRef>
          <a:fontRef idx="minor">
            <a:schemeClr val="lt1"/>
          </a:fontRef>
        </p:style>
        <p:txBody>
          <a:bodyPr lIns="0" tIns="0" rIns="0" bIns="0" anchor="ctr"/>
          <a:lstStyle/>
          <a:p>
            <a:pPr lvl="0" algn="ctr">
              <a:defRPr sz="1800">
                <a:solidFill>
                  <a:srgbClr val="000000"/>
                </a:solidFill>
              </a:defRPr>
            </a:pPr>
            <a:r>
              <a:rPr lang="es-CO" sz="2100" b="1" dirty="0"/>
              <a:t>NFR</a:t>
            </a:r>
            <a:endParaRPr sz="2100" b="1" dirty="0"/>
          </a:p>
        </p:txBody>
      </p:sp>
      <p:sp>
        <p:nvSpPr>
          <p:cNvPr id="7" name="Shape 101"/>
          <p:cNvSpPr/>
          <p:nvPr/>
        </p:nvSpPr>
        <p:spPr>
          <a:xfrm>
            <a:off x="2445023" y="3391931"/>
            <a:ext cx="1936748" cy="621668"/>
          </a:xfrm>
          <a:prstGeom prst="rect">
            <a:avLst/>
          </a:prstGeom>
          <a:ln w="28575">
            <a:solidFill>
              <a:schemeClr val="tx1"/>
            </a:solidFill>
          </a:ln>
          <a:extLst>
            <a:ext uri="{C572A759-6A51-4108-AA02-DFA0A04FC94B}">
              <ma14:wrappingTextBoxFlag xmlns:ma14="http://schemas.microsoft.com/office/mac/drawingml/2011/main" xmlns="" val="1"/>
            </a:ext>
          </a:extLst>
        </p:spPr>
        <p:style>
          <a:lnRef idx="2">
            <a:schemeClr val="accent2">
              <a:shade val="50000"/>
            </a:schemeClr>
          </a:lnRef>
          <a:fillRef idx="1">
            <a:schemeClr val="accent2"/>
          </a:fillRef>
          <a:effectRef idx="0">
            <a:schemeClr val="accent2"/>
          </a:effectRef>
          <a:fontRef idx="minor">
            <a:schemeClr val="lt1"/>
          </a:fontRef>
        </p:style>
        <p:txBody>
          <a:bodyPr lIns="0" tIns="0" rIns="0" bIns="0" anchor="ctr"/>
          <a:lstStyle/>
          <a:p>
            <a:pPr lvl="0" algn="ctr">
              <a:defRPr sz="1800">
                <a:solidFill>
                  <a:srgbClr val="000000"/>
                </a:solidFill>
              </a:defRPr>
            </a:pPr>
            <a:r>
              <a:rPr lang="es-CO" sz="2100" b="1" dirty="0" err="1"/>
              <a:t>Benefits</a:t>
            </a:r>
            <a:r>
              <a:rPr lang="es-CO" sz="2100" b="1" dirty="0"/>
              <a:t>/</a:t>
            </a:r>
            <a:r>
              <a:rPr lang="es-CO" sz="2100" b="1" dirty="0" err="1"/>
              <a:t>Risks</a:t>
            </a:r>
            <a:endParaRPr sz="2100" b="1" dirty="0"/>
          </a:p>
        </p:txBody>
      </p:sp>
      <p:sp>
        <p:nvSpPr>
          <p:cNvPr id="8" name="Elipse 7"/>
          <p:cNvSpPr/>
          <p:nvPr/>
        </p:nvSpPr>
        <p:spPr>
          <a:xfrm>
            <a:off x="1874879" y="4499212"/>
            <a:ext cx="1287328" cy="1224635"/>
          </a:xfrm>
          <a:prstGeom prst="ellipse">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200" b="1" dirty="0" err="1">
                <a:solidFill>
                  <a:schemeClr val="tx1"/>
                </a:solidFill>
              </a:rPr>
              <a:t>Symptoms</a:t>
            </a:r>
            <a:endParaRPr lang="es-CO" sz="1200" b="1" dirty="0">
              <a:solidFill>
                <a:schemeClr val="tx1"/>
              </a:solidFill>
            </a:endParaRPr>
          </a:p>
        </p:txBody>
      </p:sp>
      <p:sp>
        <p:nvSpPr>
          <p:cNvPr id="9" name="Rombo 8"/>
          <p:cNvSpPr/>
          <p:nvPr/>
        </p:nvSpPr>
        <p:spPr>
          <a:xfrm>
            <a:off x="3240676" y="4499212"/>
            <a:ext cx="1287328" cy="1224635"/>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b="1" dirty="0"/>
              <a:t>EU</a:t>
            </a:r>
          </a:p>
        </p:txBody>
      </p:sp>
      <p:sp>
        <p:nvSpPr>
          <p:cNvPr id="10" name="Shape 101"/>
          <p:cNvSpPr/>
          <p:nvPr/>
        </p:nvSpPr>
        <p:spPr>
          <a:xfrm>
            <a:off x="4945469" y="1925399"/>
            <a:ext cx="1936748" cy="621668"/>
          </a:xfrm>
          <a:prstGeom prst="rect">
            <a:avLst/>
          </a:prstGeom>
          <a:ln w="28575">
            <a:solidFill>
              <a:schemeClr val="tx1"/>
            </a:solidFill>
          </a:ln>
          <a:extLst>
            <a:ext uri="{C572A759-6A51-4108-AA02-DFA0A04FC94B}">
              <ma14:wrappingTextBoxFlag xmlns:ma14="http://schemas.microsoft.com/office/mac/drawingml/2011/main" xmlns="" val="1"/>
            </a:ext>
          </a:extLst>
        </p:spPr>
        <p:style>
          <a:lnRef idx="2">
            <a:schemeClr val="accent6">
              <a:shade val="50000"/>
            </a:schemeClr>
          </a:lnRef>
          <a:fillRef idx="1">
            <a:schemeClr val="accent6"/>
          </a:fillRef>
          <a:effectRef idx="0">
            <a:schemeClr val="accent6"/>
          </a:effectRef>
          <a:fontRef idx="minor">
            <a:schemeClr val="lt1"/>
          </a:fontRef>
        </p:style>
        <p:txBody>
          <a:bodyPr lIns="0" tIns="0" rIns="0" bIns="0" anchor="ctr"/>
          <a:lstStyle/>
          <a:p>
            <a:pPr lvl="0" algn="ctr">
              <a:defRPr sz="1800">
                <a:solidFill>
                  <a:srgbClr val="000000"/>
                </a:solidFill>
              </a:defRPr>
            </a:pPr>
            <a:r>
              <a:rPr lang="es-CO" sz="2100" b="1" dirty="0" err="1"/>
              <a:t>Treatment</a:t>
            </a:r>
            <a:endParaRPr sz="2100" b="1" dirty="0"/>
          </a:p>
        </p:txBody>
      </p:sp>
      <p:sp>
        <p:nvSpPr>
          <p:cNvPr id="11" name="Shape 101"/>
          <p:cNvSpPr/>
          <p:nvPr/>
        </p:nvSpPr>
        <p:spPr>
          <a:xfrm>
            <a:off x="4945469" y="3059191"/>
            <a:ext cx="1936748" cy="621668"/>
          </a:xfrm>
          <a:prstGeom prst="rect">
            <a:avLst/>
          </a:prstGeom>
          <a:ln w="28575">
            <a:solidFill>
              <a:schemeClr val="tx1"/>
            </a:solidFill>
          </a:ln>
          <a:extLst>
            <a:ext uri="{C572A759-6A51-4108-AA02-DFA0A04FC94B}">
              <ma14:wrappingTextBoxFlag xmlns:ma14="http://schemas.microsoft.com/office/mac/drawingml/2011/main" xmlns="" val="1"/>
            </a:ext>
          </a:extLst>
        </p:spPr>
        <p:style>
          <a:lnRef idx="2">
            <a:schemeClr val="accent2">
              <a:shade val="50000"/>
            </a:schemeClr>
          </a:lnRef>
          <a:fillRef idx="1">
            <a:schemeClr val="accent2"/>
          </a:fillRef>
          <a:effectRef idx="0">
            <a:schemeClr val="accent2"/>
          </a:effectRef>
          <a:fontRef idx="minor">
            <a:schemeClr val="lt1"/>
          </a:fontRef>
        </p:style>
        <p:txBody>
          <a:bodyPr lIns="0" tIns="0" rIns="0" bIns="0" anchor="ctr"/>
          <a:lstStyle/>
          <a:p>
            <a:pPr lvl="0" algn="ctr">
              <a:defRPr sz="1800">
                <a:solidFill>
                  <a:srgbClr val="000000"/>
                </a:solidFill>
              </a:defRPr>
            </a:pPr>
            <a:r>
              <a:rPr lang="es-CO" sz="2100" b="1" dirty="0"/>
              <a:t>NFR</a:t>
            </a:r>
            <a:endParaRPr sz="2100" b="1" dirty="0"/>
          </a:p>
        </p:txBody>
      </p:sp>
      <p:sp>
        <p:nvSpPr>
          <p:cNvPr id="12" name="Shape 101"/>
          <p:cNvSpPr/>
          <p:nvPr/>
        </p:nvSpPr>
        <p:spPr>
          <a:xfrm>
            <a:off x="5118189" y="3193455"/>
            <a:ext cx="1936748" cy="621668"/>
          </a:xfrm>
          <a:prstGeom prst="rect">
            <a:avLst/>
          </a:prstGeom>
          <a:ln w="28575">
            <a:solidFill>
              <a:schemeClr val="tx1"/>
            </a:solidFill>
          </a:ln>
          <a:extLst>
            <a:ext uri="{C572A759-6A51-4108-AA02-DFA0A04FC94B}">
              <ma14:wrappingTextBoxFlag xmlns:ma14="http://schemas.microsoft.com/office/mac/drawingml/2011/main" xmlns="" val="1"/>
            </a:ext>
          </a:extLst>
        </p:spPr>
        <p:style>
          <a:lnRef idx="2">
            <a:schemeClr val="accent2">
              <a:shade val="50000"/>
            </a:schemeClr>
          </a:lnRef>
          <a:fillRef idx="1">
            <a:schemeClr val="accent2"/>
          </a:fillRef>
          <a:effectRef idx="0">
            <a:schemeClr val="accent2"/>
          </a:effectRef>
          <a:fontRef idx="minor">
            <a:schemeClr val="lt1"/>
          </a:fontRef>
        </p:style>
        <p:txBody>
          <a:bodyPr lIns="0" tIns="0" rIns="0" bIns="0" anchor="ctr"/>
          <a:lstStyle/>
          <a:p>
            <a:pPr lvl="0" algn="ctr">
              <a:defRPr sz="1800">
                <a:solidFill>
                  <a:srgbClr val="000000"/>
                </a:solidFill>
              </a:defRPr>
            </a:pPr>
            <a:r>
              <a:rPr lang="es-CO" sz="2100" b="1" dirty="0"/>
              <a:t>NFR</a:t>
            </a:r>
            <a:endParaRPr sz="2100" b="1" dirty="0"/>
          </a:p>
        </p:txBody>
      </p:sp>
      <p:sp>
        <p:nvSpPr>
          <p:cNvPr id="13" name="Shape 101"/>
          <p:cNvSpPr/>
          <p:nvPr/>
        </p:nvSpPr>
        <p:spPr>
          <a:xfrm>
            <a:off x="5290909" y="3354229"/>
            <a:ext cx="1936748" cy="621668"/>
          </a:xfrm>
          <a:prstGeom prst="rect">
            <a:avLst/>
          </a:prstGeom>
          <a:ln w="28575">
            <a:solidFill>
              <a:schemeClr val="tx1"/>
            </a:solidFill>
          </a:ln>
          <a:extLst>
            <a:ext uri="{C572A759-6A51-4108-AA02-DFA0A04FC94B}">
              <ma14:wrappingTextBoxFlag xmlns:ma14="http://schemas.microsoft.com/office/mac/drawingml/2011/main" xmlns="" val="1"/>
            </a:ext>
          </a:extLst>
        </p:spPr>
        <p:style>
          <a:lnRef idx="2">
            <a:schemeClr val="accent2">
              <a:shade val="50000"/>
            </a:schemeClr>
          </a:lnRef>
          <a:fillRef idx="1">
            <a:schemeClr val="accent2"/>
          </a:fillRef>
          <a:effectRef idx="0">
            <a:schemeClr val="accent2"/>
          </a:effectRef>
          <a:fontRef idx="minor">
            <a:schemeClr val="lt1"/>
          </a:fontRef>
        </p:style>
        <p:txBody>
          <a:bodyPr lIns="0" tIns="0" rIns="0" bIns="0" anchor="ctr"/>
          <a:lstStyle/>
          <a:p>
            <a:pPr lvl="0" algn="ctr">
              <a:defRPr sz="1800">
                <a:solidFill>
                  <a:srgbClr val="000000"/>
                </a:solidFill>
              </a:defRPr>
            </a:pPr>
            <a:r>
              <a:rPr lang="es-CO" sz="2100" b="1" dirty="0" err="1"/>
              <a:t>Benefits</a:t>
            </a:r>
            <a:r>
              <a:rPr lang="es-CO" sz="2100" b="1" dirty="0"/>
              <a:t>/</a:t>
            </a:r>
            <a:r>
              <a:rPr lang="es-CO" sz="2100" b="1" dirty="0" err="1"/>
              <a:t>Risks</a:t>
            </a:r>
            <a:endParaRPr sz="2100" b="1" dirty="0"/>
          </a:p>
        </p:txBody>
      </p:sp>
      <p:sp>
        <p:nvSpPr>
          <p:cNvPr id="15" name="Rombo 14"/>
          <p:cNvSpPr/>
          <p:nvPr/>
        </p:nvSpPr>
        <p:spPr>
          <a:xfrm>
            <a:off x="6086563" y="4499212"/>
            <a:ext cx="1287328" cy="1186933"/>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b="1" dirty="0"/>
              <a:t>EU</a:t>
            </a:r>
          </a:p>
        </p:txBody>
      </p:sp>
      <p:sp>
        <p:nvSpPr>
          <p:cNvPr id="16" name="Shape 101"/>
          <p:cNvSpPr/>
          <p:nvPr/>
        </p:nvSpPr>
        <p:spPr>
          <a:xfrm>
            <a:off x="7937589" y="1963102"/>
            <a:ext cx="1936748" cy="621668"/>
          </a:xfrm>
          <a:prstGeom prst="rect">
            <a:avLst/>
          </a:prstGeom>
          <a:ln w="28575">
            <a:solidFill>
              <a:schemeClr val="tx1"/>
            </a:solidFill>
          </a:ln>
          <a:extLst>
            <a:ext uri="{C572A759-6A51-4108-AA02-DFA0A04FC94B}">
              <ma14:wrappingTextBoxFlag xmlns:ma14="http://schemas.microsoft.com/office/mac/drawingml/2011/main" xmlns="" val="1"/>
            </a:ext>
          </a:extLst>
        </p:spPr>
        <p:style>
          <a:lnRef idx="2">
            <a:schemeClr val="accent6">
              <a:shade val="50000"/>
            </a:schemeClr>
          </a:lnRef>
          <a:fillRef idx="1">
            <a:schemeClr val="accent6"/>
          </a:fillRef>
          <a:effectRef idx="0">
            <a:schemeClr val="accent6"/>
          </a:effectRef>
          <a:fontRef idx="minor">
            <a:schemeClr val="lt1"/>
          </a:fontRef>
        </p:style>
        <p:txBody>
          <a:bodyPr lIns="0" tIns="0" rIns="0" bIns="0" anchor="ctr"/>
          <a:lstStyle/>
          <a:p>
            <a:pPr lvl="0" algn="ctr">
              <a:defRPr sz="1800">
                <a:solidFill>
                  <a:srgbClr val="000000"/>
                </a:solidFill>
              </a:defRPr>
            </a:pPr>
            <a:r>
              <a:rPr lang="es-CO" sz="2100" b="1" dirty="0" err="1"/>
              <a:t>Treatment</a:t>
            </a:r>
            <a:endParaRPr sz="2100" b="1" dirty="0"/>
          </a:p>
        </p:txBody>
      </p:sp>
      <p:sp>
        <p:nvSpPr>
          <p:cNvPr id="17" name="Shape 101"/>
          <p:cNvSpPr/>
          <p:nvPr/>
        </p:nvSpPr>
        <p:spPr>
          <a:xfrm>
            <a:off x="7937589" y="3127771"/>
            <a:ext cx="1936748" cy="621668"/>
          </a:xfrm>
          <a:prstGeom prst="rect">
            <a:avLst/>
          </a:prstGeom>
          <a:ln w="28575">
            <a:solidFill>
              <a:schemeClr val="tx1"/>
            </a:solidFill>
          </a:ln>
          <a:extLst>
            <a:ext uri="{C572A759-6A51-4108-AA02-DFA0A04FC94B}">
              <ma14:wrappingTextBoxFlag xmlns:ma14="http://schemas.microsoft.com/office/mac/drawingml/2011/main" xmlns="" val="1"/>
            </a:ext>
          </a:extLst>
        </p:spPr>
        <p:style>
          <a:lnRef idx="2">
            <a:schemeClr val="accent2">
              <a:shade val="50000"/>
            </a:schemeClr>
          </a:lnRef>
          <a:fillRef idx="1">
            <a:schemeClr val="accent2"/>
          </a:fillRef>
          <a:effectRef idx="0">
            <a:schemeClr val="accent2"/>
          </a:effectRef>
          <a:fontRef idx="minor">
            <a:schemeClr val="lt1"/>
          </a:fontRef>
        </p:style>
        <p:txBody>
          <a:bodyPr lIns="0" tIns="0" rIns="0" bIns="0" anchor="ctr"/>
          <a:lstStyle/>
          <a:p>
            <a:pPr lvl="0" algn="ctr">
              <a:defRPr sz="1800">
                <a:solidFill>
                  <a:srgbClr val="000000"/>
                </a:solidFill>
              </a:defRPr>
            </a:pPr>
            <a:r>
              <a:rPr lang="es-CO" sz="2100" b="1" dirty="0"/>
              <a:t>NFR</a:t>
            </a:r>
            <a:endParaRPr sz="2100" b="1" dirty="0"/>
          </a:p>
        </p:txBody>
      </p:sp>
      <p:sp>
        <p:nvSpPr>
          <p:cNvPr id="18" name="Shape 101"/>
          <p:cNvSpPr/>
          <p:nvPr/>
        </p:nvSpPr>
        <p:spPr>
          <a:xfrm>
            <a:off x="8110309" y="3262035"/>
            <a:ext cx="1936748" cy="621668"/>
          </a:xfrm>
          <a:prstGeom prst="rect">
            <a:avLst/>
          </a:prstGeom>
          <a:ln w="28575">
            <a:solidFill>
              <a:schemeClr val="tx1"/>
            </a:solidFill>
          </a:ln>
          <a:extLst>
            <a:ext uri="{C572A759-6A51-4108-AA02-DFA0A04FC94B}">
              <ma14:wrappingTextBoxFlag xmlns:ma14="http://schemas.microsoft.com/office/mac/drawingml/2011/main" xmlns="" val="1"/>
            </a:ext>
          </a:extLst>
        </p:spPr>
        <p:style>
          <a:lnRef idx="2">
            <a:schemeClr val="accent2">
              <a:shade val="50000"/>
            </a:schemeClr>
          </a:lnRef>
          <a:fillRef idx="1">
            <a:schemeClr val="accent2"/>
          </a:fillRef>
          <a:effectRef idx="0">
            <a:schemeClr val="accent2"/>
          </a:effectRef>
          <a:fontRef idx="minor">
            <a:schemeClr val="lt1"/>
          </a:fontRef>
        </p:style>
        <p:txBody>
          <a:bodyPr lIns="0" tIns="0" rIns="0" bIns="0" anchor="ctr"/>
          <a:lstStyle/>
          <a:p>
            <a:pPr lvl="0" algn="ctr">
              <a:defRPr sz="1800">
                <a:solidFill>
                  <a:srgbClr val="000000"/>
                </a:solidFill>
              </a:defRPr>
            </a:pPr>
            <a:r>
              <a:rPr lang="es-CO" sz="2100" b="1" dirty="0"/>
              <a:t>NFR</a:t>
            </a:r>
            <a:endParaRPr sz="2100" b="1" dirty="0"/>
          </a:p>
        </p:txBody>
      </p:sp>
      <p:sp>
        <p:nvSpPr>
          <p:cNvPr id="19" name="Shape 101"/>
          <p:cNvSpPr/>
          <p:nvPr/>
        </p:nvSpPr>
        <p:spPr>
          <a:xfrm>
            <a:off x="8283029" y="3422809"/>
            <a:ext cx="1936748" cy="621668"/>
          </a:xfrm>
          <a:prstGeom prst="rect">
            <a:avLst/>
          </a:prstGeom>
          <a:ln w="28575">
            <a:solidFill>
              <a:schemeClr val="tx1"/>
            </a:solidFill>
          </a:ln>
          <a:extLst>
            <a:ext uri="{C572A759-6A51-4108-AA02-DFA0A04FC94B}">
              <ma14:wrappingTextBoxFlag xmlns:ma14="http://schemas.microsoft.com/office/mac/drawingml/2011/main" xmlns="" val="1"/>
            </a:ext>
          </a:extLst>
        </p:spPr>
        <p:style>
          <a:lnRef idx="2">
            <a:schemeClr val="accent2">
              <a:shade val="50000"/>
            </a:schemeClr>
          </a:lnRef>
          <a:fillRef idx="1">
            <a:schemeClr val="accent2"/>
          </a:fillRef>
          <a:effectRef idx="0">
            <a:schemeClr val="accent2"/>
          </a:effectRef>
          <a:fontRef idx="minor">
            <a:schemeClr val="lt1"/>
          </a:fontRef>
        </p:style>
        <p:txBody>
          <a:bodyPr lIns="0" tIns="0" rIns="0" bIns="0" anchor="ctr"/>
          <a:lstStyle/>
          <a:p>
            <a:pPr lvl="0" algn="ctr">
              <a:defRPr sz="1800">
                <a:solidFill>
                  <a:srgbClr val="000000"/>
                </a:solidFill>
              </a:defRPr>
            </a:pPr>
            <a:r>
              <a:rPr lang="es-CO" sz="2100" b="1" dirty="0" err="1"/>
              <a:t>Benefits</a:t>
            </a:r>
            <a:r>
              <a:rPr lang="es-CO" sz="2100" b="1" dirty="0"/>
              <a:t>/</a:t>
            </a:r>
            <a:r>
              <a:rPr lang="es-CO" sz="2100" b="1" dirty="0" err="1"/>
              <a:t>Risks</a:t>
            </a:r>
            <a:endParaRPr sz="2100" b="1" dirty="0"/>
          </a:p>
        </p:txBody>
      </p:sp>
      <p:sp>
        <p:nvSpPr>
          <p:cNvPr id="21" name="Rombo 20"/>
          <p:cNvSpPr/>
          <p:nvPr/>
        </p:nvSpPr>
        <p:spPr>
          <a:xfrm>
            <a:off x="9078683" y="4499212"/>
            <a:ext cx="1287328" cy="1255513"/>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b="1" dirty="0"/>
              <a:t>EU</a:t>
            </a:r>
          </a:p>
        </p:txBody>
      </p:sp>
      <p:cxnSp>
        <p:nvCxnSpPr>
          <p:cNvPr id="23" name="Conector recto 22"/>
          <p:cNvCxnSpPr/>
          <p:nvPr/>
        </p:nvCxnSpPr>
        <p:spPr>
          <a:xfrm>
            <a:off x="4693298" y="1482131"/>
            <a:ext cx="583" cy="4394384"/>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5" name="Conector recto 24"/>
          <p:cNvCxnSpPr/>
          <p:nvPr/>
        </p:nvCxnSpPr>
        <p:spPr>
          <a:xfrm>
            <a:off x="7592148" y="1482131"/>
            <a:ext cx="0" cy="4391176"/>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7" name="CuadroTexto 26"/>
          <p:cNvSpPr txBox="1"/>
          <p:nvPr/>
        </p:nvSpPr>
        <p:spPr>
          <a:xfrm>
            <a:off x="2101026" y="1522373"/>
            <a:ext cx="966931" cy="369332"/>
          </a:xfrm>
          <a:prstGeom prst="rect">
            <a:avLst/>
          </a:prstGeom>
          <a:noFill/>
        </p:spPr>
        <p:txBody>
          <a:bodyPr wrap="none" rtlCol="0">
            <a:spAutoFit/>
          </a:bodyPr>
          <a:lstStyle/>
          <a:p>
            <a:r>
              <a:rPr lang="es-CO" dirty="0"/>
              <a:t>Time t-1</a:t>
            </a:r>
          </a:p>
        </p:txBody>
      </p:sp>
      <p:sp>
        <p:nvSpPr>
          <p:cNvPr id="28" name="CuadroTexto 27"/>
          <p:cNvSpPr txBox="1"/>
          <p:nvPr/>
        </p:nvSpPr>
        <p:spPr>
          <a:xfrm>
            <a:off x="4833409" y="1482131"/>
            <a:ext cx="779381" cy="369332"/>
          </a:xfrm>
          <a:prstGeom prst="rect">
            <a:avLst/>
          </a:prstGeom>
          <a:noFill/>
        </p:spPr>
        <p:txBody>
          <a:bodyPr wrap="none" rtlCol="0">
            <a:spAutoFit/>
          </a:bodyPr>
          <a:lstStyle/>
          <a:p>
            <a:r>
              <a:rPr lang="es-CO" dirty="0"/>
              <a:t>Time t</a:t>
            </a:r>
          </a:p>
        </p:txBody>
      </p:sp>
      <p:sp>
        <p:nvSpPr>
          <p:cNvPr id="29" name="CuadroTexto 28"/>
          <p:cNvSpPr txBox="1"/>
          <p:nvPr/>
        </p:nvSpPr>
        <p:spPr>
          <a:xfrm>
            <a:off x="7843738" y="1482131"/>
            <a:ext cx="1016625" cy="369332"/>
          </a:xfrm>
          <a:prstGeom prst="rect">
            <a:avLst/>
          </a:prstGeom>
          <a:noFill/>
        </p:spPr>
        <p:txBody>
          <a:bodyPr wrap="none" rtlCol="0">
            <a:spAutoFit/>
          </a:bodyPr>
          <a:lstStyle/>
          <a:p>
            <a:r>
              <a:rPr lang="es-CO" dirty="0"/>
              <a:t>Time </a:t>
            </a:r>
            <a:r>
              <a:rPr lang="es-CO" dirty="0" err="1"/>
              <a:t>t+n</a:t>
            </a:r>
            <a:endParaRPr lang="es-CO" dirty="0"/>
          </a:p>
        </p:txBody>
      </p:sp>
      <p:sp>
        <p:nvSpPr>
          <p:cNvPr id="30" name="CuadroTexto 29"/>
          <p:cNvSpPr txBox="1"/>
          <p:nvPr/>
        </p:nvSpPr>
        <p:spPr>
          <a:xfrm>
            <a:off x="7594224" y="2049024"/>
            <a:ext cx="343364" cy="369332"/>
          </a:xfrm>
          <a:prstGeom prst="rect">
            <a:avLst/>
          </a:prstGeom>
          <a:noFill/>
        </p:spPr>
        <p:txBody>
          <a:bodyPr wrap="none" rtlCol="0">
            <a:spAutoFit/>
          </a:bodyPr>
          <a:lstStyle/>
          <a:p>
            <a:r>
              <a:rPr lang="es-CO" dirty="0"/>
              <a:t>…</a:t>
            </a:r>
          </a:p>
        </p:txBody>
      </p:sp>
      <p:sp>
        <p:nvSpPr>
          <p:cNvPr id="31" name="Shape 101"/>
          <p:cNvSpPr/>
          <p:nvPr/>
        </p:nvSpPr>
        <p:spPr>
          <a:xfrm>
            <a:off x="2155817" y="6315759"/>
            <a:ext cx="370507" cy="310131"/>
          </a:xfrm>
          <a:prstGeom prst="rect">
            <a:avLst/>
          </a:prstGeom>
          <a:ln w="28575">
            <a:solidFill>
              <a:schemeClr val="tx1"/>
            </a:solidFill>
          </a:ln>
          <a:extLst>
            <a:ext uri="{C572A759-6A51-4108-AA02-DFA0A04FC94B}">
              <ma14:wrappingTextBoxFlag xmlns:ma14="http://schemas.microsoft.com/office/mac/drawingml/2011/main" xmlns="" val="1"/>
            </a:ext>
          </a:extLst>
        </p:spPr>
        <p:style>
          <a:lnRef idx="2">
            <a:schemeClr val="accent6">
              <a:shade val="50000"/>
            </a:schemeClr>
          </a:lnRef>
          <a:fillRef idx="1">
            <a:schemeClr val="accent6"/>
          </a:fillRef>
          <a:effectRef idx="0">
            <a:schemeClr val="accent6"/>
          </a:effectRef>
          <a:fontRef idx="minor">
            <a:schemeClr val="lt1"/>
          </a:fontRef>
        </p:style>
        <p:txBody>
          <a:bodyPr lIns="0" tIns="0" rIns="0" bIns="0" anchor="ctr"/>
          <a:lstStyle/>
          <a:p>
            <a:pPr lvl="0" algn="ctr">
              <a:defRPr sz="1800">
                <a:solidFill>
                  <a:srgbClr val="000000"/>
                </a:solidFill>
              </a:defRPr>
            </a:pPr>
            <a:endParaRPr sz="2100" b="1" dirty="0"/>
          </a:p>
        </p:txBody>
      </p:sp>
      <p:sp>
        <p:nvSpPr>
          <p:cNvPr id="32" name="CuadroTexto 31"/>
          <p:cNvSpPr txBox="1"/>
          <p:nvPr/>
        </p:nvSpPr>
        <p:spPr>
          <a:xfrm>
            <a:off x="2605422" y="6339156"/>
            <a:ext cx="1218603" cy="338554"/>
          </a:xfrm>
          <a:prstGeom prst="rect">
            <a:avLst/>
          </a:prstGeom>
          <a:noFill/>
        </p:spPr>
        <p:txBody>
          <a:bodyPr wrap="none" rtlCol="0">
            <a:spAutoFit/>
          </a:bodyPr>
          <a:lstStyle/>
          <a:p>
            <a:r>
              <a:rPr lang="es-CO" sz="1600" b="1" dirty="0" err="1"/>
              <a:t>Action</a:t>
            </a:r>
            <a:r>
              <a:rPr lang="es-CO" sz="1600" b="1" dirty="0"/>
              <a:t> </a:t>
            </a:r>
            <a:r>
              <a:rPr lang="es-CO" sz="1600" b="1" dirty="0" err="1"/>
              <a:t>node</a:t>
            </a:r>
            <a:endParaRPr lang="es-CO" sz="1600" b="1" dirty="0"/>
          </a:p>
        </p:txBody>
      </p:sp>
      <p:sp>
        <p:nvSpPr>
          <p:cNvPr id="33" name="Shape 101"/>
          <p:cNvSpPr/>
          <p:nvPr/>
        </p:nvSpPr>
        <p:spPr>
          <a:xfrm>
            <a:off x="4276102" y="6300752"/>
            <a:ext cx="435540" cy="358600"/>
          </a:xfrm>
          <a:prstGeom prst="rect">
            <a:avLst/>
          </a:prstGeom>
          <a:ln w="28575">
            <a:solidFill>
              <a:schemeClr val="tx1"/>
            </a:solidFill>
          </a:ln>
          <a:extLst>
            <a:ext uri="{C572A759-6A51-4108-AA02-DFA0A04FC94B}">
              <ma14:wrappingTextBoxFlag xmlns:ma14="http://schemas.microsoft.com/office/mac/drawingml/2011/main" xmlns="" val="1"/>
            </a:ext>
          </a:extLst>
        </p:spPr>
        <p:style>
          <a:lnRef idx="2">
            <a:schemeClr val="accent2">
              <a:shade val="50000"/>
            </a:schemeClr>
          </a:lnRef>
          <a:fillRef idx="1">
            <a:schemeClr val="accent2"/>
          </a:fillRef>
          <a:effectRef idx="0">
            <a:schemeClr val="accent2"/>
          </a:effectRef>
          <a:fontRef idx="minor">
            <a:schemeClr val="lt1"/>
          </a:fontRef>
        </p:style>
        <p:txBody>
          <a:bodyPr lIns="0" tIns="0" rIns="0" bIns="0" anchor="ctr"/>
          <a:lstStyle/>
          <a:p>
            <a:pPr lvl="0" algn="ctr">
              <a:defRPr sz="1800">
                <a:solidFill>
                  <a:srgbClr val="000000"/>
                </a:solidFill>
              </a:defRPr>
            </a:pPr>
            <a:endParaRPr sz="2100" b="1" dirty="0"/>
          </a:p>
        </p:txBody>
      </p:sp>
      <p:sp>
        <p:nvSpPr>
          <p:cNvPr id="34" name="CuadroTexto 33"/>
          <p:cNvSpPr txBox="1"/>
          <p:nvPr/>
        </p:nvSpPr>
        <p:spPr>
          <a:xfrm>
            <a:off x="4708733" y="6349976"/>
            <a:ext cx="1101584" cy="338554"/>
          </a:xfrm>
          <a:prstGeom prst="rect">
            <a:avLst/>
          </a:prstGeom>
          <a:noFill/>
        </p:spPr>
        <p:txBody>
          <a:bodyPr wrap="none" rtlCol="0">
            <a:spAutoFit/>
          </a:bodyPr>
          <a:lstStyle/>
          <a:p>
            <a:r>
              <a:rPr lang="es-CO" sz="1600" b="1" dirty="0" err="1"/>
              <a:t>State</a:t>
            </a:r>
            <a:r>
              <a:rPr lang="es-CO" sz="1600" b="1" dirty="0"/>
              <a:t> </a:t>
            </a:r>
            <a:r>
              <a:rPr lang="es-CO" sz="1600" b="1" dirty="0" err="1"/>
              <a:t>node</a:t>
            </a:r>
            <a:endParaRPr lang="es-CO" sz="1600" b="1" dirty="0"/>
          </a:p>
        </p:txBody>
      </p:sp>
      <p:sp>
        <p:nvSpPr>
          <p:cNvPr id="37" name="Elipse 36"/>
          <p:cNvSpPr/>
          <p:nvPr/>
        </p:nvSpPr>
        <p:spPr>
          <a:xfrm>
            <a:off x="6017063" y="6187605"/>
            <a:ext cx="493948" cy="471748"/>
          </a:xfrm>
          <a:prstGeom prst="ellipse">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400" dirty="0">
              <a:solidFill>
                <a:schemeClr val="tx1"/>
              </a:solidFill>
            </a:endParaRPr>
          </a:p>
        </p:txBody>
      </p:sp>
      <p:sp>
        <p:nvSpPr>
          <p:cNvPr id="38" name="CuadroTexto 37"/>
          <p:cNvSpPr txBox="1"/>
          <p:nvPr/>
        </p:nvSpPr>
        <p:spPr>
          <a:xfrm>
            <a:off x="6518113" y="6317591"/>
            <a:ext cx="1709763" cy="338554"/>
          </a:xfrm>
          <a:prstGeom prst="rect">
            <a:avLst/>
          </a:prstGeom>
          <a:noFill/>
        </p:spPr>
        <p:txBody>
          <a:bodyPr wrap="none" rtlCol="0">
            <a:spAutoFit/>
          </a:bodyPr>
          <a:lstStyle/>
          <a:p>
            <a:r>
              <a:rPr lang="es-CO" sz="1600" b="1" dirty="0" err="1"/>
              <a:t>Observation</a:t>
            </a:r>
            <a:r>
              <a:rPr lang="es-CO" sz="1600" b="1" dirty="0"/>
              <a:t> </a:t>
            </a:r>
            <a:r>
              <a:rPr lang="es-CO" sz="1600" b="1" dirty="0" err="1"/>
              <a:t>node</a:t>
            </a:r>
            <a:endParaRPr lang="es-CO" sz="1600" b="1" dirty="0"/>
          </a:p>
        </p:txBody>
      </p:sp>
      <p:sp>
        <p:nvSpPr>
          <p:cNvPr id="39" name="Rombo 38"/>
          <p:cNvSpPr/>
          <p:nvPr/>
        </p:nvSpPr>
        <p:spPr>
          <a:xfrm>
            <a:off x="8324491" y="6151177"/>
            <a:ext cx="591852" cy="544604"/>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b="1" dirty="0"/>
          </a:p>
        </p:txBody>
      </p:sp>
      <p:sp>
        <p:nvSpPr>
          <p:cNvPr id="40" name="CuadroTexto 39"/>
          <p:cNvSpPr txBox="1"/>
          <p:nvPr/>
        </p:nvSpPr>
        <p:spPr>
          <a:xfrm>
            <a:off x="8948413" y="6289167"/>
            <a:ext cx="1312475" cy="338554"/>
          </a:xfrm>
          <a:prstGeom prst="rect">
            <a:avLst/>
          </a:prstGeom>
          <a:noFill/>
        </p:spPr>
        <p:txBody>
          <a:bodyPr wrap="none" rtlCol="0">
            <a:spAutoFit/>
          </a:bodyPr>
          <a:lstStyle/>
          <a:p>
            <a:r>
              <a:rPr lang="es-CO" sz="1600" b="1" dirty="0" err="1"/>
              <a:t>Reward</a:t>
            </a:r>
            <a:r>
              <a:rPr lang="es-CO" sz="1600" b="1" dirty="0"/>
              <a:t> </a:t>
            </a:r>
            <a:r>
              <a:rPr lang="es-CO" sz="1600" b="1" dirty="0" err="1"/>
              <a:t>node</a:t>
            </a:r>
            <a:endParaRPr lang="es-CO" sz="1600" b="1" dirty="0"/>
          </a:p>
        </p:txBody>
      </p:sp>
      <p:sp>
        <p:nvSpPr>
          <p:cNvPr id="42" name="Rectángulo 41"/>
          <p:cNvSpPr/>
          <p:nvPr/>
        </p:nvSpPr>
        <p:spPr>
          <a:xfrm>
            <a:off x="1869440" y="5958558"/>
            <a:ext cx="8575040" cy="782837"/>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 name="Elipse 7">
            <a:extLst>
              <a:ext uri="{FF2B5EF4-FFF2-40B4-BE49-F238E27FC236}">
                <a16:creationId xmlns:a16="http://schemas.microsoft.com/office/drawing/2014/main" id="{B3830D73-E8C4-4393-B905-E4291F7AA093}"/>
              </a:ext>
            </a:extLst>
          </p:cNvPr>
          <p:cNvSpPr/>
          <p:nvPr/>
        </p:nvSpPr>
        <p:spPr>
          <a:xfrm>
            <a:off x="4760148" y="4488412"/>
            <a:ext cx="1287328" cy="1224635"/>
          </a:xfrm>
          <a:prstGeom prst="ellipse">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200" b="1" dirty="0" err="1">
                <a:solidFill>
                  <a:schemeClr val="tx1"/>
                </a:solidFill>
              </a:rPr>
              <a:t>Symptoms</a:t>
            </a:r>
            <a:endParaRPr lang="es-CO" sz="1200" b="1" dirty="0">
              <a:solidFill>
                <a:schemeClr val="tx1"/>
              </a:solidFill>
            </a:endParaRPr>
          </a:p>
        </p:txBody>
      </p:sp>
      <p:sp>
        <p:nvSpPr>
          <p:cNvPr id="22" name="Elipse 7">
            <a:extLst>
              <a:ext uri="{FF2B5EF4-FFF2-40B4-BE49-F238E27FC236}">
                <a16:creationId xmlns:a16="http://schemas.microsoft.com/office/drawing/2014/main" id="{AD184C3C-BC8D-63B2-8531-BFC7DCEEC763}"/>
              </a:ext>
            </a:extLst>
          </p:cNvPr>
          <p:cNvSpPr/>
          <p:nvPr/>
        </p:nvSpPr>
        <p:spPr>
          <a:xfrm>
            <a:off x="7690710" y="4539298"/>
            <a:ext cx="1287328" cy="1224635"/>
          </a:xfrm>
          <a:prstGeom prst="ellipse">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200" b="1" dirty="0" err="1">
                <a:solidFill>
                  <a:schemeClr val="tx1"/>
                </a:solidFill>
              </a:rPr>
              <a:t>Symptoms</a:t>
            </a:r>
            <a:endParaRPr lang="es-CO" sz="1200" b="1" dirty="0">
              <a:solidFill>
                <a:schemeClr val="tx1"/>
              </a:solidFill>
            </a:endParaRPr>
          </a:p>
        </p:txBody>
      </p:sp>
    </p:spTree>
    <p:extLst>
      <p:ext uri="{BB962C8B-B14F-4D97-AF65-F5344CB8AC3E}">
        <p14:creationId xmlns:p14="http://schemas.microsoft.com/office/powerpoint/2010/main" val="3754487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7E97E-BA5D-E6AD-8E07-88DED623E746}"/>
              </a:ext>
            </a:extLst>
          </p:cNvPr>
          <p:cNvSpPr>
            <a:spLocks noGrp="1"/>
          </p:cNvSpPr>
          <p:nvPr>
            <p:ph type="title"/>
          </p:nvPr>
        </p:nvSpPr>
        <p:spPr>
          <a:xfrm>
            <a:off x="838200" y="365125"/>
            <a:ext cx="11209638" cy="1325563"/>
          </a:xfrm>
        </p:spPr>
        <p:txBody>
          <a:bodyPr>
            <a:normAutofit/>
          </a:bodyPr>
          <a:lstStyle/>
          <a:p>
            <a:r>
              <a:rPr lang="en-GB" sz="4000" b="1" dirty="0">
                <a:latin typeface="+mn-lt"/>
              </a:rPr>
              <a:t>Risk Analysis using Surprise</a:t>
            </a:r>
          </a:p>
        </p:txBody>
      </p:sp>
      <p:sp>
        <p:nvSpPr>
          <p:cNvPr id="3" name="Content Placeholder 2">
            <a:extLst>
              <a:ext uri="{FF2B5EF4-FFF2-40B4-BE49-F238E27FC236}">
                <a16:creationId xmlns:a16="http://schemas.microsoft.com/office/drawing/2014/main" id="{62828AAE-7D43-A3AE-8A43-EC06022D055E}"/>
              </a:ext>
            </a:extLst>
          </p:cNvPr>
          <p:cNvSpPr>
            <a:spLocks noGrp="1"/>
          </p:cNvSpPr>
          <p:nvPr>
            <p:ph idx="1"/>
          </p:nvPr>
        </p:nvSpPr>
        <p:spPr>
          <a:xfrm>
            <a:off x="838200" y="1738931"/>
            <a:ext cx="10838935" cy="5387546"/>
          </a:xfrm>
        </p:spPr>
        <p:txBody>
          <a:bodyPr/>
          <a:lstStyle/>
          <a:p>
            <a:r>
              <a:rPr lang="en-GB" dirty="0"/>
              <a:t>Surprise is a measure of unexpectedness.</a:t>
            </a:r>
          </a:p>
          <a:p>
            <a:endParaRPr lang="en-GB" dirty="0"/>
          </a:p>
          <a:p>
            <a:r>
              <a:rPr lang="en-GB" dirty="0"/>
              <a:t>Different probabilistic measures:</a:t>
            </a:r>
          </a:p>
          <a:p>
            <a:pPr lvl="1"/>
            <a:r>
              <a:rPr lang="en-GB" dirty="0"/>
              <a:t>Bayesian Surprise</a:t>
            </a:r>
          </a:p>
          <a:p>
            <a:pPr lvl="1"/>
            <a:endParaRPr lang="en-GB" dirty="0"/>
          </a:p>
          <a:p>
            <a:pPr marL="457200" lvl="1" indent="0">
              <a:buNone/>
            </a:pPr>
            <a:endParaRPr lang="en-GB" dirty="0"/>
          </a:p>
          <a:p>
            <a:pPr lvl="1"/>
            <a:r>
              <a:rPr lang="en-GB" dirty="0"/>
              <a:t>Confidence Corrected Surprise</a:t>
            </a:r>
          </a:p>
          <a:p>
            <a:pPr lvl="1"/>
            <a:endParaRPr lang="en-GB" dirty="0"/>
          </a:p>
          <a:p>
            <a:pPr lvl="1"/>
            <a:endParaRPr lang="en-GB" dirty="0"/>
          </a:p>
          <a:p>
            <a:r>
              <a:rPr lang="en-GB" dirty="0"/>
              <a:t>Bounding Surprise using Sigmoid Function</a:t>
            </a:r>
          </a:p>
        </p:txBody>
      </p:sp>
      <p:pic>
        <p:nvPicPr>
          <p:cNvPr id="4" name="Google Shape;100;p17">
            <a:extLst>
              <a:ext uri="{FF2B5EF4-FFF2-40B4-BE49-F238E27FC236}">
                <a16:creationId xmlns:a16="http://schemas.microsoft.com/office/drawing/2014/main" id="{1B5E73B7-F010-7CD0-D0EB-017AAC1A4A9B}"/>
              </a:ext>
            </a:extLst>
          </p:cNvPr>
          <p:cNvPicPr preferRelativeResize="0"/>
          <p:nvPr/>
        </p:nvPicPr>
        <p:blipFill>
          <a:blip r:embed="rId3">
            <a:alphaModFix/>
          </a:blip>
          <a:stretch>
            <a:fillRect/>
          </a:stretch>
        </p:blipFill>
        <p:spPr>
          <a:xfrm>
            <a:off x="3610950" y="4867108"/>
            <a:ext cx="2485050" cy="632975"/>
          </a:xfrm>
          <a:prstGeom prst="rect">
            <a:avLst/>
          </a:prstGeom>
          <a:noFill/>
          <a:ln>
            <a:noFill/>
          </a:ln>
        </p:spPr>
      </p:pic>
      <p:pic>
        <p:nvPicPr>
          <p:cNvPr id="5" name="Google Shape;101;p17">
            <a:extLst>
              <a:ext uri="{FF2B5EF4-FFF2-40B4-BE49-F238E27FC236}">
                <a16:creationId xmlns:a16="http://schemas.microsoft.com/office/drawing/2014/main" id="{F4DBED9E-0092-C474-10A1-BAC57FB60D87}"/>
              </a:ext>
            </a:extLst>
          </p:cNvPr>
          <p:cNvPicPr preferRelativeResize="0"/>
          <p:nvPr/>
        </p:nvPicPr>
        <p:blipFill>
          <a:blip r:embed="rId4">
            <a:alphaModFix/>
          </a:blip>
          <a:stretch>
            <a:fillRect/>
          </a:stretch>
        </p:blipFill>
        <p:spPr>
          <a:xfrm>
            <a:off x="3610950" y="3658214"/>
            <a:ext cx="2411125" cy="670100"/>
          </a:xfrm>
          <a:prstGeom prst="rect">
            <a:avLst/>
          </a:prstGeom>
          <a:noFill/>
          <a:ln>
            <a:noFill/>
          </a:ln>
        </p:spPr>
      </p:pic>
      <p:sp>
        <p:nvSpPr>
          <p:cNvPr id="7" name="TextBox 6">
            <a:extLst>
              <a:ext uri="{FF2B5EF4-FFF2-40B4-BE49-F238E27FC236}">
                <a16:creationId xmlns:a16="http://schemas.microsoft.com/office/drawing/2014/main" id="{A345E00A-A6A0-94A0-4154-3A304CC8B42C}"/>
              </a:ext>
            </a:extLst>
          </p:cNvPr>
          <p:cNvSpPr txBox="1"/>
          <p:nvPr/>
        </p:nvSpPr>
        <p:spPr>
          <a:xfrm>
            <a:off x="1804446" y="6038877"/>
            <a:ext cx="6098058" cy="373757"/>
          </a:xfrm>
          <a:prstGeom prst="rect">
            <a:avLst/>
          </a:prstGeom>
          <a:noFill/>
        </p:spPr>
        <p:txBody>
          <a:bodyPr wrap="square">
            <a:spAutoFit/>
          </a:bodyPr>
          <a:lstStyle/>
          <a:p>
            <a:pPr algn="ctr">
              <a:lnSpc>
                <a:spcPct val="107000"/>
              </a:lnSpc>
              <a:spcAft>
                <a:spcPts val="800"/>
              </a:spcAft>
            </a:pPr>
            <a:r>
              <a:rPr lang="en-GB" sz="18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F(x) = 1 / (1 + e</a:t>
            </a:r>
            <a:r>
              <a:rPr lang="en-GB" sz="1400" baseline="30000" dirty="0">
                <a:solidFill>
                  <a:srgbClr val="000000"/>
                </a:solidFill>
                <a:effectLst/>
                <a:latin typeface="inherit"/>
                <a:ea typeface="Calibri" panose="020F0502020204030204" pitchFamily="34" charset="0"/>
                <a:cs typeface="Helvetica" panose="020B0604020202020204" pitchFamily="34" charset="0"/>
              </a:rPr>
              <a:t>-x</a:t>
            </a:r>
            <a:r>
              <a:rPr lang="en-GB" sz="18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039491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701</TotalTime>
  <Words>1580</Words>
  <Application>Microsoft Office PowerPoint</Application>
  <PresentationFormat>Widescreen</PresentationFormat>
  <Paragraphs>255</Paragraphs>
  <Slides>16</Slides>
  <Notes>11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Arial</vt:lpstr>
      <vt:lpstr>Calibri</vt:lpstr>
      <vt:lpstr>Calibri Light</vt:lpstr>
      <vt:lpstr>Helvetica</vt:lpstr>
      <vt:lpstr>inherit</vt:lpstr>
      <vt:lpstr>Kings Caslon Text</vt:lpstr>
      <vt:lpstr>LinLibertineT</vt:lpstr>
      <vt:lpstr>LinLibertineTI</vt:lpstr>
      <vt:lpstr>Wingdings</vt:lpstr>
      <vt:lpstr>Office Theme</vt:lpstr>
      <vt:lpstr>iDecide: Quantifying Uncertainty in Models using Artificial Intelligence for Personalised and Shared Decision-Making in Digital Health.1  ERiMA: Envisioning Risk Models for Assessment of AI-based applications.2 </vt:lpstr>
      <vt:lpstr>Personalized and Shared Decision-Making</vt:lpstr>
      <vt:lpstr>Research Background</vt:lpstr>
      <vt:lpstr>Research Background</vt:lpstr>
      <vt:lpstr>Aims of the Projects</vt:lpstr>
      <vt:lpstr>Case Study: Weight Management </vt:lpstr>
      <vt:lpstr>POMDPs</vt:lpstr>
      <vt:lpstr>POMDPs</vt:lpstr>
      <vt:lpstr>Risk Analysis using Surprise</vt:lpstr>
      <vt:lpstr>Risk Analysis Framework</vt:lpstr>
      <vt:lpstr>Case Study</vt:lpstr>
      <vt:lpstr>Risk Analysis</vt:lpstr>
      <vt:lpstr>Risk Analysis</vt:lpstr>
      <vt:lpstr>Research Outputs</vt:lpstr>
      <vt:lpstr>Next Steps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MDENet Thematic Workshop  on  Digital Twins</dc:title>
  <dc:creator>Huma Samin (Research Student)</dc:creator>
  <cp:lastModifiedBy>SAMIN, HUMA</cp:lastModifiedBy>
  <cp:revision>71</cp:revision>
  <dcterms:created xsi:type="dcterms:W3CDTF">2023-03-16T21:30:04Z</dcterms:created>
  <dcterms:modified xsi:type="dcterms:W3CDTF">2023-12-05T20:16:25Z</dcterms:modified>
</cp:coreProperties>
</file>