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2" r:id="rId5"/>
    <p:sldId id="259" r:id="rId6"/>
    <p:sldId id="2126987773" r:id="rId7"/>
    <p:sldId id="2126987782" r:id="rId8"/>
    <p:sldId id="2126987788" r:id="rId9"/>
    <p:sldId id="2126987789" r:id="rId10"/>
    <p:sldId id="897" r:id="rId11"/>
    <p:sldId id="2134805487" r:id="rId12"/>
    <p:sldId id="2126987774" r:id="rId13"/>
    <p:sldId id="2134805485" r:id="rId14"/>
    <p:sldId id="2126987779" r:id="rId15"/>
    <p:sldId id="2134805489" r:id="rId16"/>
    <p:sldId id="2134805490" r:id="rId17"/>
    <p:sldId id="2134805491" r:id="rId18"/>
    <p:sldId id="2134805495" r:id="rId19"/>
    <p:sldId id="2134805492" r:id="rId20"/>
    <p:sldId id="2134805499" r:id="rId21"/>
    <p:sldId id="258" r:id="rId22"/>
    <p:sldId id="269" r:id="rId23"/>
    <p:sldId id="2134805493" r:id="rId24"/>
    <p:sldId id="2134805500" r:id="rId25"/>
    <p:sldId id="2134805496" r:id="rId26"/>
    <p:sldId id="2134805498" r:id="rId27"/>
    <p:sldId id="21348054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0"/>
    <a:srgbClr val="000000"/>
    <a:srgbClr val="47A19C"/>
    <a:srgbClr val="246E67"/>
    <a:srgbClr val="37A59A"/>
    <a:srgbClr val="5CC9BE"/>
    <a:srgbClr val="FBC47E"/>
    <a:srgbClr val="F99D28"/>
    <a:srgbClr val="FFFFFF"/>
    <a:srgbClr val="1B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814" autoAdjust="0"/>
  </p:normalViewPr>
  <p:slideViewPr>
    <p:cSldViewPr snapToGrid="0">
      <p:cViewPr varScale="1">
        <p:scale>
          <a:sx n="85" d="100"/>
          <a:sy n="85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0C338-AAEE-404F-BFFF-7F93208BD14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8289062B-3749-4B1A-A193-F29E7F72FED8}">
      <dgm:prSet phldrT="[Text]"/>
      <dgm:spPr/>
      <dgm:t>
        <a:bodyPr/>
        <a:lstStyle/>
        <a:p>
          <a:r>
            <a:rPr lang="en-US" dirty="0"/>
            <a:t>Trad Software</a:t>
          </a:r>
        </a:p>
      </dgm:t>
    </dgm:pt>
    <dgm:pt modelId="{C986BF5D-0294-42A8-8622-5E498E748F61}" type="parTrans" cxnId="{7E687189-40D4-4E73-BA54-B54AA89DAAA6}">
      <dgm:prSet/>
      <dgm:spPr/>
      <dgm:t>
        <a:bodyPr/>
        <a:lstStyle/>
        <a:p>
          <a:endParaRPr lang="en-US"/>
        </a:p>
      </dgm:t>
    </dgm:pt>
    <dgm:pt modelId="{18F1D969-FFE8-45DD-A3B7-F8B435A57318}" type="sibTrans" cxnId="{7E687189-40D4-4E73-BA54-B54AA89DAAA6}">
      <dgm:prSet/>
      <dgm:spPr/>
      <dgm:t>
        <a:bodyPr/>
        <a:lstStyle/>
        <a:p>
          <a:endParaRPr lang="en-US"/>
        </a:p>
      </dgm:t>
    </dgm:pt>
    <dgm:pt modelId="{8BAD6919-5C6E-4A20-BD94-29431C6646AC}">
      <dgm:prSet phldrT="[Text]"/>
      <dgm:spPr/>
      <dgm:t>
        <a:bodyPr/>
        <a:lstStyle/>
        <a:p>
          <a:r>
            <a:rPr lang="en-US" dirty="0"/>
            <a:t>AI component</a:t>
          </a:r>
        </a:p>
      </dgm:t>
    </dgm:pt>
    <dgm:pt modelId="{96CF521C-7F25-4F6E-BC40-02593EF59E84}" type="parTrans" cxnId="{03D017DD-56BC-452B-AD2F-7F80C7B1BF06}">
      <dgm:prSet/>
      <dgm:spPr/>
      <dgm:t>
        <a:bodyPr/>
        <a:lstStyle/>
        <a:p>
          <a:endParaRPr lang="en-US"/>
        </a:p>
      </dgm:t>
    </dgm:pt>
    <dgm:pt modelId="{AD857615-C2FE-49A4-8F9B-B80CAD3EB433}" type="sibTrans" cxnId="{03D017DD-56BC-452B-AD2F-7F80C7B1BF06}">
      <dgm:prSet/>
      <dgm:spPr/>
      <dgm:t>
        <a:bodyPr/>
        <a:lstStyle/>
        <a:p>
          <a:endParaRPr lang="en-US"/>
        </a:p>
      </dgm:t>
    </dgm:pt>
    <dgm:pt modelId="{8C5236DF-39E4-4B01-ADFF-DFECBA2C96AD}" type="pres">
      <dgm:prSet presAssocID="{9E40C338-AAEE-404F-BFFF-7F93208BD14A}" presName="compositeShape" presStyleCnt="0">
        <dgm:presLayoutVars>
          <dgm:chMax val="7"/>
          <dgm:dir/>
          <dgm:resizeHandles val="exact"/>
        </dgm:presLayoutVars>
      </dgm:prSet>
      <dgm:spPr/>
    </dgm:pt>
    <dgm:pt modelId="{3589BECD-689A-4CA7-A73C-683CB8E06F89}" type="pres">
      <dgm:prSet presAssocID="{8289062B-3749-4B1A-A193-F29E7F72FED8}" presName="circ1" presStyleLbl="vennNode1" presStyleIdx="0" presStyleCnt="2" custLinFactNeighborX="0" custLinFactNeighborY="848"/>
      <dgm:spPr/>
    </dgm:pt>
    <dgm:pt modelId="{7D324AAA-DE1E-488F-A82B-A34E8725A1E0}" type="pres">
      <dgm:prSet presAssocID="{8289062B-3749-4B1A-A193-F29E7F72FE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6187D2-6B77-40C0-BBA4-2D3C65469A89}" type="pres">
      <dgm:prSet presAssocID="{8BAD6919-5C6E-4A20-BD94-29431C6646AC}" presName="circ2" presStyleLbl="vennNode1" presStyleIdx="1" presStyleCnt="2" custLinFactNeighborX="-1914" custLinFactNeighborY="-273"/>
      <dgm:spPr/>
    </dgm:pt>
    <dgm:pt modelId="{C956B20D-BAA8-4404-9D5B-9F4FF4042C27}" type="pres">
      <dgm:prSet presAssocID="{8BAD6919-5C6E-4A20-BD94-29431C6646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F0531B-5CEC-40BB-AFA2-84CDF3D02636}" type="presOf" srcId="{9E40C338-AAEE-404F-BFFF-7F93208BD14A}" destId="{8C5236DF-39E4-4B01-ADFF-DFECBA2C96AD}" srcOrd="0" destOrd="0" presId="urn:microsoft.com/office/officeart/2005/8/layout/venn1"/>
    <dgm:cxn modelId="{91E9FC3E-A49F-4093-A9D6-001D57491BCC}" type="presOf" srcId="{8289062B-3749-4B1A-A193-F29E7F72FED8}" destId="{3589BECD-689A-4CA7-A73C-683CB8E06F89}" srcOrd="0" destOrd="0" presId="urn:microsoft.com/office/officeart/2005/8/layout/venn1"/>
    <dgm:cxn modelId="{7E687189-40D4-4E73-BA54-B54AA89DAAA6}" srcId="{9E40C338-AAEE-404F-BFFF-7F93208BD14A}" destId="{8289062B-3749-4B1A-A193-F29E7F72FED8}" srcOrd="0" destOrd="0" parTransId="{C986BF5D-0294-42A8-8622-5E498E748F61}" sibTransId="{18F1D969-FFE8-45DD-A3B7-F8B435A57318}"/>
    <dgm:cxn modelId="{D1640099-D6C5-4832-9B7D-E6B4E81B7868}" type="presOf" srcId="{8289062B-3749-4B1A-A193-F29E7F72FED8}" destId="{7D324AAA-DE1E-488F-A82B-A34E8725A1E0}" srcOrd="1" destOrd="0" presId="urn:microsoft.com/office/officeart/2005/8/layout/venn1"/>
    <dgm:cxn modelId="{CAFFDED1-2FF4-4FD5-A754-8BE8A28BC9D7}" type="presOf" srcId="{8BAD6919-5C6E-4A20-BD94-29431C6646AC}" destId="{C956B20D-BAA8-4404-9D5B-9F4FF4042C27}" srcOrd="1" destOrd="0" presId="urn:microsoft.com/office/officeart/2005/8/layout/venn1"/>
    <dgm:cxn modelId="{03D017DD-56BC-452B-AD2F-7F80C7B1BF06}" srcId="{9E40C338-AAEE-404F-BFFF-7F93208BD14A}" destId="{8BAD6919-5C6E-4A20-BD94-29431C6646AC}" srcOrd="1" destOrd="0" parTransId="{96CF521C-7F25-4F6E-BC40-02593EF59E84}" sibTransId="{AD857615-C2FE-49A4-8F9B-B80CAD3EB433}"/>
    <dgm:cxn modelId="{74BAFBEE-26DD-4388-AA5C-EAFC972526BC}" type="presOf" srcId="{8BAD6919-5C6E-4A20-BD94-29431C6646AC}" destId="{F66187D2-6B77-40C0-BBA4-2D3C65469A89}" srcOrd="0" destOrd="0" presId="urn:microsoft.com/office/officeart/2005/8/layout/venn1"/>
    <dgm:cxn modelId="{8ECDF7F1-90B4-4F44-B7D1-99F1D7620454}" type="presParOf" srcId="{8C5236DF-39E4-4B01-ADFF-DFECBA2C96AD}" destId="{3589BECD-689A-4CA7-A73C-683CB8E06F89}" srcOrd="0" destOrd="0" presId="urn:microsoft.com/office/officeart/2005/8/layout/venn1"/>
    <dgm:cxn modelId="{407982DD-26AE-46D3-8F93-1C3D85A6CC22}" type="presParOf" srcId="{8C5236DF-39E4-4B01-ADFF-DFECBA2C96AD}" destId="{7D324AAA-DE1E-488F-A82B-A34E8725A1E0}" srcOrd="1" destOrd="0" presId="urn:microsoft.com/office/officeart/2005/8/layout/venn1"/>
    <dgm:cxn modelId="{78BC2734-B02F-4536-AD6F-91A5B3A4995A}" type="presParOf" srcId="{8C5236DF-39E4-4B01-ADFF-DFECBA2C96AD}" destId="{F66187D2-6B77-40C0-BBA4-2D3C65469A89}" srcOrd="2" destOrd="0" presId="urn:microsoft.com/office/officeart/2005/8/layout/venn1"/>
    <dgm:cxn modelId="{A20B3900-E034-4240-BE79-E7688B22D7DF}" type="presParOf" srcId="{8C5236DF-39E4-4B01-ADFF-DFECBA2C96AD}" destId="{C956B20D-BAA8-4404-9D5B-9F4FF4042C2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C4D2B-32AF-4300-95C3-97509597267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77A7C6AF-44FB-4E7B-9779-4A177F14D4D1}">
      <dgm:prSet phldrT="[Text]"/>
      <dgm:spPr/>
      <dgm:t>
        <a:bodyPr/>
        <a:lstStyle/>
        <a:p>
          <a:r>
            <a:rPr lang="es-ES" dirty="0"/>
            <a:t>AI</a:t>
          </a:r>
          <a:endParaRPr lang="en-IE" dirty="0"/>
        </a:p>
      </dgm:t>
    </dgm:pt>
    <dgm:pt modelId="{0D157B65-83FC-4751-A8AA-782C0EA479CD}" type="parTrans" cxnId="{3CE40CA2-000B-40B8-B8EB-F279222F39FD}">
      <dgm:prSet/>
      <dgm:spPr/>
      <dgm:t>
        <a:bodyPr/>
        <a:lstStyle/>
        <a:p>
          <a:endParaRPr lang="en-IE"/>
        </a:p>
      </dgm:t>
    </dgm:pt>
    <dgm:pt modelId="{569E62F9-FAC9-4EF1-B852-9822840C6D80}" type="sibTrans" cxnId="{3CE40CA2-000B-40B8-B8EB-F279222F39FD}">
      <dgm:prSet/>
      <dgm:spPr/>
      <dgm:t>
        <a:bodyPr/>
        <a:lstStyle/>
        <a:p>
          <a:endParaRPr lang="en-IE"/>
        </a:p>
      </dgm:t>
    </dgm:pt>
    <dgm:pt modelId="{7D51B618-F2D3-457D-BB0C-F5140A138F87}">
      <dgm:prSet phldrT="[Text]"/>
      <dgm:spPr/>
      <dgm:t>
        <a:bodyPr/>
        <a:lstStyle/>
        <a:p>
          <a:r>
            <a:rPr lang="es-ES" dirty="0"/>
            <a:t>NLP</a:t>
          </a:r>
          <a:endParaRPr lang="en-IE" dirty="0"/>
        </a:p>
      </dgm:t>
    </dgm:pt>
    <dgm:pt modelId="{F7BF24B7-F7B1-4929-80E6-821996A78E9B}" type="parTrans" cxnId="{005919DB-7C8B-4C32-B69F-01423F6AC107}">
      <dgm:prSet/>
      <dgm:spPr/>
      <dgm:t>
        <a:bodyPr/>
        <a:lstStyle/>
        <a:p>
          <a:endParaRPr lang="en-IE"/>
        </a:p>
      </dgm:t>
    </dgm:pt>
    <dgm:pt modelId="{BAF611A4-1163-46B0-A534-A848DA68B19E}" type="sibTrans" cxnId="{005919DB-7C8B-4C32-B69F-01423F6AC107}">
      <dgm:prSet/>
      <dgm:spPr/>
      <dgm:t>
        <a:bodyPr/>
        <a:lstStyle/>
        <a:p>
          <a:endParaRPr lang="en-IE"/>
        </a:p>
      </dgm:t>
    </dgm:pt>
    <dgm:pt modelId="{0D979667-800E-4F1A-8209-CE7765CA672C}">
      <dgm:prSet phldrT="[Text]"/>
      <dgm:spPr/>
      <dgm:t>
        <a:bodyPr/>
        <a:lstStyle/>
        <a:p>
          <a:r>
            <a:rPr lang="es-ES" dirty="0"/>
            <a:t>Data Spaces</a:t>
          </a:r>
          <a:endParaRPr lang="en-IE" dirty="0"/>
        </a:p>
      </dgm:t>
    </dgm:pt>
    <dgm:pt modelId="{BAF22C41-954A-4838-85AE-58EDAE131201}" type="parTrans" cxnId="{4E7A144A-6D02-4E45-8D6E-5F81B3580BE9}">
      <dgm:prSet/>
      <dgm:spPr/>
      <dgm:t>
        <a:bodyPr/>
        <a:lstStyle/>
        <a:p>
          <a:endParaRPr lang="en-IE"/>
        </a:p>
      </dgm:t>
    </dgm:pt>
    <dgm:pt modelId="{CFFCF359-3747-4C3C-91CA-B6116E6C5807}" type="sibTrans" cxnId="{4E7A144A-6D02-4E45-8D6E-5F81B3580BE9}">
      <dgm:prSet/>
      <dgm:spPr/>
      <dgm:t>
        <a:bodyPr/>
        <a:lstStyle/>
        <a:p>
          <a:endParaRPr lang="en-IE"/>
        </a:p>
      </dgm:t>
    </dgm:pt>
    <dgm:pt modelId="{5B2D99B4-CE26-411F-B3A5-4F8E0B144C19}">
      <dgm:prSet phldrT="[Text]"/>
      <dgm:spPr/>
      <dgm:t>
        <a:bodyPr/>
        <a:lstStyle/>
        <a:p>
          <a:r>
            <a:rPr lang="es-ES" dirty="0"/>
            <a:t>Digital </a:t>
          </a:r>
          <a:r>
            <a:rPr lang="es-ES" dirty="0" err="1"/>
            <a:t>Twins</a:t>
          </a:r>
          <a:endParaRPr lang="en-IE" dirty="0"/>
        </a:p>
      </dgm:t>
    </dgm:pt>
    <dgm:pt modelId="{F59D2BCF-04A7-45D6-99F4-B5ADE2C65474}" type="parTrans" cxnId="{31542112-F88E-491B-BE59-1DD00E42C514}">
      <dgm:prSet/>
      <dgm:spPr/>
      <dgm:t>
        <a:bodyPr/>
        <a:lstStyle/>
        <a:p>
          <a:endParaRPr lang="en-IE"/>
        </a:p>
      </dgm:t>
    </dgm:pt>
    <dgm:pt modelId="{8FD69813-4C3C-404D-94AA-B48B05D35FC5}" type="sibTrans" cxnId="{31542112-F88E-491B-BE59-1DD00E42C514}">
      <dgm:prSet/>
      <dgm:spPr/>
      <dgm:t>
        <a:bodyPr/>
        <a:lstStyle/>
        <a:p>
          <a:endParaRPr lang="en-IE"/>
        </a:p>
      </dgm:t>
    </dgm:pt>
    <dgm:pt modelId="{19708CD6-3E74-4594-BED5-95550B53CE37}">
      <dgm:prSet phldrT="[Text]"/>
      <dgm:spPr/>
      <dgm:t>
        <a:bodyPr/>
        <a:lstStyle/>
        <a:p>
          <a:r>
            <a:rPr lang="es-ES" dirty="0"/>
            <a:t>AR/VR</a:t>
          </a:r>
          <a:endParaRPr lang="en-IE" dirty="0"/>
        </a:p>
      </dgm:t>
    </dgm:pt>
    <dgm:pt modelId="{D58A515D-D7E4-4E51-A0F2-D38F776AF3AD}" type="parTrans" cxnId="{9ABB8605-8FF4-44CF-89B9-66AEDA18F741}">
      <dgm:prSet/>
      <dgm:spPr/>
      <dgm:t>
        <a:bodyPr/>
        <a:lstStyle/>
        <a:p>
          <a:endParaRPr lang="en-IE"/>
        </a:p>
      </dgm:t>
    </dgm:pt>
    <dgm:pt modelId="{409E6C7C-C15E-423C-B976-FDE8F101CBCF}" type="sibTrans" cxnId="{9ABB8605-8FF4-44CF-89B9-66AEDA18F741}">
      <dgm:prSet/>
      <dgm:spPr/>
      <dgm:t>
        <a:bodyPr/>
        <a:lstStyle/>
        <a:p>
          <a:endParaRPr lang="en-IE"/>
        </a:p>
      </dgm:t>
    </dgm:pt>
    <dgm:pt modelId="{0906EE7E-8C0B-40BB-8F91-994F0A638192}" type="pres">
      <dgm:prSet presAssocID="{EA3C4D2B-32AF-4300-95C3-975095972670}" presName="diagram" presStyleCnt="0">
        <dgm:presLayoutVars>
          <dgm:dir/>
          <dgm:resizeHandles val="exact"/>
        </dgm:presLayoutVars>
      </dgm:prSet>
      <dgm:spPr/>
    </dgm:pt>
    <dgm:pt modelId="{78DC09CD-D495-47B6-BD05-4970A16CA449}" type="pres">
      <dgm:prSet presAssocID="{77A7C6AF-44FB-4E7B-9779-4A177F14D4D1}" presName="node" presStyleLbl="node1" presStyleIdx="0" presStyleCnt="5">
        <dgm:presLayoutVars>
          <dgm:bulletEnabled val="1"/>
        </dgm:presLayoutVars>
      </dgm:prSet>
      <dgm:spPr/>
    </dgm:pt>
    <dgm:pt modelId="{AD011728-FD32-4F13-B153-3A14FAA7F04B}" type="pres">
      <dgm:prSet presAssocID="{569E62F9-FAC9-4EF1-B852-9822840C6D80}" presName="sibTrans" presStyleCnt="0"/>
      <dgm:spPr/>
    </dgm:pt>
    <dgm:pt modelId="{06A5DF4F-83CB-4203-93D7-3F8DC5CDEA47}" type="pres">
      <dgm:prSet presAssocID="{7D51B618-F2D3-457D-BB0C-F5140A138F87}" presName="node" presStyleLbl="node1" presStyleIdx="1" presStyleCnt="5">
        <dgm:presLayoutVars>
          <dgm:bulletEnabled val="1"/>
        </dgm:presLayoutVars>
      </dgm:prSet>
      <dgm:spPr/>
    </dgm:pt>
    <dgm:pt modelId="{9446FBDA-7D74-4A67-95D5-2E2C0EDDEE33}" type="pres">
      <dgm:prSet presAssocID="{BAF611A4-1163-46B0-A534-A848DA68B19E}" presName="sibTrans" presStyleCnt="0"/>
      <dgm:spPr/>
    </dgm:pt>
    <dgm:pt modelId="{A04EDB30-3CDB-4B02-BBD0-365E7BA1BA8E}" type="pres">
      <dgm:prSet presAssocID="{0D979667-800E-4F1A-8209-CE7765CA672C}" presName="node" presStyleLbl="node1" presStyleIdx="2" presStyleCnt="5">
        <dgm:presLayoutVars>
          <dgm:bulletEnabled val="1"/>
        </dgm:presLayoutVars>
      </dgm:prSet>
      <dgm:spPr/>
    </dgm:pt>
    <dgm:pt modelId="{675C447B-36B9-48C6-B434-0D14507AF7AD}" type="pres">
      <dgm:prSet presAssocID="{CFFCF359-3747-4C3C-91CA-B6116E6C5807}" presName="sibTrans" presStyleCnt="0"/>
      <dgm:spPr/>
    </dgm:pt>
    <dgm:pt modelId="{D7BB5E91-9E8B-4ACD-BF39-E96EDA83893B}" type="pres">
      <dgm:prSet presAssocID="{5B2D99B4-CE26-411F-B3A5-4F8E0B144C19}" presName="node" presStyleLbl="node1" presStyleIdx="3" presStyleCnt="5">
        <dgm:presLayoutVars>
          <dgm:bulletEnabled val="1"/>
        </dgm:presLayoutVars>
      </dgm:prSet>
      <dgm:spPr/>
    </dgm:pt>
    <dgm:pt modelId="{A8AB2AC0-C27F-422A-A7EA-6D3082B0C01A}" type="pres">
      <dgm:prSet presAssocID="{8FD69813-4C3C-404D-94AA-B48B05D35FC5}" presName="sibTrans" presStyleCnt="0"/>
      <dgm:spPr/>
    </dgm:pt>
    <dgm:pt modelId="{5B078551-1A48-4736-9D18-B274ACBF0CCE}" type="pres">
      <dgm:prSet presAssocID="{19708CD6-3E74-4594-BED5-95550B53CE37}" presName="node" presStyleLbl="node1" presStyleIdx="4" presStyleCnt="5">
        <dgm:presLayoutVars>
          <dgm:bulletEnabled val="1"/>
        </dgm:presLayoutVars>
      </dgm:prSet>
      <dgm:spPr/>
    </dgm:pt>
  </dgm:ptLst>
  <dgm:cxnLst>
    <dgm:cxn modelId="{9ABB8605-8FF4-44CF-89B9-66AEDA18F741}" srcId="{EA3C4D2B-32AF-4300-95C3-975095972670}" destId="{19708CD6-3E74-4594-BED5-95550B53CE37}" srcOrd="4" destOrd="0" parTransId="{D58A515D-D7E4-4E51-A0F2-D38F776AF3AD}" sibTransId="{409E6C7C-C15E-423C-B976-FDE8F101CBCF}"/>
    <dgm:cxn modelId="{31542112-F88E-491B-BE59-1DD00E42C514}" srcId="{EA3C4D2B-32AF-4300-95C3-975095972670}" destId="{5B2D99B4-CE26-411F-B3A5-4F8E0B144C19}" srcOrd="3" destOrd="0" parTransId="{F59D2BCF-04A7-45D6-99F4-B5ADE2C65474}" sibTransId="{8FD69813-4C3C-404D-94AA-B48B05D35FC5}"/>
    <dgm:cxn modelId="{38B5372F-9681-48A7-9E7F-F2C73446B7B0}" type="presOf" srcId="{7D51B618-F2D3-457D-BB0C-F5140A138F87}" destId="{06A5DF4F-83CB-4203-93D7-3F8DC5CDEA47}" srcOrd="0" destOrd="0" presId="urn:microsoft.com/office/officeart/2005/8/layout/default"/>
    <dgm:cxn modelId="{9FB9F737-5DC1-42FD-B401-678AABD36A6C}" type="presOf" srcId="{19708CD6-3E74-4594-BED5-95550B53CE37}" destId="{5B078551-1A48-4736-9D18-B274ACBF0CCE}" srcOrd="0" destOrd="0" presId="urn:microsoft.com/office/officeart/2005/8/layout/default"/>
    <dgm:cxn modelId="{AAE15B3A-3AA2-4A57-8D25-806DC6217259}" type="presOf" srcId="{77A7C6AF-44FB-4E7B-9779-4A177F14D4D1}" destId="{78DC09CD-D495-47B6-BD05-4970A16CA449}" srcOrd="0" destOrd="0" presId="urn:microsoft.com/office/officeart/2005/8/layout/default"/>
    <dgm:cxn modelId="{4E7A144A-6D02-4E45-8D6E-5F81B3580BE9}" srcId="{EA3C4D2B-32AF-4300-95C3-975095972670}" destId="{0D979667-800E-4F1A-8209-CE7765CA672C}" srcOrd="2" destOrd="0" parTransId="{BAF22C41-954A-4838-85AE-58EDAE131201}" sibTransId="{CFFCF359-3747-4C3C-91CA-B6116E6C5807}"/>
    <dgm:cxn modelId="{A7075552-79BB-496A-995C-EB8640FC167A}" type="presOf" srcId="{5B2D99B4-CE26-411F-B3A5-4F8E0B144C19}" destId="{D7BB5E91-9E8B-4ACD-BF39-E96EDA83893B}" srcOrd="0" destOrd="0" presId="urn:microsoft.com/office/officeart/2005/8/layout/default"/>
    <dgm:cxn modelId="{204A3C88-EC66-4571-BEA3-6C4F0131C1DB}" type="presOf" srcId="{EA3C4D2B-32AF-4300-95C3-975095972670}" destId="{0906EE7E-8C0B-40BB-8F91-994F0A638192}" srcOrd="0" destOrd="0" presId="urn:microsoft.com/office/officeart/2005/8/layout/default"/>
    <dgm:cxn modelId="{3CE40CA2-000B-40B8-B8EB-F279222F39FD}" srcId="{EA3C4D2B-32AF-4300-95C3-975095972670}" destId="{77A7C6AF-44FB-4E7B-9779-4A177F14D4D1}" srcOrd="0" destOrd="0" parTransId="{0D157B65-83FC-4751-A8AA-782C0EA479CD}" sibTransId="{569E62F9-FAC9-4EF1-B852-9822840C6D80}"/>
    <dgm:cxn modelId="{005919DB-7C8B-4C32-B69F-01423F6AC107}" srcId="{EA3C4D2B-32AF-4300-95C3-975095972670}" destId="{7D51B618-F2D3-457D-BB0C-F5140A138F87}" srcOrd="1" destOrd="0" parTransId="{F7BF24B7-F7B1-4929-80E6-821996A78E9B}" sibTransId="{BAF611A4-1163-46B0-A534-A848DA68B19E}"/>
    <dgm:cxn modelId="{1AC0AFE1-048B-4104-8E82-03815BBDD710}" type="presOf" srcId="{0D979667-800E-4F1A-8209-CE7765CA672C}" destId="{A04EDB30-3CDB-4B02-BBD0-365E7BA1BA8E}" srcOrd="0" destOrd="0" presId="urn:microsoft.com/office/officeart/2005/8/layout/default"/>
    <dgm:cxn modelId="{C27C5D97-D1EF-4AB3-9208-613021502204}" type="presParOf" srcId="{0906EE7E-8C0B-40BB-8F91-994F0A638192}" destId="{78DC09CD-D495-47B6-BD05-4970A16CA449}" srcOrd="0" destOrd="0" presId="urn:microsoft.com/office/officeart/2005/8/layout/default"/>
    <dgm:cxn modelId="{FF048E76-0C56-430D-9EAB-39134AB455D3}" type="presParOf" srcId="{0906EE7E-8C0B-40BB-8F91-994F0A638192}" destId="{AD011728-FD32-4F13-B153-3A14FAA7F04B}" srcOrd="1" destOrd="0" presId="urn:microsoft.com/office/officeart/2005/8/layout/default"/>
    <dgm:cxn modelId="{267FC187-1F28-4209-BE8D-16D6E781F44A}" type="presParOf" srcId="{0906EE7E-8C0B-40BB-8F91-994F0A638192}" destId="{06A5DF4F-83CB-4203-93D7-3F8DC5CDEA47}" srcOrd="2" destOrd="0" presId="urn:microsoft.com/office/officeart/2005/8/layout/default"/>
    <dgm:cxn modelId="{36808404-52D2-48F9-B266-10097FD315B1}" type="presParOf" srcId="{0906EE7E-8C0B-40BB-8F91-994F0A638192}" destId="{9446FBDA-7D74-4A67-95D5-2E2C0EDDEE33}" srcOrd="3" destOrd="0" presId="urn:microsoft.com/office/officeart/2005/8/layout/default"/>
    <dgm:cxn modelId="{4A187464-A30C-413C-8140-D9323FE79EF5}" type="presParOf" srcId="{0906EE7E-8C0B-40BB-8F91-994F0A638192}" destId="{A04EDB30-3CDB-4B02-BBD0-365E7BA1BA8E}" srcOrd="4" destOrd="0" presId="urn:microsoft.com/office/officeart/2005/8/layout/default"/>
    <dgm:cxn modelId="{58213EAE-5280-4B7D-BD74-AF7EF4863A22}" type="presParOf" srcId="{0906EE7E-8C0B-40BB-8F91-994F0A638192}" destId="{675C447B-36B9-48C6-B434-0D14507AF7AD}" srcOrd="5" destOrd="0" presId="urn:microsoft.com/office/officeart/2005/8/layout/default"/>
    <dgm:cxn modelId="{F2C7BA1E-1BE4-4A7A-86C2-13522DCE97A0}" type="presParOf" srcId="{0906EE7E-8C0B-40BB-8F91-994F0A638192}" destId="{D7BB5E91-9E8B-4ACD-BF39-E96EDA83893B}" srcOrd="6" destOrd="0" presId="urn:microsoft.com/office/officeart/2005/8/layout/default"/>
    <dgm:cxn modelId="{2192E42D-23D8-4799-A532-99B0F116AECF}" type="presParOf" srcId="{0906EE7E-8C0B-40BB-8F91-994F0A638192}" destId="{A8AB2AC0-C27F-422A-A7EA-6D3082B0C01A}" srcOrd="7" destOrd="0" presId="urn:microsoft.com/office/officeart/2005/8/layout/default"/>
    <dgm:cxn modelId="{9066D97E-3D1B-4118-936B-09B070DB3D64}" type="presParOf" srcId="{0906EE7E-8C0B-40BB-8F91-994F0A638192}" destId="{5B078551-1A48-4736-9D18-B274ACBF0C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BECD-689A-4CA7-A73C-683CB8E06F89}">
      <dsp:nvSpPr>
        <dsp:cNvPr id="0" name=""/>
        <dsp:cNvSpPr/>
      </dsp:nvSpPr>
      <dsp:spPr>
        <a:xfrm>
          <a:off x="933026" y="29477"/>
          <a:ext cx="5389189" cy="53891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Trad Software</a:t>
          </a:r>
        </a:p>
      </dsp:txBody>
      <dsp:txXfrm>
        <a:off x="1685570" y="664978"/>
        <a:ext cx="3107280" cy="4118186"/>
      </dsp:txXfrm>
    </dsp:sp>
    <dsp:sp modelId="{F66187D2-6B77-40C0-BBA4-2D3C65469A89}">
      <dsp:nvSpPr>
        <dsp:cNvPr id="0" name=""/>
        <dsp:cNvSpPr/>
      </dsp:nvSpPr>
      <dsp:spPr>
        <a:xfrm>
          <a:off x="4713977" y="26"/>
          <a:ext cx="5389189" cy="5389189"/>
        </a:xfrm>
        <a:prstGeom prst="ellipse">
          <a:avLst/>
        </a:prstGeom>
        <a:solidFill>
          <a:schemeClr val="accent5">
            <a:alpha val="50000"/>
            <a:hueOff val="20326659"/>
            <a:satOff val="100000"/>
            <a:lumOff val="-2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AI component</a:t>
          </a:r>
        </a:p>
      </dsp:txBody>
      <dsp:txXfrm>
        <a:off x="6243342" y="635527"/>
        <a:ext cx="3107280" cy="4118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C09CD-D495-47B6-BD05-4970A16CA449}">
      <dsp:nvSpPr>
        <dsp:cNvPr id="0" name=""/>
        <dsp:cNvSpPr/>
      </dsp:nvSpPr>
      <dsp:spPr>
        <a:xfrm>
          <a:off x="173027" y="345"/>
          <a:ext cx="1863377" cy="11180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AI</a:t>
          </a:r>
          <a:endParaRPr lang="en-IE" sz="3200" kern="1200" dirty="0"/>
        </a:p>
      </dsp:txBody>
      <dsp:txXfrm>
        <a:off x="173027" y="345"/>
        <a:ext cx="1863377" cy="1118026"/>
      </dsp:txXfrm>
    </dsp:sp>
    <dsp:sp modelId="{06A5DF4F-83CB-4203-93D7-3F8DC5CDEA47}">
      <dsp:nvSpPr>
        <dsp:cNvPr id="0" name=""/>
        <dsp:cNvSpPr/>
      </dsp:nvSpPr>
      <dsp:spPr>
        <a:xfrm>
          <a:off x="2222742" y="345"/>
          <a:ext cx="1863377" cy="11180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NLP</a:t>
          </a:r>
          <a:endParaRPr lang="en-IE" sz="3200" kern="1200" dirty="0"/>
        </a:p>
      </dsp:txBody>
      <dsp:txXfrm>
        <a:off x="2222742" y="345"/>
        <a:ext cx="1863377" cy="1118026"/>
      </dsp:txXfrm>
    </dsp:sp>
    <dsp:sp modelId="{A04EDB30-3CDB-4B02-BBD0-365E7BA1BA8E}">
      <dsp:nvSpPr>
        <dsp:cNvPr id="0" name=""/>
        <dsp:cNvSpPr/>
      </dsp:nvSpPr>
      <dsp:spPr>
        <a:xfrm>
          <a:off x="173027" y="1304709"/>
          <a:ext cx="1863377" cy="11180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Data Spaces</a:t>
          </a:r>
          <a:endParaRPr lang="en-IE" sz="3200" kern="1200" dirty="0"/>
        </a:p>
      </dsp:txBody>
      <dsp:txXfrm>
        <a:off x="173027" y="1304709"/>
        <a:ext cx="1863377" cy="1118026"/>
      </dsp:txXfrm>
    </dsp:sp>
    <dsp:sp modelId="{D7BB5E91-9E8B-4ACD-BF39-E96EDA83893B}">
      <dsp:nvSpPr>
        <dsp:cNvPr id="0" name=""/>
        <dsp:cNvSpPr/>
      </dsp:nvSpPr>
      <dsp:spPr>
        <a:xfrm>
          <a:off x="2222742" y="1304709"/>
          <a:ext cx="1863377" cy="11180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Digital </a:t>
          </a:r>
          <a:r>
            <a:rPr lang="es-ES" sz="3200" kern="1200" dirty="0" err="1"/>
            <a:t>Twins</a:t>
          </a:r>
          <a:endParaRPr lang="en-IE" sz="3200" kern="1200" dirty="0"/>
        </a:p>
      </dsp:txBody>
      <dsp:txXfrm>
        <a:off x="2222742" y="1304709"/>
        <a:ext cx="1863377" cy="1118026"/>
      </dsp:txXfrm>
    </dsp:sp>
    <dsp:sp modelId="{5B078551-1A48-4736-9D18-B274ACBF0CCE}">
      <dsp:nvSpPr>
        <dsp:cNvPr id="0" name=""/>
        <dsp:cNvSpPr/>
      </dsp:nvSpPr>
      <dsp:spPr>
        <a:xfrm>
          <a:off x="1197885" y="2609073"/>
          <a:ext cx="1863377" cy="11180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AR/VR</a:t>
          </a:r>
          <a:endParaRPr lang="en-IE" sz="3200" kern="1200" dirty="0"/>
        </a:p>
      </dsp:txBody>
      <dsp:txXfrm>
        <a:off x="1197885" y="2609073"/>
        <a:ext cx="1863377" cy="111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7FB22-D624-4647-AD82-6DD559E39629}" type="datetimeFigureOut"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FEEC6-1DAD-4519-BC73-B97520A56C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4D023-4CE0-5A4E-BD44-3AFFF1F0C646}" type="slidenum">
              <a:rPr lang="en-GB" altLang="en-US">
                <a:latin typeface="Franklin Gothic Book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63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4D023-4CE0-5A4E-BD44-3AFFF1F0C646}" type="slidenum">
              <a:rPr lang="en-GB" altLang="en-US">
                <a:latin typeface="Franklin Gothic Book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4D023-4CE0-5A4E-BD44-3AFFF1F0C646}" type="slidenum">
              <a:rPr lang="en-GB" altLang="en-US">
                <a:latin typeface="Franklin Gothic Book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6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4D023-4CE0-5A4E-BD44-3AFFF1F0C646}" type="slidenum">
              <a:rPr lang="en-GB" altLang="en-US">
                <a:latin typeface="Franklin Gothic Book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1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4D023-4CE0-5A4E-BD44-3AFFF1F0C646}" type="slidenum">
              <a:rPr lang="en-GB" altLang="en-US">
                <a:latin typeface="Franklin Gothic Book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93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4D023-4CE0-5A4E-BD44-3AFFF1F0C646}" type="slidenum">
              <a:rPr lang="en-GB" altLang="en-US">
                <a:latin typeface="Franklin Gothic Book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65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FEEC6-1DAD-4519-BC73-B97520A56CD4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5233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FEEC6-1DAD-4519-BC73-B97520A56CD4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8676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0c87c660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60c87c660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4D023-4CE0-5A4E-BD44-3AFFF1F0C646}" type="slidenum">
              <a:rPr lang="en-GB" altLang="en-US">
                <a:latin typeface="Franklin Gothic Book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4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80984-A0AF-43E8-BF8E-BDDDD6440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80984-A0AF-43E8-BF8E-BDDDD6440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5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8" y="728664"/>
            <a:ext cx="11243007" cy="1654773"/>
          </a:xfrm>
        </p:spPr>
        <p:txBody>
          <a:bodyPr anchor="ctr"/>
          <a:lstStyle>
            <a:lvl1pPr>
              <a:defRPr sz="7333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9" y="2889250"/>
            <a:ext cx="11242919" cy="302427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Font typeface="Arial" charset="0"/>
              <a:buNone/>
              <a:tabLst/>
              <a:defRPr sz="2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476239" indent="-239178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tabLst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715415" indent="-239178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tabLst/>
              <a:defRPr sz="1600">
                <a:solidFill>
                  <a:schemeClr val="tx2"/>
                </a:solidFill>
                <a:latin typeface="+mj-lt"/>
              </a:defRPr>
            </a:lvl4pPr>
            <a:lvl5pPr marL="954593" indent="-239178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tabLst/>
              <a:defRPr sz="1400">
                <a:solidFill>
                  <a:schemeClr val="tx2"/>
                </a:solidFill>
                <a:latin typeface="+mj-lt"/>
              </a:defRPr>
            </a:lvl5pPr>
            <a:lvl6pPr marL="476239" indent="-228594">
              <a:spcBef>
                <a:spcPts val="267"/>
              </a:spcBef>
              <a:buFont typeface="Arial" charset="0"/>
              <a:buChar char="•"/>
              <a:tabLst/>
              <a:defRPr sz="1867" b="0">
                <a:solidFill>
                  <a:schemeClr val="tx2">
                    <a:lumMod val="75000"/>
                  </a:schemeClr>
                </a:solidFill>
              </a:defRPr>
            </a:lvl6pPr>
            <a:lvl7pPr marL="715415" indent="-228594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 sz="1600">
                <a:solidFill>
                  <a:schemeClr val="tx2"/>
                </a:solidFill>
              </a:defRPr>
            </a:lvl7pPr>
            <a:lvl8pPr marL="586301" indent="-228594"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1015975" indent="-279393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91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300"/>
            <a:ext cx="11232000" cy="853019"/>
          </a:xfrm>
        </p:spPr>
        <p:txBody>
          <a:bodyPr/>
          <a:lstStyle>
            <a:lvl1pPr>
              <a:defRPr b="0" i="0"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0000" y="1221319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accent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480000" y="1881189"/>
            <a:ext cx="11232000" cy="403224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insert chart from template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0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300"/>
            <a:ext cx="11232000" cy="853017"/>
          </a:xfrm>
        </p:spPr>
        <p:txBody>
          <a:bodyPr/>
          <a:lstStyle>
            <a:lvl1pPr>
              <a:defRPr b="0" i="0"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0000" y="1221319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accent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Table style</a:t>
            </a:r>
          </a:p>
        </p:txBody>
      </p:sp>
    </p:spTree>
    <p:extLst>
      <p:ext uri="{BB962C8B-B14F-4D97-AF65-F5344CB8AC3E}">
        <p14:creationId xmlns:p14="http://schemas.microsoft.com/office/powerpoint/2010/main" val="290282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728663"/>
            <a:ext cx="11232000" cy="1620000"/>
          </a:xfrm>
        </p:spPr>
        <p:txBody>
          <a:bodyPr anchor="ctr"/>
          <a:lstStyle>
            <a:lvl1pPr>
              <a:lnSpc>
                <a:spcPct val="95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9285" y="2889250"/>
            <a:ext cx="11232000" cy="302427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8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Font typeface="Arial" charset="0"/>
              <a:buNone/>
              <a:tabLst/>
              <a:defRPr sz="2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  <a:lvl6pPr marL="476239" indent="-228594">
              <a:spcBef>
                <a:spcPts val="267"/>
              </a:spcBef>
              <a:buFont typeface="Arial" charset="0"/>
              <a:buChar char="•"/>
              <a:tabLst/>
              <a:defRPr sz="1867" b="0">
                <a:solidFill>
                  <a:schemeClr val="tx2">
                    <a:lumMod val="75000"/>
                  </a:schemeClr>
                </a:solidFill>
              </a:defRPr>
            </a:lvl6pPr>
            <a:lvl7pPr marL="715415" indent="-228594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 sz="1600">
                <a:solidFill>
                  <a:schemeClr val="tx2"/>
                </a:solidFill>
              </a:defRPr>
            </a:lvl7pPr>
            <a:lvl8pPr marL="586301" indent="-228594"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1015975" indent="-279393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  <a:p>
            <a:pPr lvl="6"/>
            <a:r>
              <a:rPr lang="en-US"/>
              <a:t>Fourth level</a:t>
            </a:r>
          </a:p>
          <a:p>
            <a:pPr lvl="8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9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728663"/>
            <a:ext cx="11232000" cy="1620000"/>
          </a:xfrm>
        </p:spPr>
        <p:txBody>
          <a:bodyPr anchor="ctr"/>
          <a:lstStyle>
            <a:lvl1pPr>
              <a:lnSpc>
                <a:spcPct val="95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9285" y="2889251"/>
            <a:ext cx="11232000" cy="3024269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8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Font typeface="Arial" charset="0"/>
              <a:buNone/>
              <a:tabLst/>
              <a:defRPr sz="2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  <a:lvl6pPr marL="476239" indent="-228594">
              <a:spcBef>
                <a:spcPts val="267"/>
              </a:spcBef>
              <a:buFont typeface="Arial" charset="0"/>
              <a:buChar char="•"/>
              <a:tabLst/>
              <a:defRPr sz="1867" b="0">
                <a:solidFill>
                  <a:schemeClr val="tx2">
                    <a:lumMod val="75000"/>
                  </a:schemeClr>
                </a:solidFill>
              </a:defRPr>
            </a:lvl6pPr>
            <a:lvl7pPr marL="715415" indent="-228594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 sz="1600">
                <a:solidFill>
                  <a:schemeClr val="tx2"/>
                </a:solidFill>
              </a:defRPr>
            </a:lvl7pPr>
            <a:lvl8pPr marL="586301" indent="-228594"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1015975" indent="-279393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  <a:p>
            <a:pPr lvl="6"/>
            <a:r>
              <a:rPr lang="en-US"/>
              <a:t>Fourth level</a:t>
            </a:r>
          </a:p>
          <a:p>
            <a:pPr lvl="8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9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1270000" y="2959102"/>
            <a:ext cx="65" cy="402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3243" y="1881189"/>
            <a:ext cx="7307179" cy="4032249"/>
          </a:xfrm>
        </p:spPr>
        <p:txBody>
          <a:bodyPr/>
          <a:lstStyle>
            <a:lvl1pPr marL="0" algn="r" defTabSz="1219170" rtl="0" eaLnBrk="1" latinLnBrk="0" hangingPunct="1">
              <a:lnSpc>
                <a:spcPct val="70000"/>
              </a:lnSpc>
              <a:buNone/>
              <a:defRPr lang="en-US" sz="10666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352367" y="2889250"/>
            <a:ext cx="3368919" cy="302427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267"/>
              </a:spcBef>
              <a:spcAft>
                <a:spcPts val="0"/>
              </a:spcAft>
              <a:buFont typeface="Arial" charset="0"/>
              <a:buNone/>
              <a:tabLst/>
              <a:defRPr sz="20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380990" indent="-380990">
              <a:lnSpc>
                <a:spcPct val="95000"/>
              </a:lnSpc>
              <a:spcBef>
                <a:spcPts val="0"/>
              </a:spcBef>
              <a:spcAft>
                <a:spcPts val="267"/>
              </a:spcAft>
              <a:buFont typeface="Arial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  <a:lvl6pPr marL="476239" indent="-228594">
              <a:spcBef>
                <a:spcPts val="267"/>
              </a:spcBef>
              <a:buFont typeface="Arial" charset="0"/>
              <a:buChar char="•"/>
              <a:tabLst/>
              <a:defRPr sz="1867" b="0">
                <a:solidFill>
                  <a:schemeClr val="tx2">
                    <a:lumMod val="75000"/>
                  </a:schemeClr>
                </a:solidFill>
              </a:defRPr>
            </a:lvl6pPr>
            <a:lvl7pPr marL="715415" indent="-228594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 sz="1600">
                <a:solidFill>
                  <a:schemeClr val="tx2"/>
                </a:solidFill>
              </a:defRPr>
            </a:lvl7pPr>
            <a:lvl8pPr marL="586301" indent="-228594"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8pPr>
            <a:lvl9pPr marL="1015975" indent="-279393">
              <a:spcBef>
                <a:spcPts val="267"/>
              </a:spcBef>
              <a:spcAft>
                <a:spcPts val="0"/>
              </a:spcAft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  <a:p>
            <a:pPr lvl="6"/>
            <a:r>
              <a:rPr lang="en-US"/>
              <a:t>Fourth level</a:t>
            </a:r>
          </a:p>
          <a:p>
            <a:pPr lvl="8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85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57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70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1332000" y="1787300"/>
            <a:ext cx="10050400" cy="42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2400">
                <a:latin typeface="Maven Pro"/>
                <a:ea typeface="Maven Pro"/>
                <a:cs typeface="Maven Pro"/>
                <a:sym typeface="Maven Pro"/>
              </a:defRPr>
            </a:lvl1pPr>
            <a:lvl2pPr marL="1219170" lvl="1" indent="-457189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Maven Pro"/>
              <a:buChar char="○"/>
              <a:defRPr sz="2400">
                <a:latin typeface="Maven Pro"/>
                <a:ea typeface="Maven Pro"/>
                <a:cs typeface="Maven Pro"/>
                <a:sym typeface="Maven Pro"/>
              </a:defRPr>
            </a:lvl2pPr>
            <a:lvl3pPr marL="1828754" lvl="2" indent="-397923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100"/>
              <a:buFont typeface="Maven Pro"/>
              <a:buChar char="■"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marL="2438339" lvl="3" indent="-397923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100"/>
              <a:buFont typeface="Maven Pro"/>
              <a:buChar char="●"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marL="3047924" lvl="4" indent="-397923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100"/>
              <a:buFont typeface="Maven Pro"/>
              <a:buChar char="○"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marL="3657509" lvl="5" indent="-397923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100"/>
              <a:buFont typeface="Maven Pro"/>
              <a:buChar char="■"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marL="4267093" lvl="6" indent="-397923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100"/>
              <a:buFont typeface="Maven Pro"/>
              <a:buChar char="●"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marL="4876678" lvl="7" indent="-397923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100"/>
              <a:buFont typeface="Maven Pro"/>
              <a:buChar char="○"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marL="5486263" lvl="8" indent="-397923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SzPts val="1100"/>
              <a:buFont typeface="Maven Pro"/>
              <a:buChar char="■"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70" name="Google Shape;70;p4"/>
          <p:cNvSpPr/>
          <p:nvPr/>
        </p:nvSpPr>
        <p:spPr>
          <a:xfrm>
            <a:off x="799833" y="356667"/>
            <a:ext cx="10450400" cy="637600"/>
          </a:xfrm>
          <a:prstGeom prst="wedgeRoundRectCallout">
            <a:avLst>
              <a:gd name="adj1" fmla="val -51613"/>
              <a:gd name="adj2" fmla="val 8891"/>
              <a:gd name="adj3" fmla="val 0"/>
            </a:avLst>
          </a:prstGeom>
          <a:solidFill>
            <a:srgbClr val="F3F3F3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799833" y="356867"/>
            <a:ext cx="10450400" cy="637600"/>
          </a:xfrm>
          <a:prstGeom prst="rect">
            <a:avLst/>
          </a:prstGeom>
        </p:spPr>
        <p:txBody>
          <a:bodyPr spcFirstLastPara="1" wrap="square" lIns="182875" tIns="0" rIns="182875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16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1263" y="1881189"/>
            <a:ext cx="6335371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481263" y="1881189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1263" y="1221318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 i="0">
                <a:solidFill>
                  <a:schemeClr val="accent1"/>
                </a:solidFill>
                <a:latin typeface="+mj-lt"/>
                <a:ea typeface="Bebas Neue Bold" charset="0"/>
                <a:cs typeface="Bebas Neue 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1441263" y="2887929"/>
            <a:ext cx="6335371" cy="1009385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481263" y="2887929"/>
            <a:ext cx="960000" cy="1009385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1441263" y="3897314"/>
            <a:ext cx="6335371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481263" y="3897314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1441263" y="4904054"/>
            <a:ext cx="6335371" cy="1009385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481263" y="4904054"/>
            <a:ext cx="960000" cy="1009385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0000" y="368608"/>
            <a:ext cx="11232000" cy="8527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12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1265" y="2889251"/>
            <a:ext cx="4223905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481263" y="2889251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1263" y="1221318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 i="0">
                <a:solidFill>
                  <a:schemeClr val="accent1"/>
                </a:solidFill>
                <a:latin typeface="+mj-lt"/>
                <a:ea typeface="Bebas Neue Bold" charset="0"/>
                <a:cs typeface="Bebas Neue 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1441265" y="3898146"/>
            <a:ext cx="4223905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481263" y="3898146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1441265" y="4906209"/>
            <a:ext cx="4223905" cy="100723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481263" y="4906209"/>
            <a:ext cx="960000" cy="100723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7491663" y="2889251"/>
            <a:ext cx="42216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6531663" y="2889251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7491663" y="3898145"/>
            <a:ext cx="4221600" cy="1008064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531663" y="3898145"/>
            <a:ext cx="960000" cy="1008064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7491663" y="4906209"/>
            <a:ext cx="4221600" cy="100723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 hasCustomPrompt="1"/>
          </p:nvPr>
        </p:nvSpPr>
        <p:spPr>
          <a:xfrm>
            <a:off x="6531663" y="4906209"/>
            <a:ext cx="960000" cy="100723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829"/>
            <a:ext cx="11232000" cy="8524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38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1264" y="2889251"/>
            <a:ext cx="2398371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481263" y="2889251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1263" y="1221318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 i="0">
                <a:solidFill>
                  <a:schemeClr val="accent1"/>
                </a:solidFill>
                <a:latin typeface="+mj-lt"/>
                <a:ea typeface="Bebas Neue Bold" charset="0"/>
                <a:cs typeface="Bebas Neue 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1441264" y="3897311"/>
            <a:ext cx="2398371" cy="1008064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481263" y="3897311"/>
            <a:ext cx="960000" cy="1008064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1441264" y="4905377"/>
            <a:ext cx="2398371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481263" y="4905377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5375367" y="2889251"/>
            <a:ext cx="2401267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4415367" y="2889251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5375367" y="3897312"/>
            <a:ext cx="2401267" cy="1008065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4415367" y="3897312"/>
            <a:ext cx="960000" cy="1008065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375367" y="4905377"/>
            <a:ext cx="2401267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 hasCustomPrompt="1"/>
          </p:nvPr>
        </p:nvSpPr>
        <p:spPr>
          <a:xfrm>
            <a:off x="4415367" y="4905377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9312368" y="2889251"/>
            <a:ext cx="2400896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8352367" y="2889251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9312368" y="3897312"/>
            <a:ext cx="2400896" cy="1008065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42" hasCustomPrompt="1"/>
          </p:nvPr>
        </p:nvSpPr>
        <p:spPr>
          <a:xfrm>
            <a:off x="8352367" y="3897312"/>
            <a:ext cx="960000" cy="1008065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9312368" y="4905377"/>
            <a:ext cx="2400896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67"/>
              </a:lnSpc>
              <a:buNone/>
              <a:defRPr sz="1867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section title</a:t>
            </a:r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44" hasCustomPrompt="1"/>
          </p:nvPr>
        </p:nvSpPr>
        <p:spPr>
          <a:xfrm>
            <a:off x="8352367" y="4905377"/>
            <a:ext cx="960000" cy="10080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67" b="0" i="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829"/>
            <a:ext cx="11232000" cy="8524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1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829"/>
            <a:ext cx="11232000" cy="8524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78369" y="1881186"/>
            <a:ext cx="5312833" cy="403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1" y="1881186"/>
            <a:ext cx="5312833" cy="403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0000" y="1221318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 i="0">
                <a:solidFill>
                  <a:schemeClr val="accent1"/>
                </a:solidFill>
                <a:latin typeface="+mj-lt"/>
                <a:ea typeface="Bebas Neue Bold" charset="0"/>
                <a:cs typeface="Bebas Neue 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3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300"/>
            <a:ext cx="11232000" cy="8530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480002" y="1881188"/>
            <a:ext cx="7296633" cy="4032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352369" y="1881188"/>
            <a:ext cx="3361265" cy="4032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0000" y="1221319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 i="0">
                <a:solidFill>
                  <a:schemeClr val="accent1"/>
                </a:solidFill>
                <a:latin typeface="+mj-lt"/>
                <a:ea typeface="Bebas Neue Bold" charset="0"/>
                <a:cs typeface="Bebas Neue 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9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633" y="368300"/>
            <a:ext cx="11232000" cy="8492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480001" y="1881189"/>
            <a:ext cx="3359633" cy="4026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415369" y="1881189"/>
            <a:ext cx="7296633" cy="4026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0000" y="1217525"/>
            <a:ext cx="11232000" cy="340343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accent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300"/>
            <a:ext cx="11232000" cy="8530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480001" y="1881188"/>
            <a:ext cx="3359633" cy="403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415367" y="1881188"/>
            <a:ext cx="3361267" cy="403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352369" y="1881188"/>
            <a:ext cx="3358369" cy="403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0000" y="1221318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accent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368300"/>
            <a:ext cx="11232000" cy="853017"/>
          </a:xfrm>
        </p:spPr>
        <p:txBody>
          <a:bodyPr/>
          <a:lstStyle>
            <a:lvl1pPr>
              <a:defRPr b="0" i="0"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80000" y="1221319"/>
            <a:ext cx="11232000" cy="336549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267" b="1">
                <a:solidFill>
                  <a:schemeClr val="accent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15"/>
          </p:nvPr>
        </p:nvSpPr>
        <p:spPr>
          <a:xfrm>
            <a:off x="480000" y="1881188"/>
            <a:ext cx="11232000" cy="4032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5913439"/>
            <a:ext cx="12192000" cy="95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68608"/>
            <a:ext cx="11232000" cy="8527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1" y="1881189"/>
            <a:ext cx="11233633" cy="4032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Image 8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"/>
          <a:stretch/>
        </p:blipFill>
        <p:spPr bwMode="auto">
          <a:xfrm>
            <a:off x="9414657" y="6148687"/>
            <a:ext cx="2298977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79999" y="-809468"/>
            <a:ext cx="3359635" cy="142407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16999" y="-809468"/>
            <a:ext cx="3359635" cy="142407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53999" y="-809468"/>
            <a:ext cx="3359635" cy="142407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3839634" y="-951928"/>
            <a:ext cx="577365" cy="14245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7776634" y="-951928"/>
            <a:ext cx="577365" cy="14245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4" y="-951928"/>
            <a:ext cx="478367" cy="14245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11713631" y="-951928"/>
            <a:ext cx="478367" cy="14245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flipH="1">
            <a:off x="-1055369" y="1"/>
            <a:ext cx="192000" cy="368300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247369" y="6489701"/>
            <a:ext cx="192000" cy="368300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flipH="1">
            <a:off x="-1055369" y="728662"/>
            <a:ext cx="192000" cy="828677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-1247369" y="4905375"/>
            <a:ext cx="192000" cy="1008064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 flipH="1">
            <a:off x="-1055369" y="3900359"/>
            <a:ext cx="192000" cy="1008064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1247369" y="2886200"/>
            <a:ext cx="192000" cy="1008064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 flipH="1">
            <a:off x="-1055369" y="1881185"/>
            <a:ext cx="192000" cy="1008064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 flipH="1">
            <a:off x="-1247369" y="1558400"/>
            <a:ext cx="192000" cy="31973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 flipH="1">
            <a:off x="-1247369" y="368300"/>
            <a:ext cx="192000" cy="360363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>
            <a:off x="-1055369" y="5913438"/>
            <a:ext cx="192000" cy="576263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39634" y="6489702"/>
            <a:ext cx="4512733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69526" y="6489700"/>
            <a:ext cx="54960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669F32-90E1-ED4F-B6D9-07697D6A4E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5" r:id="rId2"/>
    <p:sldLayoutId id="2147483666" r:id="rId3"/>
    <p:sldLayoutId id="2147483658" r:id="rId4"/>
    <p:sldLayoutId id="2147483655" r:id="rId5"/>
    <p:sldLayoutId id="2147483652" r:id="rId6"/>
    <p:sldLayoutId id="2147483654" r:id="rId7"/>
    <p:sldLayoutId id="2147483651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6" r:id="rId15"/>
    <p:sldLayoutId id="2147483668" r:id="rId16"/>
    <p:sldLayoutId id="2147483669" r:id="rId17"/>
    <p:sldLayoutId id="2147483670" r:id="rId18"/>
  </p:sldLayoutIdLst>
  <p:hf hdr="0" dt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3733" b="0" i="0" kern="1200">
          <a:solidFill>
            <a:schemeClr val="tx2"/>
          </a:solidFill>
          <a:latin typeface="Bebas Neue Regular" charset="0"/>
          <a:ea typeface="Bebas Neue Regular" charset="0"/>
          <a:cs typeface="Bebas Neue Regular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None/>
        <a:defRPr sz="2133" b="1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39178" indent="-239178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tabLst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480472" indent="-232828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tabLst/>
        <a:defRPr sz="1467" kern="1200">
          <a:solidFill>
            <a:schemeClr val="tx2"/>
          </a:solidFill>
          <a:latin typeface="+mn-lt"/>
          <a:ea typeface="+mn-ea"/>
          <a:cs typeface="+mn-cs"/>
        </a:defRPr>
      </a:lvl3pPr>
      <a:lvl4pPr marL="711182" indent="-230712" algn="l" defTabSz="121917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Wingdings" panose="05000000000000000000" pitchFamily="2" charset="2"/>
        <a:buChar char="§"/>
        <a:tabLst/>
        <a:defRPr sz="1467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952476" indent="-241294" algn="l" defTabSz="121917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Wingdings" panose="05000000000000000000" pitchFamily="2" charset="2"/>
        <a:buChar char="§"/>
        <a:tabLst/>
        <a:defRPr sz="1467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0" indent="0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​"/>
        <a:defRPr sz="1467" b="1" kern="1200">
          <a:solidFill>
            <a:schemeClr val="bg2">
              <a:lumMod val="90000"/>
            </a:schemeClr>
          </a:solidFill>
          <a:latin typeface="+mj-lt"/>
          <a:ea typeface="+mn-ea"/>
          <a:cs typeface="+mn-cs"/>
        </a:defRPr>
      </a:lvl6pPr>
      <a:lvl7pPr marL="0" indent="0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​"/>
        <a:defRPr sz="1467" kern="1200">
          <a:solidFill>
            <a:schemeClr val="bg2">
              <a:lumMod val="90000"/>
            </a:schemeClr>
          </a:solidFill>
          <a:latin typeface="+mj-lt"/>
          <a:ea typeface="+mn-ea"/>
          <a:cs typeface="+mn-cs"/>
        </a:defRPr>
      </a:lvl7pPr>
      <a:lvl8pPr marL="0" indent="0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​"/>
        <a:defRPr sz="1467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​"/>
        <a:defRPr sz="1467" kern="1200">
          <a:solidFill>
            <a:schemeClr val="accent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769" userDrawn="1">
          <p15:clr>
            <a:srgbClr val="F26B43"/>
          </p15:clr>
        </p15:guide>
        <p15:guide id="3" orient="horz" pos="980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1820" userDrawn="1">
          <p15:clr>
            <a:srgbClr val="F26B43"/>
          </p15:clr>
        </p15:guide>
        <p15:guide id="6" orient="horz" pos="2455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091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pos="301" userDrawn="1">
          <p15:clr>
            <a:srgbClr val="F26B43"/>
          </p15:clr>
        </p15:guide>
        <p15:guide id="11" pos="2419" userDrawn="1">
          <p15:clr>
            <a:srgbClr val="F26B43"/>
          </p15:clr>
        </p15:guide>
        <p15:guide id="12" pos="2781" userDrawn="1">
          <p15:clr>
            <a:srgbClr val="F26B43"/>
          </p15:clr>
        </p15:guide>
        <p15:guide id="13" pos="4899" userDrawn="1">
          <p15:clr>
            <a:srgbClr val="F26B43"/>
          </p15:clr>
        </p15:guide>
        <p15:guide id="14" pos="5261" userDrawn="1">
          <p15:clr>
            <a:srgbClr val="F26B43"/>
          </p15:clr>
        </p15:guide>
        <p15:guide id="15" pos="73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1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1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sv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github.com/BESSER-PEARL/BESSER-Bot-Framework.git" TargetMode="External"/><Relationship Id="rId4" Type="http://schemas.openxmlformats.org/officeDocument/2006/relationships/hyperlink" Target="https://github.com/BESSER-PEARL/BESSER.gi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>
                <a:effectLst/>
                <a:latin typeface="Calibri" panose="020F0502020204030204" pitchFamily="34" charset="0"/>
              </a:rPr>
              <a:t>BE</a:t>
            </a:r>
            <a:r>
              <a:rPr lang="en-IE" sz="3200" dirty="0">
                <a:effectLst/>
                <a:latin typeface="Calibri" panose="020F0502020204030204" pitchFamily="34" charset="0"/>
              </a:rPr>
              <a:t>tter </a:t>
            </a:r>
            <a:r>
              <a:rPr lang="en-IE" sz="3200" b="1" dirty="0">
                <a:effectLst/>
                <a:latin typeface="Calibri" panose="020F0502020204030204" pitchFamily="34" charset="0"/>
              </a:rPr>
              <a:t>S</a:t>
            </a:r>
            <a:r>
              <a:rPr lang="en-IE" sz="3200" dirty="0">
                <a:effectLst/>
                <a:latin typeface="Calibri" panose="020F0502020204030204" pitchFamily="34" charset="0"/>
              </a:rPr>
              <a:t>mart </a:t>
            </a:r>
            <a:r>
              <a:rPr lang="en-IE" sz="3200" b="1" dirty="0">
                <a:effectLst/>
                <a:latin typeface="Calibri" panose="020F0502020204030204" pitchFamily="34" charset="0"/>
              </a:rPr>
              <a:t>S</a:t>
            </a:r>
            <a:r>
              <a:rPr lang="en-IE" sz="3200" dirty="0">
                <a:effectLst/>
                <a:latin typeface="Calibri" panose="020F0502020204030204" pitchFamily="34" charset="0"/>
              </a:rPr>
              <a:t>oftware fast</a:t>
            </a:r>
            <a:r>
              <a:rPr lang="en-IE" sz="3200" b="1" dirty="0">
                <a:effectLst/>
                <a:latin typeface="Calibri" panose="020F0502020204030204" pitchFamily="34" charset="0"/>
              </a:rPr>
              <a:t>ER</a:t>
            </a:r>
            <a:r>
              <a:rPr lang="en-IE" sz="3200" dirty="0">
                <a:effectLst/>
                <a:latin typeface="Calibri" panose="020F0502020204030204" pitchFamily="34" charset="0"/>
              </a:rPr>
              <a:t> (BESSER): an open-source </a:t>
            </a:r>
            <a:br>
              <a:rPr lang="en-IE" sz="3200" dirty="0">
                <a:effectLst/>
                <a:latin typeface="Calibri" panose="020F0502020204030204" pitchFamily="34" charset="0"/>
              </a:rPr>
            </a:br>
            <a:r>
              <a:rPr lang="en-IE" sz="3200" dirty="0">
                <a:effectLst/>
                <a:latin typeface="Calibri" panose="020F0502020204030204" pitchFamily="34" charset="0"/>
              </a:rPr>
              <a:t>low-</a:t>
            </a:r>
            <a:r>
              <a:rPr lang="en-IE" sz="3200" dirty="0" err="1">
                <a:effectLst/>
                <a:latin typeface="Calibri" panose="020F0502020204030204" pitchFamily="34" charset="0"/>
              </a:rPr>
              <a:t>modeling</a:t>
            </a:r>
            <a:r>
              <a:rPr lang="en-IE" sz="3200" dirty="0">
                <a:effectLst/>
                <a:latin typeface="Calibri" panose="020F0502020204030204" pitchFamily="34" charset="0"/>
              </a:rPr>
              <a:t> low-code platform to develop smart software</a:t>
            </a:r>
            <a:endParaRPr lang="en-US" sz="11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Iván Alfonso, Marcos Gomez, Aaron </a:t>
            </a:r>
            <a:r>
              <a:rPr lang="en-US" dirty="0" err="1"/>
              <a:t>Conrardy</a:t>
            </a:r>
            <a:r>
              <a:rPr lang="en-US" dirty="0"/>
              <a:t>, Jordi Cabot</a:t>
            </a:r>
          </a:p>
          <a:p>
            <a:pPr lvl="1"/>
            <a:r>
              <a:rPr lang="en-US" dirty="0">
                <a:solidFill>
                  <a:srgbClr val="3E5B6D"/>
                </a:solidFill>
              </a:rPr>
              <a:t>Luxembourg Institute of Science and Technology (LIST)</a:t>
            </a:r>
            <a:endParaRPr lang="en-US" dirty="0">
              <a:solidFill>
                <a:srgbClr val="3E5B6D"/>
              </a:solidFill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br>
              <a:rPr lang="en-US" dirty="0"/>
            </a:br>
            <a:r>
              <a:rPr lang="en-US" sz="1850" dirty="0">
                <a:solidFill>
                  <a:schemeClr val="accent1"/>
                </a:solidFill>
              </a:rPr>
              <a:t>5/12/23</a:t>
            </a:r>
            <a:endParaRPr lang="en-US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375" y="4716558"/>
            <a:ext cx="569932" cy="799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04800" tIns="304800" rIns="304800" bIns="304800" rtlCol="0" anchor="ctr">
            <a:noAutofit/>
          </a:bodyPr>
          <a:lstStyle/>
          <a:p>
            <a:pPr algn="ctr"/>
            <a:endParaRPr lang="en-GB" sz="1867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CD1D0-7B71-32A3-DBE7-D01B5D1D3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FB46F-86D9-E021-3343-8FE3FFAD6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669F32-90E1-ED4F-B6D9-07697D6A4E9E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98ACA7-7A61-3217-B44A-63A56ADA1A84}"/>
              </a:ext>
            </a:extLst>
          </p:cNvPr>
          <p:cNvGrpSpPr/>
          <p:nvPr/>
        </p:nvGrpSpPr>
        <p:grpSpPr>
          <a:xfrm>
            <a:off x="728397" y="1037982"/>
            <a:ext cx="10735206" cy="5090766"/>
            <a:chOff x="728397" y="946542"/>
            <a:chExt cx="10735206" cy="50907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0C46E0-18D7-A51E-3CC3-234A153F4B22}"/>
                </a:ext>
              </a:extLst>
            </p:cNvPr>
            <p:cNvGrpSpPr/>
            <p:nvPr/>
          </p:nvGrpSpPr>
          <p:grpSpPr>
            <a:xfrm>
              <a:off x="728397" y="946542"/>
              <a:ext cx="10735206" cy="5090766"/>
              <a:chOff x="255633" y="1006600"/>
              <a:chExt cx="11691264" cy="5713733"/>
            </a:xfrm>
          </p:grpSpPr>
          <p:pic>
            <p:nvPicPr>
              <p:cNvPr id="7" name="Google Shape;745;p46">
                <a:extLst>
                  <a:ext uri="{FF2B5EF4-FFF2-40B4-BE49-F238E27FC236}">
                    <a16:creationId xmlns:a16="http://schemas.microsoft.com/office/drawing/2014/main" id="{9B4BD710-5494-45E3-C36B-AD7111515833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55633" y="1006600"/>
                <a:ext cx="11691264" cy="57137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A74B76-B7F8-337A-462A-8239C7E438AA}"/>
                  </a:ext>
                </a:extLst>
              </p:cNvPr>
              <p:cNvSpPr/>
              <p:nvPr/>
            </p:nvSpPr>
            <p:spPr>
              <a:xfrm>
                <a:off x="395859" y="6321801"/>
                <a:ext cx="975946" cy="2317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28600" tIns="228600" rIns="228600" bIns="228600" rtlCol="0" anchor="ctr">
                <a:noAutofit/>
              </a:bodyPr>
              <a:lstStyle/>
              <a:p>
                <a:pPr algn="ctr"/>
                <a:endParaRPr lang="en-IE" sz="1400" dirty="0">
                  <a:solidFill>
                    <a:schemeClr val="bg1"/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AB18A0-27BB-FBDA-F9B7-AA2B1FFF1219}"/>
                </a:ext>
              </a:extLst>
            </p:cNvPr>
            <p:cNvSpPr txBox="1"/>
            <p:nvPr/>
          </p:nvSpPr>
          <p:spPr>
            <a:xfrm>
              <a:off x="857156" y="5679627"/>
              <a:ext cx="985847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l"/>
              <a:r>
                <a:rPr lang="en-IE" sz="1200" dirty="0">
                  <a:solidFill>
                    <a:schemeClr val="bg1"/>
                  </a:solidFill>
                  <a:latin typeface="+mn-lt"/>
                </a:rPr>
                <a:t>Low-</a:t>
              </a:r>
              <a:r>
                <a:rPr lang="en-IE" sz="1200" dirty="0" err="1">
                  <a:solidFill>
                    <a:schemeClr val="bg1"/>
                  </a:solidFill>
                  <a:latin typeface="+mn-lt"/>
                </a:rPr>
                <a:t>modeling</a:t>
              </a:r>
              <a:endParaRPr lang="en-IE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3EAC177-3432-623C-4F9F-A6F5227B0549}"/>
              </a:ext>
            </a:extLst>
          </p:cNvPr>
          <p:cNvSpPr txBox="1">
            <a:spLocks noChangeArrowheads="1"/>
          </p:cNvSpPr>
          <p:nvPr/>
        </p:nvSpPr>
        <p:spPr>
          <a:xfrm>
            <a:off x="480000" y="368300"/>
            <a:ext cx="11232000" cy="8530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733" b="0" i="0" kern="120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r>
              <a:rPr lang="en-GB" altLang="en-US" dirty="0"/>
              <a:t>BESSER Platform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944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CC9D333-C434-9943-7460-2F6F27F05C4F}"/>
              </a:ext>
            </a:extLst>
          </p:cNvPr>
          <p:cNvGrpSpPr/>
          <p:nvPr/>
        </p:nvGrpSpPr>
        <p:grpSpPr>
          <a:xfrm>
            <a:off x="2122704" y="1131216"/>
            <a:ext cx="2518325" cy="5358484"/>
            <a:chOff x="2122704" y="1131216"/>
            <a:chExt cx="2518325" cy="535848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CBB5A2-6996-D5A8-40AB-649887E1B701}"/>
                </a:ext>
              </a:extLst>
            </p:cNvPr>
            <p:cNvSpPr/>
            <p:nvPr/>
          </p:nvSpPr>
          <p:spPr>
            <a:xfrm>
              <a:off x="2122704" y="1131216"/>
              <a:ext cx="2518325" cy="5358484"/>
            </a:xfrm>
            <a:prstGeom prst="roundRect">
              <a:avLst>
                <a:gd name="adj" fmla="val 3373"/>
              </a:avLst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D63752-5515-A4F3-3F10-98B98F37BFDE}"/>
                </a:ext>
              </a:extLst>
            </p:cNvPr>
            <p:cNvSpPr txBox="1"/>
            <p:nvPr/>
          </p:nvSpPr>
          <p:spPr>
            <a:xfrm>
              <a:off x="2237332" y="1212567"/>
              <a:ext cx="110607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l"/>
              <a:r>
                <a:rPr lang="en-IE" sz="1050" b="1" dirty="0">
                  <a:solidFill>
                    <a:schemeClr val="accent2"/>
                  </a:solidFill>
                </a:rPr>
                <a:t>B-UML Language</a:t>
              </a:r>
              <a:endParaRPr lang="en-IE" sz="105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1027" name="Rectangle: Folded Corner 1026">
            <a:extLst>
              <a:ext uri="{FF2B5EF4-FFF2-40B4-BE49-F238E27FC236}">
                <a16:creationId xmlns:a16="http://schemas.microsoft.com/office/drawing/2014/main" id="{90BF0D3F-F136-4846-BFD7-1FBE6E1B582B}"/>
              </a:ext>
            </a:extLst>
          </p:cNvPr>
          <p:cNvSpPr/>
          <p:nvPr/>
        </p:nvSpPr>
        <p:spPr>
          <a:xfrm>
            <a:off x="3031824" y="3854843"/>
            <a:ext cx="733709" cy="935789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Model</a:t>
            </a:r>
            <a:endParaRPr lang="en-IE" sz="1200" dirty="0"/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7BE887AD-9D32-3D5B-0323-6AB01063830E}"/>
              </a:ext>
            </a:extLst>
          </p:cNvPr>
          <p:cNvSpPr/>
          <p:nvPr/>
        </p:nvSpPr>
        <p:spPr>
          <a:xfrm>
            <a:off x="8267297" y="1615949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BESSER Platform Architecture (LOW-CODE)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3B8-696E-4D6E-9567-90D019D4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D0BAAC-A5EA-1C42-B953-974912F0595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CEE7-8685-51D1-916B-45C4AACFCDB2}"/>
              </a:ext>
            </a:extLst>
          </p:cNvPr>
          <p:cNvSpPr/>
          <p:nvPr/>
        </p:nvSpPr>
        <p:spPr>
          <a:xfrm>
            <a:off x="8002653" y="3392358"/>
            <a:ext cx="1166388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CCF4E-CD44-68B6-C736-1003220E78E0}"/>
              </a:ext>
            </a:extLst>
          </p:cNvPr>
          <p:cNvSpPr/>
          <p:nvPr/>
        </p:nvSpPr>
        <p:spPr>
          <a:xfrm>
            <a:off x="5016167" y="3392358"/>
            <a:ext cx="1908312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200" b="1" dirty="0"/>
              <a:t>Model </a:t>
            </a:r>
          </a:p>
          <a:p>
            <a:pPr algn="ctr"/>
            <a:r>
              <a:rPr lang="en-IE" sz="1200" b="1" dirty="0"/>
              <a:t>Transformation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529E49-4024-B42C-7022-D96DD99060C3}"/>
              </a:ext>
            </a:extLst>
          </p:cNvPr>
          <p:cNvCxnSpPr>
            <a:cxnSpLocks/>
            <a:stCxn id="1027" idx="0"/>
            <a:endCxn id="24" idx="2"/>
          </p:cNvCxnSpPr>
          <p:nvPr/>
        </p:nvCxnSpPr>
        <p:spPr>
          <a:xfrm flipV="1">
            <a:off x="3398679" y="2525886"/>
            <a:ext cx="0" cy="13289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69A74FDF-E910-9B9F-FE63-C2C85236CF02}"/>
              </a:ext>
            </a:extLst>
          </p:cNvPr>
          <p:cNvSpPr/>
          <p:nvPr/>
        </p:nvSpPr>
        <p:spPr>
          <a:xfrm>
            <a:off x="4125578" y="4300396"/>
            <a:ext cx="645595" cy="17971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D1829159-6B7E-3971-1127-B4164456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869" y="3322750"/>
            <a:ext cx="449247" cy="4492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F9A78F-CB19-7694-9310-F9703DCC014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8585847" y="2500332"/>
            <a:ext cx="1" cy="8920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4282-467A-F22B-CCA5-9E45F6396B20}"/>
              </a:ext>
            </a:extLst>
          </p:cNvPr>
          <p:cNvSpPr txBox="1"/>
          <p:nvPr/>
        </p:nvSpPr>
        <p:spPr>
          <a:xfrm>
            <a:off x="7829976" y="2662632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Conforms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B2557-2090-4056-F30A-C070CF8C79F0}"/>
              </a:ext>
            </a:extLst>
          </p:cNvPr>
          <p:cNvSpPr txBox="1"/>
          <p:nvPr/>
        </p:nvSpPr>
        <p:spPr>
          <a:xfrm>
            <a:off x="7978064" y="3429421"/>
            <a:ext cx="121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/>
              <a:t>Generated Code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5F3332-329A-BCAD-18C2-33ED26BE0796}"/>
              </a:ext>
            </a:extLst>
          </p:cNvPr>
          <p:cNvCxnSpPr>
            <a:cxnSpLocks/>
          </p:cNvCxnSpPr>
          <p:nvPr/>
        </p:nvCxnSpPr>
        <p:spPr>
          <a:xfrm>
            <a:off x="2694583" y="3126709"/>
            <a:ext cx="7843651" cy="9021"/>
          </a:xfrm>
          <a:prstGeom prst="line">
            <a:avLst/>
          </a:prstGeom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7BA550-A5E3-875C-39E8-FF50148370FB}"/>
              </a:ext>
            </a:extLst>
          </p:cNvPr>
          <p:cNvSpPr txBox="1"/>
          <p:nvPr/>
        </p:nvSpPr>
        <p:spPr>
          <a:xfrm>
            <a:off x="9961735" y="2744392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C5461-BDF7-670F-2237-FCC0BBF942F4}"/>
              </a:ext>
            </a:extLst>
          </p:cNvPr>
          <p:cNvSpPr txBox="1"/>
          <p:nvPr/>
        </p:nvSpPr>
        <p:spPr>
          <a:xfrm>
            <a:off x="9961735" y="3223081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152DE5AC-A786-53FB-1C02-87EE34D962D9}"/>
              </a:ext>
            </a:extLst>
          </p:cNvPr>
          <p:cNvSpPr/>
          <p:nvPr/>
        </p:nvSpPr>
        <p:spPr>
          <a:xfrm>
            <a:off x="2994947" y="1687339"/>
            <a:ext cx="807463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B-UML</a:t>
            </a:r>
          </a:p>
          <a:p>
            <a:pPr algn="ctr"/>
            <a:r>
              <a:rPr lang="en-IE" sz="1100" dirty="0"/>
              <a:t>MM</a:t>
            </a:r>
          </a:p>
        </p:txBody>
      </p:sp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8158D837-A2B7-4561-AA1B-9E9686ED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642" y="3945611"/>
            <a:ext cx="914400" cy="9144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AEBD57-F3C4-B560-96D7-67D35A34E7D9}"/>
              </a:ext>
            </a:extLst>
          </p:cNvPr>
          <p:cNvSpPr/>
          <p:nvPr/>
        </p:nvSpPr>
        <p:spPr>
          <a:xfrm>
            <a:off x="2047637" y="4289736"/>
            <a:ext cx="516835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C2EB62AE-ADB8-0102-70AE-77752D2A0074}"/>
              </a:ext>
            </a:extLst>
          </p:cNvPr>
          <p:cNvSpPr/>
          <p:nvPr/>
        </p:nvSpPr>
        <p:spPr>
          <a:xfrm>
            <a:off x="8210709" y="1661785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/>
              <a:t>Templates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8A607-3D8C-894F-7F0A-8702683B674F}"/>
              </a:ext>
            </a:extLst>
          </p:cNvPr>
          <p:cNvSpPr txBox="1"/>
          <p:nvPr/>
        </p:nvSpPr>
        <p:spPr>
          <a:xfrm>
            <a:off x="3365087" y="2651090"/>
            <a:ext cx="874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Instance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169C1-772C-6E58-6BA6-0FFB9F7A4278}"/>
              </a:ext>
            </a:extLst>
          </p:cNvPr>
          <p:cNvSpPr/>
          <p:nvPr/>
        </p:nvSpPr>
        <p:spPr>
          <a:xfrm>
            <a:off x="5326546" y="3959016"/>
            <a:ext cx="1319915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SQLAlchemy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79669-5E1C-6015-62A8-E8901B148682}"/>
              </a:ext>
            </a:extLst>
          </p:cNvPr>
          <p:cNvSpPr/>
          <p:nvPr/>
        </p:nvSpPr>
        <p:spPr>
          <a:xfrm>
            <a:off x="5326545" y="4480106"/>
            <a:ext cx="1319916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Python Classes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3A7FC-FBE4-B7E8-AFEA-0308CCFC7328}"/>
              </a:ext>
            </a:extLst>
          </p:cNvPr>
          <p:cNvSpPr/>
          <p:nvPr/>
        </p:nvSpPr>
        <p:spPr>
          <a:xfrm>
            <a:off x="5326547" y="4991611"/>
            <a:ext cx="1319914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Django models</a:t>
            </a:r>
          </a:p>
        </p:txBody>
      </p:sp>
      <p:pic>
        <p:nvPicPr>
          <p:cNvPr id="53" name="Graphic 52" descr="Document outline">
            <a:extLst>
              <a:ext uri="{FF2B5EF4-FFF2-40B4-BE49-F238E27FC236}">
                <a16:creationId xmlns:a16="http://schemas.microsoft.com/office/drawing/2014/main" id="{6B28C457-26F7-FB3A-682D-2430DB72A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3843900"/>
            <a:ext cx="572650" cy="538465"/>
          </a:xfrm>
          <a:prstGeom prst="rect">
            <a:avLst/>
          </a:prstGeom>
        </p:spPr>
      </p:pic>
      <p:pic>
        <p:nvPicPr>
          <p:cNvPr id="54" name="Graphic 53" descr="Document outline">
            <a:extLst>
              <a:ext uri="{FF2B5EF4-FFF2-40B4-BE49-F238E27FC236}">
                <a16:creationId xmlns:a16="http://schemas.microsoft.com/office/drawing/2014/main" id="{4BA21FD9-1A96-AFEF-43A1-2995F703B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4981208"/>
            <a:ext cx="572650" cy="538465"/>
          </a:xfrm>
          <a:prstGeom prst="rect">
            <a:avLst/>
          </a:prstGeom>
        </p:spPr>
      </p:pic>
      <p:pic>
        <p:nvPicPr>
          <p:cNvPr id="44" name="Picture 4" descr="Python: 3 Sqlalchemy useful tips you will use almost every time | ITNEXT">
            <a:extLst>
              <a:ext uri="{FF2B5EF4-FFF2-40B4-BE49-F238E27FC236}">
                <a16:creationId xmlns:a16="http://schemas.microsoft.com/office/drawing/2014/main" id="{0CCD569B-5E7C-3046-63AF-4C5E958D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46314" r="40932" b="2847"/>
          <a:stretch/>
        </p:blipFill>
        <p:spPr bwMode="auto">
          <a:xfrm>
            <a:off x="8636056" y="4194668"/>
            <a:ext cx="347089" cy="3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Django Logo PNG Vector (SVG) Free Download">
            <a:extLst>
              <a:ext uri="{FF2B5EF4-FFF2-40B4-BE49-F238E27FC236}">
                <a16:creationId xmlns:a16="http://schemas.microsoft.com/office/drawing/2014/main" id="{6DCE4729-8275-7B93-E406-AE720CB2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07" y="5259648"/>
            <a:ext cx="274248" cy="2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phic 51" descr="Document outline">
            <a:extLst>
              <a:ext uri="{FF2B5EF4-FFF2-40B4-BE49-F238E27FC236}">
                <a16:creationId xmlns:a16="http://schemas.microsoft.com/office/drawing/2014/main" id="{B2B01D7C-887E-AAF2-3185-72285923B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019" y="4411062"/>
            <a:ext cx="572650" cy="538465"/>
          </a:xfrm>
          <a:prstGeom prst="rect">
            <a:avLst/>
          </a:prstGeom>
        </p:spPr>
      </p:pic>
      <p:pic>
        <p:nvPicPr>
          <p:cNvPr id="41" name="Picture 2" descr="Python (programming language) - Wikipedia">
            <a:extLst>
              <a:ext uri="{FF2B5EF4-FFF2-40B4-BE49-F238E27FC236}">
                <a16:creationId xmlns:a16="http://schemas.microsoft.com/office/drawing/2014/main" id="{C9793432-E81E-3E23-E13A-F9099FCB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3" y="4743214"/>
            <a:ext cx="291573" cy="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A9442C-344B-BDF4-D0D8-5C1C617A9E22}"/>
              </a:ext>
            </a:extLst>
          </p:cNvPr>
          <p:cNvSpPr/>
          <p:nvPr/>
        </p:nvSpPr>
        <p:spPr>
          <a:xfrm>
            <a:off x="7137033" y="4287180"/>
            <a:ext cx="638127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A7833A4-6CA7-97EA-0B39-AFE326F50982}"/>
              </a:ext>
            </a:extLst>
          </p:cNvPr>
          <p:cNvCxnSpPr>
            <a:cxnSpLocks/>
            <a:stCxn id="22" idx="0"/>
            <a:endCxn id="40" idx="3"/>
          </p:cNvCxnSpPr>
          <p:nvPr/>
        </p:nvCxnSpPr>
        <p:spPr>
          <a:xfrm rot="5400000" flipH="1" flipV="1">
            <a:off x="2749980" y="4709894"/>
            <a:ext cx="453384" cy="840552"/>
          </a:xfrm>
          <a:prstGeom prst="bentConnector3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0D83420-EB57-C0F1-9FC7-0003DF802C9F}"/>
              </a:ext>
            </a:extLst>
          </p:cNvPr>
          <p:cNvGrpSpPr/>
          <p:nvPr/>
        </p:nvGrpSpPr>
        <p:grpSpPr>
          <a:xfrm>
            <a:off x="2191535" y="5356862"/>
            <a:ext cx="725255" cy="784879"/>
            <a:chOff x="2172334" y="5359970"/>
            <a:chExt cx="725255" cy="784879"/>
          </a:xfrm>
        </p:grpSpPr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BCA7F1AF-5FCD-8BB9-0694-408EBE37522A}"/>
                </a:ext>
              </a:extLst>
            </p:cNvPr>
            <p:cNvSpPr/>
            <p:nvPr/>
          </p:nvSpPr>
          <p:spPr>
            <a:xfrm>
              <a:off x="2218131" y="5359970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lang="en-IE" sz="12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4B4211-060B-8FFA-DC2F-2233402EA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51"/>
            <a:stretch/>
          </p:blipFill>
          <p:spPr bwMode="auto">
            <a:xfrm>
              <a:off x="2291721" y="5653181"/>
              <a:ext cx="490948" cy="44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46031A6-4712-94B2-C951-28B67525F632}"/>
                </a:ext>
              </a:extLst>
            </p:cNvPr>
            <p:cNvSpPr/>
            <p:nvPr/>
          </p:nvSpPr>
          <p:spPr>
            <a:xfrm>
              <a:off x="2172334" y="5422073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PlantUML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E2F734-43AB-ECC8-42D4-BBE783920A45}"/>
              </a:ext>
            </a:extLst>
          </p:cNvPr>
          <p:cNvGrpSpPr/>
          <p:nvPr/>
        </p:nvGrpSpPr>
        <p:grpSpPr>
          <a:xfrm>
            <a:off x="3034320" y="5356862"/>
            <a:ext cx="725255" cy="784879"/>
            <a:chOff x="3002459" y="5356862"/>
            <a:chExt cx="725255" cy="784879"/>
          </a:xfrm>
        </p:grpSpPr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BE817C7B-D707-9671-EC95-9D0D88B57C0E}"/>
                </a:ext>
              </a:extLst>
            </p:cNvPr>
            <p:cNvSpPr/>
            <p:nvPr/>
          </p:nvSpPr>
          <p:spPr>
            <a:xfrm>
              <a:off x="3046023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347CA50-8A2B-DA39-6B59-07165B7FF9B4}"/>
                </a:ext>
              </a:extLst>
            </p:cNvPr>
            <p:cNvSpPr/>
            <p:nvPr/>
          </p:nvSpPr>
          <p:spPr>
            <a:xfrm>
              <a:off x="3002459" y="5423979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Python</a:t>
              </a:r>
            </a:p>
          </p:txBody>
        </p:sp>
        <p:pic>
          <p:nvPicPr>
            <p:cNvPr id="38" name="Picture 2" descr="Python (programming language) - Wikipedia">
              <a:extLst>
                <a:ext uri="{FF2B5EF4-FFF2-40B4-BE49-F238E27FC236}">
                  <a16:creationId xmlns:a16="http://schemas.microsoft.com/office/drawing/2014/main" id="{9A55E9F9-BF02-E041-64EE-B5E1715F4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299" y="5783343"/>
              <a:ext cx="291573" cy="30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6F63C9-FB1A-8684-6FEC-1FBEEFA814F2}"/>
              </a:ext>
            </a:extLst>
          </p:cNvPr>
          <p:cNvGrpSpPr/>
          <p:nvPr/>
        </p:nvGrpSpPr>
        <p:grpSpPr>
          <a:xfrm>
            <a:off x="3877105" y="5356862"/>
            <a:ext cx="725255" cy="784879"/>
            <a:chOff x="3831795" y="5356862"/>
            <a:chExt cx="725255" cy="784879"/>
          </a:xfrm>
        </p:grpSpPr>
        <p:sp>
          <p:nvSpPr>
            <p:cNvPr id="25" name="Rectangle: Folded Corner 24">
              <a:extLst>
                <a:ext uri="{FF2B5EF4-FFF2-40B4-BE49-F238E27FC236}">
                  <a16:creationId xmlns:a16="http://schemas.microsoft.com/office/drawing/2014/main" id="{9C07C2A6-D97C-DCCD-3A78-F5F390A33144}"/>
                </a:ext>
              </a:extLst>
            </p:cNvPr>
            <p:cNvSpPr/>
            <p:nvPr/>
          </p:nvSpPr>
          <p:spPr>
            <a:xfrm>
              <a:off x="3873915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C0FD008-1851-9777-63B3-BCF8385FDAAF}"/>
                </a:ext>
              </a:extLst>
            </p:cNvPr>
            <p:cNvSpPr/>
            <p:nvPr/>
          </p:nvSpPr>
          <p:spPr>
            <a:xfrm>
              <a:off x="3831795" y="5412670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latin typeface="Arial (Body)"/>
                </a:rPr>
                <a:t>Hand-draw</a:t>
              </a:r>
            </a:p>
          </p:txBody>
        </p:sp>
        <p:pic>
          <p:nvPicPr>
            <p:cNvPr id="1032" name="Picture 8" descr="Hand holding pen icon Royalty Free Vector Image">
              <a:extLst>
                <a:ext uri="{FF2B5EF4-FFF2-40B4-BE49-F238E27FC236}">
                  <a16:creationId xmlns:a16="http://schemas.microsoft.com/office/drawing/2014/main" id="{E7795063-0B3D-B29E-9F2C-A7F0FB0B4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t="19615" r="16371" b="27365"/>
            <a:stretch/>
          </p:blipFill>
          <p:spPr bwMode="auto">
            <a:xfrm>
              <a:off x="4015704" y="5704053"/>
              <a:ext cx="345895" cy="29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323B76E-CF7A-9F83-B11D-2FA38844DCE1}"/>
              </a:ext>
            </a:extLst>
          </p:cNvPr>
          <p:cNvSpPr/>
          <p:nvPr/>
        </p:nvSpPr>
        <p:spPr>
          <a:xfrm>
            <a:off x="3339528" y="4790633"/>
            <a:ext cx="114840" cy="112845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IE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CBBD472-C5B2-5644-48FE-8D5D970BEA54}"/>
              </a:ext>
            </a:extLst>
          </p:cNvPr>
          <p:cNvCxnSpPr>
            <a:cxnSpLocks/>
            <a:stCxn id="25" idx="0"/>
            <a:endCxn id="40" idx="3"/>
          </p:cNvCxnSpPr>
          <p:nvPr/>
        </p:nvCxnSpPr>
        <p:spPr>
          <a:xfrm rot="16200000" flipV="1">
            <a:off x="3590927" y="4709499"/>
            <a:ext cx="453384" cy="8413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CA2320-5964-0754-DE7C-CF645B8A53D0}"/>
              </a:ext>
            </a:extLst>
          </p:cNvPr>
          <p:cNvCxnSpPr>
            <a:stCxn id="40" idx="3"/>
            <a:endCxn id="23" idx="0"/>
          </p:cNvCxnSpPr>
          <p:nvPr/>
        </p:nvCxnSpPr>
        <p:spPr>
          <a:xfrm>
            <a:off x="3396948" y="4903478"/>
            <a:ext cx="0" cy="453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3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7C5B5250-A509-D63C-0C76-01FD9256176A}"/>
              </a:ext>
            </a:extLst>
          </p:cNvPr>
          <p:cNvGrpSpPr/>
          <p:nvPr/>
        </p:nvGrpSpPr>
        <p:grpSpPr>
          <a:xfrm>
            <a:off x="2122704" y="1131216"/>
            <a:ext cx="2518325" cy="5358484"/>
            <a:chOff x="2122704" y="1131216"/>
            <a:chExt cx="2518325" cy="535848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E9426F5-6322-0A51-FD83-07FD05A8CA34}"/>
                </a:ext>
              </a:extLst>
            </p:cNvPr>
            <p:cNvSpPr/>
            <p:nvPr/>
          </p:nvSpPr>
          <p:spPr>
            <a:xfrm>
              <a:off x="2122704" y="1131216"/>
              <a:ext cx="2518325" cy="5358484"/>
            </a:xfrm>
            <a:prstGeom prst="roundRect">
              <a:avLst>
                <a:gd name="adj" fmla="val 3373"/>
              </a:avLst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DF62F95-C365-66C2-DA3C-C72620DEE997}"/>
                </a:ext>
              </a:extLst>
            </p:cNvPr>
            <p:cNvSpPr txBox="1"/>
            <p:nvPr/>
          </p:nvSpPr>
          <p:spPr>
            <a:xfrm>
              <a:off x="2237332" y="1212567"/>
              <a:ext cx="110607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l"/>
              <a:r>
                <a:rPr lang="en-IE" sz="1050" b="1" dirty="0">
                  <a:solidFill>
                    <a:schemeClr val="accent2"/>
                  </a:solidFill>
                </a:rPr>
                <a:t>B-UML Language</a:t>
              </a:r>
              <a:endParaRPr lang="en-IE" sz="105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7BE887AD-9D32-3D5B-0323-6AB01063830E}"/>
              </a:ext>
            </a:extLst>
          </p:cNvPr>
          <p:cNvSpPr/>
          <p:nvPr/>
        </p:nvSpPr>
        <p:spPr>
          <a:xfrm>
            <a:off x="8267297" y="1615949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BESSER Platform Architecture (LOW-CODE)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3B8-696E-4D6E-9567-90D019D4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D0BAAC-A5EA-1C42-B953-974912F0595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CEE7-8685-51D1-916B-45C4AACFCDB2}"/>
              </a:ext>
            </a:extLst>
          </p:cNvPr>
          <p:cNvSpPr/>
          <p:nvPr/>
        </p:nvSpPr>
        <p:spPr>
          <a:xfrm>
            <a:off x="8002653" y="3392358"/>
            <a:ext cx="1166388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CCF4E-CD44-68B6-C736-1003220E78E0}"/>
              </a:ext>
            </a:extLst>
          </p:cNvPr>
          <p:cNvSpPr/>
          <p:nvPr/>
        </p:nvSpPr>
        <p:spPr>
          <a:xfrm>
            <a:off x="5016167" y="3392358"/>
            <a:ext cx="1908312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200" b="1" dirty="0"/>
              <a:t>Model </a:t>
            </a:r>
          </a:p>
          <a:p>
            <a:pPr algn="ctr"/>
            <a:r>
              <a:rPr lang="en-IE" sz="1200" b="1" dirty="0"/>
              <a:t>Transformation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2503D367-8E90-216D-F0FA-9A1BC3EA9630}"/>
              </a:ext>
            </a:extLst>
          </p:cNvPr>
          <p:cNvSpPr/>
          <p:nvPr/>
        </p:nvSpPr>
        <p:spPr>
          <a:xfrm>
            <a:off x="3031824" y="3854843"/>
            <a:ext cx="733709" cy="935789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529E49-4024-B42C-7022-D96DD99060C3}"/>
              </a:ext>
            </a:extLst>
          </p:cNvPr>
          <p:cNvCxnSpPr>
            <a:cxnSpLocks/>
            <a:stCxn id="6" idx="0"/>
            <a:endCxn id="24" idx="2"/>
          </p:cNvCxnSpPr>
          <p:nvPr/>
        </p:nvCxnSpPr>
        <p:spPr>
          <a:xfrm flipV="1">
            <a:off x="3398679" y="2525886"/>
            <a:ext cx="0" cy="13289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D1829159-6B7E-3971-1127-B4164456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869" y="3322750"/>
            <a:ext cx="449247" cy="4492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F9A78F-CB19-7694-9310-F9703DCC014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8585847" y="2500332"/>
            <a:ext cx="1" cy="8920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4282-467A-F22B-CCA5-9E45F6396B20}"/>
              </a:ext>
            </a:extLst>
          </p:cNvPr>
          <p:cNvSpPr txBox="1"/>
          <p:nvPr/>
        </p:nvSpPr>
        <p:spPr>
          <a:xfrm>
            <a:off x="7829976" y="2662632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Conforms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B2557-2090-4056-F30A-C070CF8C79F0}"/>
              </a:ext>
            </a:extLst>
          </p:cNvPr>
          <p:cNvSpPr txBox="1"/>
          <p:nvPr/>
        </p:nvSpPr>
        <p:spPr>
          <a:xfrm>
            <a:off x="7978064" y="3429421"/>
            <a:ext cx="121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/>
              <a:t>Generated Code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5F3332-329A-BCAD-18C2-33ED26BE0796}"/>
              </a:ext>
            </a:extLst>
          </p:cNvPr>
          <p:cNvCxnSpPr>
            <a:cxnSpLocks/>
          </p:cNvCxnSpPr>
          <p:nvPr/>
        </p:nvCxnSpPr>
        <p:spPr>
          <a:xfrm>
            <a:off x="2694583" y="3126709"/>
            <a:ext cx="7843651" cy="9021"/>
          </a:xfrm>
          <a:prstGeom prst="line">
            <a:avLst/>
          </a:prstGeom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7BA550-A5E3-875C-39E8-FF50148370FB}"/>
              </a:ext>
            </a:extLst>
          </p:cNvPr>
          <p:cNvSpPr txBox="1"/>
          <p:nvPr/>
        </p:nvSpPr>
        <p:spPr>
          <a:xfrm>
            <a:off x="9961735" y="2744392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C5461-BDF7-670F-2237-FCC0BBF942F4}"/>
              </a:ext>
            </a:extLst>
          </p:cNvPr>
          <p:cNvSpPr txBox="1"/>
          <p:nvPr/>
        </p:nvSpPr>
        <p:spPr>
          <a:xfrm>
            <a:off x="9961735" y="3223081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152DE5AC-A786-53FB-1C02-87EE34D962D9}"/>
              </a:ext>
            </a:extLst>
          </p:cNvPr>
          <p:cNvSpPr/>
          <p:nvPr/>
        </p:nvSpPr>
        <p:spPr>
          <a:xfrm>
            <a:off x="2994947" y="1687339"/>
            <a:ext cx="807463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B-UML</a:t>
            </a:r>
          </a:p>
          <a:p>
            <a:pPr algn="ctr"/>
            <a:r>
              <a:rPr lang="en-IE" sz="1100" dirty="0"/>
              <a:t>MM</a:t>
            </a:r>
          </a:p>
        </p:txBody>
      </p:sp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8158D837-A2B7-4561-AA1B-9E9686ED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642" y="3945611"/>
            <a:ext cx="914400" cy="9144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AEBD57-F3C4-B560-96D7-67D35A34E7D9}"/>
              </a:ext>
            </a:extLst>
          </p:cNvPr>
          <p:cNvSpPr/>
          <p:nvPr/>
        </p:nvSpPr>
        <p:spPr>
          <a:xfrm>
            <a:off x="2047637" y="4289736"/>
            <a:ext cx="516835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C2EB62AE-ADB8-0102-70AE-77752D2A0074}"/>
              </a:ext>
            </a:extLst>
          </p:cNvPr>
          <p:cNvSpPr/>
          <p:nvPr/>
        </p:nvSpPr>
        <p:spPr>
          <a:xfrm>
            <a:off x="8210709" y="1661785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/>
              <a:t>Templates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8A607-3D8C-894F-7F0A-8702683B674F}"/>
              </a:ext>
            </a:extLst>
          </p:cNvPr>
          <p:cNvSpPr txBox="1"/>
          <p:nvPr/>
        </p:nvSpPr>
        <p:spPr>
          <a:xfrm>
            <a:off x="3365087" y="2651090"/>
            <a:ext cx="874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Instance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169C1-772C-6E58-6BA6-0FFB9F7A4278}"/>
              </a:ext>
            </a:extLst>
          </p:cNvPr>
          <p:cNvSpPr/>
          <p:nvPr/>
        </p:nvSpPr>
        <p:spPr>
          <a:xfrm>
            <a:off x="5326546" y="3959016"/>
            <a:ext cx="1319915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SQLAlchemy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79669-5E1C-6015-62A8-E8901B148682}"/>
              </a:ext>
            </a:extLst>
          </p:cNvPr>
          <p:cNvSpPr/>
          <p:nvPr/>
        </p:nvSpPr>
        <p:spPr>
          <a:xfrm>
            <a:off x="5326545" y="4480106"/>
            <a:ext cx="1319916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Python Classes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3A7FC-FBE4-B7E8-AFEA-0308CCFC7328}"/>
              </a:ext>
            </a:extLst>
          </p:cNvPr>
          <p:cNvSpPr/>
          <p:nvPr/>
        </p:nvSpPr>
        <p:spPr>
          <a:xfrm>
            <a:off x="5326547" y="4991611"/>
            <a:ext cx="1319914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Django models</a:t>
            </a:r>
          </a:p>
        </p:txBody>
      </p:sp>
      <p:pic>
        <p:nvPicPr>
          <p:cNvPr id="53" name="Graphic 52" descr="Document outline">
            <a:extLst>
              <a:ext uri="{FF2B5EF4-FFF2-40B4-BE49-F238E27FC236}">
                <a16:creationId xmlns:a16="http://schemas.microsoft.com/office/drawing/2014/main" id="{6B28C457-26F7-FB3A-682D-2430DB72A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3843900"/>
            <a:ext cx="572650" cy="538465"/>
          </a:xfrm>
          <a:prstGeom prst="rect">
            <a:avLst/>
          </a:prstGeom>
        </p:spPr>
      </p:pic>
      <p:pic>
        <p:nvPicPr>
          <p:cNvPr id="54" name="Graphic 53" descr="Document outline">
            <a:extLst>
              <a:ext uri="{FF2B5EF4-FFF2-40B4-BE49-F238E27FC236}">
                <a16:creationId xmlns:a16="http://schemas.microsoft.com/office/drawing/2014/main" id="{4BA21FD9-1A96-AFEF-43A1-2995F703B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4981208"/>
            <a:ext cx="572650" cy="538465"/>
          </a:xfrm>
          <a:prstGeom prst="rect">
            <a:avLst/>
          </a:prstGeom>
        </p:spPr>
      </p:pic>
      <p:pic>
        <p:nvPicPr>
          <p:cNvPr id="44" name="Picture 4" descr="Python: 3 Sqlalchemy useful tips you will use almost every time | ITNEXT">
            <a:extLst>
              <a:ext uri="{FF2B5EF4-FFF2-40B4-BE49-F238E27FC236}">
                <a16:creationId xmlns:a16="http://schemas.microsoft.com/office/drawing/2014/main" id="{0CCD569B-5E7C-3046-63AF-4C5E958D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46314" r="40932" b="2847"/>
          <a:stretch/>
        </p:blipFill>
        <p:spPr bwMode="auto">
          <a:xfrm>
            <a:off x="8636056" y="4194668"/>
            <a:ext cx="347089" cy="3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Django Logo PNG Vector (SVG) Free Download">
            <a:extLst>
              <a:ext uri="{FF2B5EF4-FFF2-40B4-BE49-F238E27FC236}">
                <a16:creationId xmlns:a16="http://schemas.microsoft.com/office/drawing/2014/main" id="{6DCE4729-8275-7B93-E406-AE720CB2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07" y="5259648"/>
            <a:ext cx="274248" cy="2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phic 51" descr="Document outline">
            <a:extLst>
              <a:ext uri="{FF2B5EF4-FFF2-40B4-BE49-F238E27FC236}">
                <a16:creationId xmlns:a16="http://schemas.microsoft.com/office/drawing/2014/main" id="{B2B01D7C-887E-AAF2-3185-72285923B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019" y="4411062"/>
            <a:ext cx="572650" cy="538465"/>
          </a:xfrm>
          <a:prstGeom prst="rect">
            <a:avLst/>
          </a:prstGeom>
        </p:spPr>
      </p:pic>
      <p:pic>
        <p:nvPicPr>
          <p:cNvPr id="41" name="Picture 2" descr="Python (programming language) - Wikipedia">
            <a:extLst>
              <a:ext uri="{FF2B5EF4-FFF2-40B4-BE49-F238E27FC236}">
                <a16:creationId xmlns:a16="http://schemas.microsoft.com/office/drawing/2014/main" id="{C9793432-E81E-3E23-E13A-F9099FCB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3" y="4743214"/>
            <a:ext cx="291573" cy="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A9442C-344B-BDF4-D0D8-5C1C617A9E22}"/>
              </a:ext>
            </a:extLst>
          </p:cNvPr>
          <p:cNvSpPr/>
          <p:nvPr/>
        </p:nvSpPr>
        <p:spPr>
          <a:xfrm>
            <a:off x="7137033" y="4287180"/>
            <a:ext cx="638127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0D83420-EB57-C0F1-9FC7-0003DF802C9F}"/>
              </a:ext>
            </a:extLst>
          </p:cNvPr>
          <p:cNvGrpSpPr/>
          <p:nvPr/>
        </p:nvGrpSpPr>
        <p:grpSpPr>
          <a:xfrm>
            <a:off x="2191535" y="5356862"/>
            <a:ext cx="725255" cy="784879"/>
            <a:chOff x="2172334" y="5359970"/>
            <a:chExt cx="725255" cy="784879"/>
          </a:xfrm>
        </p:grpSpPr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BCA7F1AF-5FCD-8BB9-0694-408EBE37522A}"/>
                </a:ext>
              </a:extLst>
            </p:cNvPr>
            <p:cNvSpPr/>
            <p:nvPr/>
          </p:nvSpPr>
          <p:spPr>
            <a:xfrm>
              <a:off x="2218131" y="5359970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lang="en-IE" sz="12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4B4211-060B-8FFA-DC2F-2233402EA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51"/>
            <a:stretch/>
          </p:blipFill>
          <p:spPr bwMode="auto">
            <a:xfrm>
              <a:off x="2291721" y="5653181"/>
              <a:ext cx="490948" cy="44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46031A6-4712-94B2-C951-28B67525F632}"/>
                </a:ext>
              </a:extLst>
            </p:cNvPr>
            <p:cNvSpPr/>
            <p:nvPr/>
          </p:nvSpPr>
          <p:spPr>
            <a:xfrm>
              <a:off x="2172334" y="5422073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PlantUML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E2F734-43AB-ECC8-42D4-BBE783920A45}"/>
              </a:ext>
            </a:extLst>
          </p:cNvPr>
          <p:cNvGrpSpPr/>
          <p:nvPr/>
        </p:nvGrpSpPr>
        <p:grpSpPr>
          <a:xfrm>
            <a:off x="3034320" y="5356862"/>
            <a:ext cx="725255" cy="784879"/>
            <a:chOff x="3002459" y="5356862"/>
            <a:chExt cx="725255" cy="784879"/>
          </a:xfrm>
        </p:grpSpPr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BE817C7B-D707-9671-EC95-9D0D88B57C0E}"/>
                </a:ext>
              </a:extLst>
            </p:cNvPr>
            <p:cNvSpPr/>
            <p:nvPr/>
          </p:nvSpPr>
          <p:spPr>
            <a:xfrm>
              <a:off x="3046023" y="5356862"/>
              <a:ext cx="638127" cy="784879"/>
            </a:xfrm>
            <a:prstGeom prst="foldedCorner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347CA50-8A2B-DA39-6B59-07165B7FF9B4}"/>
                </a:ext>
              </a:extLst>
            </p:cNvPr>
            <p:cNvSpPr/>
            <p:nvPr/>
          </p:nvSpPr>
          <p:spPr>
            <a:xfrm>
              <a:off x="3002459" y="5423979"/>
              <a:ext cx="725255" cy="23557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Python</a:t>
              </a:r>
            </a:p>
          </p:txBody>
        </p:sp>
        <p:pic>
          <p:nvPicPr>
            <p:cNvPr id="38" name="Picture 2" descr="Python (programming language) - Wikipedia">
              <a:extLst>
                <a:ext uri="{FF2B5EF4-FFF2-40B4-BE49-F238E27FC236}">
                  <a16:creationId xmlns:a16="http://schemas.microsoft.com/office/drawing/2014/main" id="{9A55E9F9-BF02-E041-64EE-B5E1715F4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299" y="5783343"/>
              <a:ext cx="291573" cy="30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6F63C9-FB1A-8684-6FEC-1FBEEFA814F2}"/>
              </a:ext>
            </a:extLst>
          </p:cNvPr>
          <p:cNvGrpSpPr/>
          <p:nvPr/>
        </p:nvGrpSpPr>
        <p:grpSpPr>
          <a:xfrm>
            <a:off x="3877105" y="5356862"/>
            <a:ext cx="725255" cy="784879"/>
            <a:chOff x="3831795" y="5356862"/>
            <a:chExt cx="725255" cy="784879"/>
          </a:xfrm>
        </p:grpSpPr>
        <p:sp>
          <p:nvSpPr>
            <p:cNvPr id="25" name="Rectangle: Folded Corner 24">
              <a:extLst>
                <a:ext uri="{FF2B5EF4-FFF2-40B4-BE49-F238E27FC236}">
                  <a16:creationId xmlns:a16="http://schemas.microsoft.com/office/drawing/2014/main" id="{9C07C2A6-D97C-DCCD-3A78-F5F390A33144}"/>
                </a:ext>
              </a:extLst>
            </p:cNvPr>
            <p:cNvSpPr/>
            <p:nvPr/>
          </p:nvSpPr>
          <p:spPr>
            <a:xfrm>
              <a:off x="3873915" y="5356862"/>
              <a:ext cx="638127" cy="784879"/>
            </a:xfrm>
            <a:prstGeom prst="foldedCorner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C0FD008-1851-9777-63B3-BCF8385FDAAF}"/>
                </a:ext>
              </a:extLst>
            </p:cNvPr>
            <p:cNvSpPr/>
            <p:nvPr/>
          </p:nvSpPr>
          <p:spPr>
            <a:xfrm>
              <a:off x="3831795" y="5412670"/>
              <a:ext cx="725255" cy="23557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latin typeface="Arial (Body)"/>
                </a:rPr>
                <a:t>Hand-draw</a:t>
              </a:r>
            </a:p>
          </p:txBody>
        </p:sp>
        <p:pic>
          <p:nvPicPr>
            <p:cNvPr id="1032" name="Picture 8" descr="Hand holding pen icon Royalty Free Vector Image">
              <a:extLst>
                <a:ext uri="{FF2B5EF4-FFF2-40B4-BE49-F238E27FC236}">
                  <a16:creationId xmlns:a16="http://schemas.microsoft.com/office/drawing/2014/main" id="{E7795063-0B3D-B29E-9F2C-A7F0FB0B4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t="19615" r="16371" b="27365"/>
            <a:stretch/>
          </p:blipFill>
          <p:spPr bwMode="auto">
            <a:xfrm>
              <a:off x="4015704" y="5704053"/>
              <a:ext cx="345895" cy="29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323B76E-CF7A-9F83-B11D-2FA38844DCE1}"/>
              </a:ext>
            </a:extLst>
          </p:cNvPr>
          <p:cNvSpPr/>
          <p:nvPr/>
        </p:nvSpPr>
        <p:spPr>
          <a:xfrm>
            <a:off x="3339528" y="4790633"/>
            <a:ext cx="114840" cy="112845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IE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CBBD472-C5B2-5644-48FE-8D5D970BEA54}"/>
              </a:ext>
            </a:extLst>
          </p:cNvPr>
          <p:cNvCxnSpPr>
            <a:cxnSpLocks/>
            <a:stCxn id="25" idx="0"/>
            <a:endCxn id="40" idx="3"/>
          </p:cNvCxnSpPr>
          <p:nvPr/>
        </p:nvCxnSpPr>
        <p:spPr>
          <a:xfrm rot="16200000" flipV="1">
            <a:off x="3590927" y="4709499"/>
            <a:ext cx="453384" cy="8413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10000"/>
                <a:lumOff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CA2320-5964-0754-DE7C-CF645B8A53D0}"/>
              </a:ext>
            </a:extLst>
          </p:cNvPr>
          <p:cNvCxnSpPr>
            <a:stCxn id="40" idx="3"/>
            <a:endCxn id="23" idx="0"/>
          </p:cNvCxnSpPr>
          <p:nvPr/>
        </p:nvCxnSpPr>
        <p:spPr>
          <a:xfrm>
            <a:off x="3396948" y="4903478"/>
            <a:ext cx="0" cy="453384"/>
          </a:xfrm>
          <a:prstGeom prst="lin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D178768C-F854-100B-669F-0999DD3DEB78}"/>
              </a:ext>
            </a:extLst>
          </p:cNvPr>
          <p:cNvSpPr/>
          <p:nvPr/>
        </p:nvSpPr>
        <p:spPr>
          <a:xfrm>
            <a:off x="8153280" y="1411261"/>
            <a:ext cx="750277" cy="838547"/>
          </a:xfrm>
          <a:prstGeom prst="foldedCorner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BEB9F-7C10-25A9-83AA-29B530F44597}"/>
              </a:ext>
            </a:extLst>
          </p:cNvPr>
          <p:cNvSpPr/>
          <p:nvPr/>
        </p:nvSpPr>
        <p:spPr>
          <a:xfrm>
            <a:off x="7888636" y="3187670"/>
            <a:ext cx="1166388" cy="217865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FCFBF-E8EC-6E51-5E64-95FD0434292F}"/>
              </a:ext>
            </a:extLst>
          </p:cNvPr>
          <p:cNvSpPr/>
          <p:nvPr/>
        </p:nvSpPr>
        <p:spPr>
          <a:xfrm>
            <a:off x="5191855" y="3187670"/>
            <a:ext cx="1908312" cy="217865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chemeClr val="bg1">
                    <a:lumMod val="75000"/>
                  </a:schemeClr>
                </a:solidFill>
              </a:rPr>
              <a:t>Model </a:t>
            </a:r>
          </a:p>
          <a:p>
            <a:pPr algn="ctr"/>
            <a:r>
              <a:rPr lang="en-IE" sz="1200" b="1" dirty="0">
                <a:solidFill>
                  <a:schemeClr val="bg1">
                    <a:lumMod val="75000"/>
                  </a:schemeClr>
                </a:solidFill>
              </a:rPr>
              <a:t>Transformation</a:t>
            </a:r>
          </a:p>
        </p:txBody>
      </p:sp>
      <p:pic>
        <p:nvPicPr>
          <p:cNvPr id="16" name="Graphic 15" descr="Gears with solid fill">
            <a:extLst>
              <a:ext uri="{FF2B5EF4-FFF2-40B4-BE49-F238E27FC236}">
                <a16:creationId xmlns:a16="http://schemas.microsoft.com/office/drawing/2014/main" id="{7FAB477D-1C4A-ED7F-39BE-B9104837F7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53557" y="3118062"/>
            <a:ext cx="449247" cy="449247"/>
          </a:xfrm>
          <a:prstGeom prst="rect">
            <a:avLst/>
          </a:prstGeom>
        </p:spPr>
      </p:pic>
      <p:pic>
        <p:nvPicPr>
          <p:cNvPr id="31" name="Graphic 30" descr="Document outline">
            <a:extLst>
              <a:ext uri="{FF2B5EF4-FFF2-40B4-BE49-F238E27FC236}">
                <a16:creationId xmlns:a16="http://schemas.microsoft.com/office/drawing/2014/main" id="{292E5B4F-AD47-A52B-B05D-C1F5EE0913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82002" y="4206374"/>
            <a:ext cx="572650" cy="538465"/>
          </a:xfrm>
          <a:prstGeom prst="rect">
            <a:avLst/>
          </a:prstGeom>
        </p:spPr>
      </p:pic>
      <p:pic>
        <p:nvPicPr>
          <p:cNvPr id="32" name="Graphic 31" descr="Document outline">
            <a:extLst>
              <a:ext uri="{FF2B5EF4-FFF2-40B4-BE49-F238E27FC236}">
                <a16:creationId xmlns:a16="http://schemas.microsoft.com/office/drawing/2014/main" id="{8A7728B5-DA00-331B-E5C4-1F810895A9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85504" y="3639212"/>
            <a:ext cx="572650" cy="538465"/>
          </a:xfrm>
          <a:prstGeom prst="rect">
            <a:avLst/>
          </a:prstGeom>
        </p:spPr>
      </p:pic>
      <p:pic>
        <p:nvPicPr>
          <p:cNvPr id="34" name="Graphic 33" descr="Document outline">
            <a:extLst>
              <a:ext uri="{FF2B5EF4-FFF2-40B4-BE49-F238E27FC236}">
                <a16:creationId xmlns:a16="http://schemas.microsoft.com/office/drawing/2014/main" id="{0CD2D44E-096F-83BB-2A68-AB3D614ACD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85504" y="4776520"/>
            <a:ext cx="572650" cy="538465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82EB89-6524-C6D2-751C-8B7747EDE20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471830" y="2295644"/>
            <a:ext cx="1" cy="89202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76688C-3265-762A-0E15-35AEA260A73A}"/>
              </a:ext>
            </a:extLst>
          </p:cNvPr>
          <p:cNvSpPr txBox="1"/>
          <p:nvPr/>
        </p:nvSpPr>
        <p:spPr>
          <a:xfrm>
            <a:off x="7715959" y="2457944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chemeClr val="bg1">
                    <a:lumMod val="75000"/>
                  </a:schemeClr>
                </a:solidFill>
              </a:rPr>
              <a:t>Conforms to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4C0A19F-DDEF-ADAB-942F-491A8E8B42BE}"/>
              </a:ext>
            </a:extLst>
          </p:cNvPr>
          <p:cNvSpPr/>
          <p:nvPr/>
        </p:nvSpPr>
        <p:spPr>
          <a:xfrm>
            <a:off x="7247215" y="4085048"/>
            <a:ext cx="516835" cy="24761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DFBD5F-6E5E-9FA8-9C69-0AE07E9FBDD4}"/>
              </a:ext>
            </a:extLst>
          </p:cNvPr>
          <p:cNvSpPr txBox="1"/>
          <p:nvPr/>
        </p:nvSpPr>
        <p:spPr>
          <a:xfrm>
            <a:off x="7864047" y="3224733"/>
            <a:ext cx="1215565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>
                <a:solidFill>
                  <a:schemeClr val="bg1">
                    <a:lumMod val="75000"/>
                  </a:schemeClr>
                </a:solidFill>
              </a:rPr>
              <a:t>Generated Code</a:t>
            </a:r>
          </a:p>
        </p:txBody>
      </p:sp>
      <p:sp>
        <p:nvSpPr>
          <p:cNvPr id="48" name="Rectangle: Folded Corner 47">
            <a:extLst>
              <a:ext uri="{FF2B5EF4-FFF2-40B4-BE49-F238E27FC236}">
                <a16:creationId xmlns:a16="http://schemas.microsoft.com/office/drawing/2014/main" id="{1A85148B-3C87-3A5D-C6CC-5A15832815B0}"/>
              </a:ext>
            </a:extLst>
          </p:cNvPr>
          <p:cNvSpPr/>
          <p:nvPr/>
        </p:nvSpPr>
        <p:spPr>
          <a:xfrm>
            <a:off x="8096692" y="1457097"/>
            <a:ext cx="750277" cy="838547"/>
          </a:xfrm>
          <a:prstGeom prst="foldedCorner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>
                <a:solidFill>
                  <a:schemeClr val="bg1">
                    <a:lumMod val="75000"/>
                  </a:schemeClr>
                </a:solidFill>
              </a:rPr>
              <a:t>Templates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9B9955-24BF-EFFB-817A-3BBB4CAEA337}"/>
              </a:ext>
            </a:extLst>
          </p:cNvPr>
          <p:cNvSpPr txBox="1"/>
          <p:nvPr/>
        </p:nvSpPr>
        <p:spPr>
          <a:xfrm>
            <a:off x="9847718" y="2539704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475B0-35C0-759B-A5B6-AF5BD914BC3C}"/>
              </a:ext>
            </a:extLst>
          </p:cNvPr>
          <p:cNvSpPr txBox="1"/>
          <p:nvPr/>
        </p:nvSpPr>
        <p:spPr>
          <a:xfrm>
            <a:off x="9847718" y="3018393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55" name="Rectangle: Folded Corner 54">
            <a:extLst>
              <a:ext uri="{FF2B5EF4-FFF2-40B4-BE49-F238E27FC236}">
                <a16:creationId xmlns:a16="http://schemas.microsoft.com/office/drawing/2014/main" id="{DB0A40EA-6A82-E0A0-DC8C-F7424E4B1BEF}"/>
              </a:ext>
            </a:extLst>
          </p:cNvPr>
          <p:cNvSpPr/>
          <p:nvPr/>
        </p:nvSpPr>
        <p:spPr>
          <a:xfrm>
            <a:off x="4839000" y="1131216"/>
            <a:ext cx="6327306" cy="4952660"/>
          </a:xfrm>
          <a:prstGeom prst="foldedCorner">
            <a:avLst>
              <a:gd name="adj" fmla="val 1329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PlantUML Model</a:t>
            </a:r>
            <a:endParaRPr lang="en-IE" sz="1200" b="1" dirty="0">
              <a:solidFill>
                <a:schemeClr val="tx2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24C5139-B1AC-89D0-F0AC-DA61DE316E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12593" y="1551983"/>
            <a:ext cx="2745418" cy="4377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A7833A4-6CA7-97EA-0B39-AFE326F50982}"/>
              </a:ext>
            </a:extLst>
          </p:cNvPr>
          <p:cNvCxnSpPr>
            <a:cxnSpLocks/>
            <a:stCxn id="22" idx="0"/>
            <a:endCxn id="40" idx="3"/>
          </p:cNvCxnSpPr>
          <p:nvPr/>
        </p:nvCxnSpPr>
        <p:spPr>
          <a:xfrm rot="5400000" flipH="1" flipV="1">
            <a:off x="2749980" y="4709894"/>
            <a:ext cx="453384" cy="840552"/>
          </a:xfrm>
          <a:prstGeom prst="bentConnector3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B82B7AD3-9090-AE7D-ACF0-3CB6C816AD8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50003" y="1629130"/>
            <a:ext cx="1188823" cy="3985605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D08935AA-E934-EB97-FA53-1B1AA5B6EFFA}"/>
              </a:ext>
            </a:extLst>
          </p:cNvPr>
          <p:cNvSpPr/>
          <p:nvPr/>
        </p:nvSpPr>
        <p:spPr>
          <a:xfrm>
            <a:off x="4125578" y="4300396"/>
            <a:ext cx="645595" cy="17971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1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7096729-DC29-BEB5-9376-C4A56597288B}"/>
              </a:ext>
            </a:extLst>
          </p:cNvPr>
          <p:cNvGrpSpPr/>
          <p:nvPr/>
        </p:nvGrpSpPr>
        <p:grpSpPr>
          <a:xfrm>
            <a:off x="2122704" y="1131216"/>
            <a:ext cx="2518325" cy="5358484"/>
            <a:chOff x="2122704" y="1131216"/>
            <a:chExt cx="2518325" cy="535848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F876A2F-44B9-7C9A-75DB-1907D101FA7C}"/>
                </a:ext>
              </a:extLst>
            </p:cNvPr>
            <p:cNvSpPr/>
            <p:nvPr/>
          </p:nvSpPr>
          <p:spPr>
            <a:xfrm>
              <a:off x="2122704" y="1131216"/>
              <a:ext cx="2518325" cy="5358484"/>
            </a:xfrm>
            <a:prstGeom prst="roundRect">
              <a:avLst>
                <a:gd name="adj" fmla="val 3373"/>
              </a:avLst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446D1B9-834A-267D-2591-4DD473EB9AE5}"/>
                </a:ext>
              </a:extLst>
            </p:cNvPr>
            <p:cNvSpPr txBox="1"/>
            <p:nvPr/>
          </p:nvSpPr>
          <p:spPr>
            <a:xfrm>
              <a:off x="2237332" y="1212567"/>
              <a:ext cx="110607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l"/>
              <a:r>
                <a:rPr lang="en-IE" sz="1050" b="1" dirty="0">
                  <a:solidFill>
                    <a:schemeClr val="accent2"/>
                  </a:solidFill>
                </a:rPr>
                <a:t>B-UML Language</a:t>
              </a:r>
              <a:endParaRPr lang="en-IE" sz="105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7BE887AD-9D32-3D5B-0323-6AB01063830E}"/>
              </a:ext>
            </a:extLst>
          </p:cNvPr>
          <p:cNvSpPr/>
          <p:nvPr/>
        </p:nvSpPr>
        <p:spPr>
          <a:xfrm>
            <a:off x="8267297" y="1615949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BESSER Platform Architecture (LOW-CODE)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3B8-696E-4D6E-9567-90D019D4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D0BAAC-A5EA-1C42-B953-974912F0595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CEE7-8685-51D1-916B-45C4AACFCDB2}"/>
              </a:ext>
            </a:extLst>
          </p:cNvPr>
          <p:cNvSpPr/>
          <p:nvPr/>
        </p:nvSpPr>
        <p:spPr>
          <a:xfrm>
            <a:off x="8002653" y="3392358"/>
            <a:ext cx="1166388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CCF4E-CD44-68B6-C736-1003220E78E0}"/>
              </a:ext>
            </a:extLst>
          </p:cNvPr>
          <p:cNvSpPr/>
          <p:nvPr/>
        </p:nvSpPr>
        <p:spPr>
          <a:xfrm>
            <a:off x="5016167" y="3392358"/>
            <a:ext cx="1908312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200" b="1" dirty="0"/>
              <a:t>Model </a:t>
            </a:r>
          </a:p>
          <a:p>
            <a:pPr algn="ctr"/>
            <a:r>
              <a:rPr lang="en-IE" sz="1200" b="1" dirty="0"/>
              <a:t>Transformation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2503D367-8E90-216D-F0FA-9A1BC3EA9630}"/>
              </a:ext>
            </a:extLst>
          </p:cNvPr>
          <p:cNvSpPr/>
          <p:nvPr/>
        </p:nvSpPr>
        <p:spPr>
          <a:xfrm>
            <a:off x="3031824" y="3854843"/>
            <a:ext cx="733709" cy="935789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529E49-4024-B42C-7022-D96DD99060C3}"/>
              </a:ext>
            </a:extLst>
          </p:cNvPr>
          <p:cNvCxnSpPr>
            <a:cxnSpLocks/>
            <a:stCxn id="6" idx="0"/>
            <a:endCxn id="24" idx="2"/>
          </p:cNvCxnSpPr>
          <p:nvPr/>
        </p:nvCxnSpPr>
        <p:spPr>
          <a:xfrm flipV="1">
            <a:off x="3398679" y="2525886"/>
            <a:ext cx="0" cy="13289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D1829159-6B7E-3971-1127-B4164456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869" y="3322750"/>
            <a:ext cx="449247" cy="4492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F9A78F-CB19-7694-9310-F9703DCC014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8585847" y="2500332"/>
            <a:ext cx="1" cy="8920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4282-467A-F22B-CCA5-9E45F6396B20}"/>
              </a:ext>
            </a:extLst>
          </p:cNvPr>
          <p:cNvSpPr txBox="1"/>
          <p:nvPr/>
        </p:nvSpPr>
        <p:spPr>
          <a:xfrm>
            <a:off x="7829976" y="2662632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Conforms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B2557-2090-4056-F30A-C070CF8C79F0}"/>
              </a:ext>
            </a:extLst>
          </p:cNvPr>
          <p:cNvSpPr txBox="1"/>
          <p:nvPr/>
        </p:nvSpPr>
        <p:spPr>
          <a:xfrm>
            <a:off x="7978064" y="3429421"/>
            <a:ext cx="121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/>
              <a:t>Generated Code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5F3332-329A-BCAD-18C2-33ED26BE0796}"/>
              </a:ext>
            </a:extLst>
          </p:cNvPr>
          <p:cNvCxnSpPr>
            <a:cxnSpLocks/>
          </p:cNvCxnSpPr>
          <p:nvPr/>
        </p:nvCxnSpPr>
        <p:spPr>
          <a:xfrm>
            <a:off x="2694583" y="3126709"/>
            <a:ext cx="7843651" cy="9021"/>
          </a:xfrm>
          <a:prstGeom prst="line">
            <a:avLst/>
          </a:prstGeom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7BA550-A5E3-875C-39E8-FF50148370FB}"/>
              </a:ext>
            </a:extLst>
          </p:cNvPr>
          <p:cNvSpPr txBox="1"/>
          <p:nvPr/>
        </p:nvSpPr>
        <p:spPr>
          <a:xfrm>
            <a:off x="9961735" y="2744392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C5461-BDF7-670F-2237-FCC0BBF942F4}"/>
              </a:ext>
            </a:extLst>
          </p:cNvPr>
          <p:cNvSpPr txBox="1"/>
          <p:nvPr/>
        </p:nvSpPr>
        <p:spPr>
          <a:xfrm>
            <a:off x="9961735" y="3223081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152DE5AC-A786-53FB-1C02-87EE34D962D9}"/>
              </a:ext>
            </a:extLst>
          </p:cNvPr>
          <p:cNvSpPr/>
          <p:nvPr/>
        </p:nvSpPr>
        <p:spPr>
          <a:xfrm>
            <a:off x="2994947" y="1687339"/>
            <a:ext cx="807463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B-UML</a:t>
            </a:r>
          </a:p>
          <a:p>
            <a:pPr algn="ctr"/>
            <a:r>
              <a:rPr lang="en-IE" sz="1100" dirty="0"/>
              <a:t>MM</a:t>
            </a:r>
          </a:p>
        </p:txBody>
      </p:sp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8158D837-A2B7-4561-AA1B-9E9686ED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642" y="3945611"/>
            <a:ext cx="914400" cy="9144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AEBD57-F3C4-B560-96D7-67D35A34E7D9}"/>
              </a:ext>
            </a:extLst>
          </p:cNvPr>
          <p:cNvSpPr/>
          <p:nvPr/>
        </p:nvSpPr>
        <p:spPr>
          <a:xfrm>
            <a:off x="2047637" y="4289736"/>
            <a:ext cx="516835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C2EB62AE-ADB8-0102-70AE-77752D2A0074}"/>
              </a:ext>
            </a:extLst>
          </p:cNvPr>
          <p:cNvSpPr/>
          <p:nvPr/>
        </p:nvSpPr>
        <p:spPr>
          <a:xfrm>
            <a:off x="8210709" y="1661785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/>
              <a:t>Templates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8A607-3D8C-894F-7F0A-8702683B674F}"/>
              </a:ext>
            </a:extLst>
          </p:cNvPr>
          <p:cNvSpPr txBox="1"/>
          <p:nvPr/>
        </p:nvSpPr>
        <p:spPr>
          <a:xfrm>
            <a:off x="3365087" y="2651090"/>
            <a:ext cx="874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Instance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169C1-772C-6E58-6BA6-0FFB9F7A4278}"/>
              </a:ext>
            </a:extLst>
          </p:cNvPr>
          <p:cNvSpPr/>
          <p:nvPr/>
        </p:nvSpPr>
        <p:spPr>
          <a:xfrm>
            <a:off x="5326546" y="3959016"/>
            <a:ext cx="1319915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SQLAlchemy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79669-5E1C-6015-62A8-E8901B148682}"/>
              </a:ext>
            </a:extLst>
          </p:cNvPr>
          <p:cNvSpPr/>
          <p:nvPr/>
        </p:nvSpPr>
        <p:spPr>
          <a:xfrm>
            <a:off x="5326545" y="4480106"/>
            <a:ext cx="1319916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Python Classes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3A7FC-FBE4-B7E8-AFEA-0308CCFC7328}"/>
              </a:ext>
            </a:extLst>
          </p:cNvPr>
          <p:cNvSpPr/>
          <p:nvPr/>
        </p:nvSpPr>
        <p:spPr>
          <a:xfrm>
            <a:off x="5326547" y="4991611"/>
            <a:ext cx="1319914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Django models</a:t>
            </a:r>
          </a:p>
        </p:txBody>
      </p:sp>
      <p:pic>
        <p:nvPicPr>
          <p:cNvPr id="53" name="Graphic 52" descr="Document outline">
            <a:extLst>
              <a:ext uri="{FF2B5EF4-FFF2-40B4-BE49-F238E27FC236}">
                <a16:creationId xmlns:a16="http://schemas.microsoft.com/office/drawing/2014/main" id="{6B28C457-26F7-FB3A-682D-2430DB72A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3843900"/>
            <a:ext cx="572650" cy="538465"/>
          </a:xfrm>
          <a:prstGeom prst="rect">
            <a:avLst/>
          </a:prstGeom>
        </p:spPr>
      </p:pic>
      <p:pic>
        <p:nvPicPr>
          <p:cNvPr id="54" name="Graphic 53" descr="Document outline">
            <a:extLst>
              <a:ext uri="{FF2B5EF4-FFF2-40B4-BE49-F238E27FC236}">
                <a16:creationId xmlns:a16="http://schemas.microsoft.com/office/drawing/2014/main" id="{4BA21FD9-1A96-AFEF-43A1-2995F703B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4981208"/>
            <a:ext cx="572650" cy="538465"/>
          </a:xfrm>
          <a:prstGeom prst="rect">
            <a:avLst/>
          </a:prstGeom>
        </p:spPr>
      </p:pic>
      <p:pic>
        <p:nvPicPr>
          <p:cNvPr id="44" name="Picture 4" descr="Python: 3 Sqlalchemy useful tips you will use almost every time | ITNEXT">
            <a:extLst>
              <a:ext uri="{FF2B5EF4-FFF2-40B4-BE49-F238E27FC236}">
                <a16:creationId xmlns:a16="http://schemas.microsoft.com/office/drawing/2014/main" id="{0CCD569B-5E7C-3046-63AF-4C5E958D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46314" r="40932" b="2847"/>
          <a:stretch/>
        </p:blipFill>
        <p:spPr bwMode="auto">
          <a:xfrm>
            <a:off x="8636056" y="4194668"/>
            <a:ext cx="347089" cy="3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Django Logo PNG Vector (SVG) Free Download">
            <a:extLst>
              <a:ext uri="{FF2B5EF4-FFF2-40B4-BE49-F238E27FC236}">
                <a16:creationId xmlns:a16="http://schemas.microsoft.com/office/drawing/2014/main" id="{6DCE4729-8275-7B93-E406-AE720CB2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07" y="5259648"/>
            <a:ext cx="274248" cy="2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phic 51" descr="Document outline">
            <a:extLst>
              <a:ext uri="{FF2B5EF4-FFF2-40B4-BE49-F238E27FC236}">
                <a16:creationId xmlns:a16="http://schemas.microsoft.com/office/drawing/2014/main" id="{B2B01D7C-887E-AAF2-3185-72285923B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019" y="4411062"/>
            <a:ext cx="572650" cy="538465"/>
          </a:xfrm>
          <a:prstGeom prst="rect">
            <a:avLst/>
          </a:prstGeom>
        </p:spPr>
      </p:pic>
      <p:pic>
        <p:nvPicPr>
          <p:cNvPr id="41" name="Picture 2" descr="Python (programming language) - Wikipedia">
            <a:extLst>
              <a:ext uri="{FF2B5EF4-FFF2-40B4-BE49-F238E27FC236}">
                <a16:creationId xmlns:a16="http://schemas.microsoft.com/office/drawing/2014/main" id="{C9793432-E81E-3E23-E13A-F9099FCB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3" y="4743214"/>
            <a:ext cx="291573" cy="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A9442C-344B-BDF4-D0D8-5C1C617A9E22}"/>
              </a:ext>
            </a:extLst>
          </p:cNvPr>
          <p:cNvSpPr/>
          <p:nvPr/>
        </p:nvSpPr>
        <p:spPr>
          <a:xfrm>
            <a:off x="7137033" y="4287180"/>
            <a:ext cx="638127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0D83420-EB57-C0F1-9FC7-0003DF802C9F}"/>
              </a:ext>
            </a:extLst>
          </p:cNvPr>
          <p:cNvGrpSpPr/>
          <p:nvPr/>
        </p:nvGrpSpPr>
        <p:grpSpPr>
          <a:xfrm>
            <a:off x="2191535" y="5356862"/>
            <a:ext cx="725255" cy="784879"/>
            <a:chOff x="2172334" y="5359970"/>
            <a:chExt cx="725255" cy="784879"/>
          </a:xfrm>
        </p:grpSpPr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BCA7F1AF-5FCD-8BB9-0694-408EBE37522A}"/>
                </a:ext>
              </a:extLst>
            </p:cNvPr>
            <p:cNvSpPr/>
            <p:nvPr/>
          </p:nvSpPr>
          <p:spPr>
            <a:xfrm>
              <a:off x="2218131" y="5359970"/>
              <a:ext cx="638127" cy="784879"/>
            </a:xfrm>
            <a:prstGeom prst="foldedCorner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lang="en-IE" sz="12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4B4211-060B-8FFA-DC2F-2233402EA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51"/>
            <a:stretch/>
          </p:blipFill>
          <p:spPr bwMode="auto">
            <a:xfrm>
              <a:off x="2291721" y="5653181"/>
              <a:ext cx="490948" cy="44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46031A6-4712-94B2-C951-28B67525F632}"/>
                </a:ext>
              </a:extLst>
            </p:cNvPr>
            <p:cNvSpPr/>
            <p:nvPr/>
          </p:nvSpPr>
          <p:spPr>
            <a:xfrm>
              <a:off x="2172334" y="5422073"/>
              <a:ext cx="725255" cy="23557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PlantUML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6F63C9-FB1A-8684-6FEC-1FBEEFA814F2}"/>
              </a:ext>
            </a:extLst>
          </p:cNvPr>
          <p:cNvGrpSpPr/>
          <p:nvPr/>
        </p:nvGrpSpPr>
        <p:grpSpPr>
          <a:xfrm>
            <a:off x="3877105" y="5356862"/>
            <a:ext cx="725255" cy="784879"/>
            <a:chOff x="3831795" y="5356862"/>
            <a:chExt cx="725255" cy="784879"/>
          </a:xfrm>
        </p:grpSpPr>
        <p:sp>
          <p:nvSpPr>
            <p:cNvPr id="25" name="Rectangle: Folded Corner 24">
              <a:extLst>
                <a:ext uri="{FF2B5EF4-FFF2-40B4-BE49-F238E27FC236}">
                  <a16:creationId xmlns:a16="http://schemas.microsoft.com/office/drawing/2014/main" id="{9C07C2A6-D97C-DCCD-3A78-F5F390A33144}"/>
                </a:ext>
              </a:extLst>
            </p:cNvPr>
            <p:cNvSpPr/>
            <p:nvPr/>
          </p:nvSpPr>
          <p:spPr>
            <a:xfrm>
              <a:off x="3873915" y="5356862"/>
              <a:ext cx="638127" cy="784879"/>
            </a:xfrm>
            <a:prstGeom prst="foldedCorner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C0FD008-1851-9777-63B3-BCF8385FDAAF}"/>
                </a:ext>
              </a:extLst>
            </p:cNvPr>
            <p:cNvSpPr/>
            <p:nvPr/>
          </p:nvSpPr>
          <p:spPr>
            <a:xfrm>
              <a:off x="3831795" y="5412670"/>
              <a:ext cx="725255" cy="23557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latin typeface="Arial (Body)"/>
                </a:rPr>
                <a:t>Hand-draw</a:t>
              </a:r>
            </a:p>
          </p:txBody>
        </p:sp>
        <p:pic>
          <p:nvPicPr>
            <p:cNvPr id="1032" name="Picture 8" descr="Hand holding pen icon Royalty Free Vector Image">
              <a:extLst>
                <a:ext uri="{FF2B5EF4-FFF2-40B4-BE49-F238E27FC236}">
                  <a16:creationId xmlns:a16="http://schemas.microsoft.com/office/drawing/2014/main" id="{E7795063-0B3D-B29E-9F2C-A7F0FB0B4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t="19615" r="16371" b="27365"/>
            <a:stretch/>
          </p:blipFill>
          <p:spPr bwMode="auto">
            <a:xfrm>
              <a:off x="4015704" y="5704053"/>
              <a:ext cx="345895" cy="29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323B76E-CF7A-9F83-B11D-2FA38844DCE1}"/>
              </a:ext>
            </a:extLst>
          </p:cNvPr>
          <p:cNvSpPr/>
          <p:nvPr/>
        </p:nvSpPr>
        <p:spPr>
          <a:xfrm>
            <a:off x="3339528" y="4790633"/>
            <a:ext cx="114840" cy="112845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IE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CBBD472-C5B2-5644-48FE-8D5D970BEA54}"/>
              </a:ext>
            </a:extLst>
          </p:cNvPr>
          <p:cNvCxnSpPr>
            <a:cxnSpLocks/>
            <a:stCxn id="25" idx="0"/>
            <a:endCxn id="40" idx="3"/>
          </p:cNvCxnSpPr>
          <p:nvPr/>
        </p:nvCxnSpPr>
        <p:spPr>
          <a:xfrm rot="16200000" flipV="1">
            <a:off x="3590927" y="4709499"/>
            <a:ext cx="453384" cy="8413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10000"/>
                <a:lumOff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D178768C-F854-100B-669F-0999DD3DEB78}"/>
              </a:ext>
            </a:extLst>
          </p:cNvPr>
          <p:cNvSpPr/>
          <p:nvPr/>
        </p:nvSpPr>
        <p:spPr>
          <a:xfrm>
            <a:off x="8153280" y="1411261"/>
            <a:ext cx="750277" cy="838547"/>
          </a:xfrm>
          <a:prstGeom prst="foldedCorner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BEB9F-7C10-25A9-83AA-29B530F44597}"/>
              </a:ext>
            </a:extLst>
          </p:cNvPr>
          <p:cNvSpPr/>
          <p:nvPr/>
        </p:nvSpPr>
        <p:spPr>
          <a:xfrm>
            <a:off x="7888636" y="3187670"/>
            <a:ext cx="1166388" cy="217865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FCFBF-E8EC-6E51-5E64-95FD0434292F}"/>
              </a:ext>
            </a:extLst>
          </p:cNvPr>
          <p:cNvSpPr/>
          <p:nvPr/>
        </p:nvSpPr>
        <p:spPr>
          <a:xfrm>
            <a:off x="5191855" y="3187670"/>
            <a:ext cx="1908312" cy="217865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chemeClr val="bg1">
                    <a:lumMod val="75000"/>
                  </a:schemeClr>
                </a:solidFill>
              </a:rPr>
              <a:t>Model </a:t>
            </a:r>
          </a:p>
          <a:p>
            <a:pPr algn="ctr"/>
            <a:r>
              <a:rPr lang="en-IE" sz="1200" b="1" dirty="0">
                <a:solidFill>
                  <a:schemeClr val="bg1">
                    <a:lumMod val="75000"/>
                  </a:schemeClr>
                </a:solidFill>
              </a:rPr>
              <a:t>Transformation</a:t>
            </a:r>
          </a:p>
        </p:txBody>
      </p:sp>
      <p:pic>
        <p:nvPicPr>
          <p:cNvPr id="16" name="Graphic 15" descr="Gears with solid fill">
            <a:extLst>
              <a:ext uri="{FF2B5EF4-FFF2-40B4-BE49-F238E27FC236}">
                <a16:creationId xmlns:a16="http://schemas.microsoft.com/office/drawing/2014/main" id="{7FAB477D-1C4A-ED7F-39BE-B9104837F7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53557" y="3118062"/>
            <a:ext cx="449247" cy="449247"/>
          </a:xfrm>
          <a:prstGeom prst="rect">
            <a:avLst/>
          </a:prstGeom>
        </p:spPr>
      </p:pic>
      <p:pic>
        <p:nvPicPr>
          <p:cNvPr id="31" name="Graphic 30" descr="Document outline">
            <a:extLst>
              <a:ext uri="{FF2B5EF4-FFF2-40B4-BE49-F238E27FC236}">
                <a16:creationId xmlns:a16="http://schemas.microsoft.com/office/drawing/2014/main" id="{292E5B4F-AD47-A52B-B05D-C1F5EE0913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82002" y="4206374"/>
            <a:ext cx="572650" cy="538465"/>
          </a:xfrm>
          <a:prstGeom prst="rect">
            <a:avLst/>
          </a:prstGeom>
        </p:spPr>
      </p:pic>
      <p:pic>
        <p:nvPicPr>
          <p:cNvPr id="32" name="Graphic 31" descr="Document outline">
            <a:extLst>
              <a:ext uri="{FF2B5EF4-FFF2-40B4-BE49-F238E27FC236}">
                <a16:creationId xmlns:a16="http://schemas.microsoft.com/office/drawing/2014/main" id="{8A7728B5-DA00-331B-E5C4-1F810895A9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85504" y="3639212"/>
            <a:ext cx="572650" cy="538465"/>
          </a:xfrm>
          <a:prstGeom prst="rect">
            <a:avLst/>
          </a:prstGeom>
        </p:spPr>
      </p:pic>
      <p:pic>
        <p:nvPicPr>
          <p:cNvPr id="34" name="Graphic 33" descr="Document outline">
            <a:extLst>
              <a:ext uri="{FF2B5EF4-FFF2-40B4-BE49-F238E27FC236}">
                <a16:creationId xmlns:a16="http://schemas.microsoft.com/office/drawing/2014/main" id="{0CD2D44E-096F-83BB-2A68-AB3D614ACD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85504" y="4776520"/>
            <a:ext cx="572650" cy="538465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82EB89-6524-C6D2-751C-8B7747EDE20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471830" y="2295644"/>
            <a:ext cx="1" cy="89202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76688C-3265-762A-0E15-35AEA260A73A}"/>
              </a:ext>
            </a:extLst>
          </p:cNvPr>
          <p:cNvSpPr txBox="1"/>
          <p:nvPr/>
        </p:nvSpPr>
        <p:spPr>
          <a:xfrm>
            <a:off x="7715959" y="2457944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chemeClr val="bg1">
                    <a:lumMod val="75000"/>
                  </a:schemeClr>
                </a:solidFill>
              </a:rPr>
              <a:t>Conforms to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4C0A19F-DDEF-ADAB-942F-491A8E8B42BE}"/>
              </a:ext>
            </a:extLst>
          </p:cNvPr>
          <p:cNvSpPr/>
          <p:nvPr/>
        </p:nvSpPr>
        <p:spPr>
          <a:xfrm>
            <a:off x="7247215" y="4085048"/>
            <a:ext cx="516835" cy="24761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DFBD5F-6E5E-9FA8-9C69-0AE07E9FBDD4}"/>
              </a:ext>
            </a:extLst>
          </p:cNvPr>
          <p:cNvSpPr txBox="1"/>
          <p:nvPr/>
        </p:nvSpPr>
        <p:spPr>
          <a:xfrm>
            <a:off x="7864047" y="3224733"/>
            <a:ext cx="1215565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>
                <a:solidFill>
                  <a:schemeClr val="bg1">
                    <a:lumMod val="75000"/>
                  </a:schemeClr>
                </a:solidFill>
              </a:rPr>
              <a:t>Generated Code</a:t>
            </a:r>
          </a:p>
        </p:txBody>
      </p:sp>
      <p:sp>
        <p:nvSpPr>
          <p:cNvPr id="48" name="Rectangle: Folded Corner 47">
            <a:extLst>
              <a:ext uri="{FF2B5EF4-FFF2-40B4-BE49-F238E27FC236}">
                <a16:creationId xmlns:a16="http://schemas.microsoft.com/office/drawing/2014/main" id="{1A85148B-3C87-3A5D-C6CC-5A15832815B0}"/>
              </a:ext>
            </a:extLst>
          </p:cNvPr>
          <p:cNvSpPr/>
          <p:nvPr/>
        </p:nvSpPr>
        <p:spPr>
          <a:xfrm>
            <a:off x="8096692" y="1457097"/>
            <a:ext cx="750277" cy="838547"/>
          </a:xfrm>
          <a:prstGeom prst="foldedCorner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>
                <a:solidFill>
                  <a:schemeClr val="bg1">
                    <a:lumMod val="75000"/>
                  </a:schemeClr>
                </a:solidFill>
              </a:rPr>
              <a:t>Templates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9B9955-24BF-EFFB-817A-3BBB4CAEA337}"/>
              </a:ext>
            </a:extLst>
          </p:cNvPr>
          <p:cNvSpPr txBox="1"/>
          <p:nvPr/>
        </p:nvSpPr>
        <p:spPr>
          <a:xfrm>
            <a:off x="9847718" y="2539704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475B0-35C0-759B-A5B6-AF5BD914BC3C}"/>
              </a:ext>
            </a:extLst>
          </p:cNvPr>
          <p:cNvSpPr txBox="1"/>
          <p:nvPr/>
        </p:nvSpPr>
        <p:spPr>
          <a:xfrm>
            <a:off x="9847718" y="3018393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55" name="Rectangle: Folded Corner 54">
            <a:extLst>
              <a:ext uri="{FF2B5EF4-FFF2-40B4-BE49-F238E27FC236}">
                <a16:creationId xmlns:a16="http://schemas.microsoft.com/office/drawing/2014/main" id="{DB0A40EA-6A82-E0A0-DC8C-F7424E4B1BEF}"/>
              </a:ext>
            </a:extLst>
          </p:cNvPr>
          <p:cNvSpPr/>
          <p:nvPr/>
        </p:nvSpPr>
        <p:spPr>
          <a:xfrm>
            <a:off x="4839000" y="1131216"/>
            <a:ext cx="6327306" cy="4923494"/>
          </a:xfrm>
          <a:prstGeom prst="foldedCorner">
            <a:avLst>
              <a:gd name="adj" fmla="val 1329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Defining the model using Python code</a:t>
            </a:r>
          </a:p>
          <a:p>
            <a:pPr algn="ctr"/>
            <a:endParaRPr lang="en-IE" sz="1600" b="1" dirty="0">
              <a:solidFill>
                <a:schemeClr val="tx2"/>
              </a:solidFill>
            </a:endParaRPr>
          </a:p>
          <a:p>
            <a:pPr algn="ctr"/>
            <a:endParaRPr lang="en-IE" sz="1200" b="1" dirty="0">
              <a:solidFill>
                <a:schemeClr val="tx2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A7833A4-6CA7-97EA-0B39-AFE326F50982}"/>
              </a:ext>
            </a:extLst>
          </p:cNvPr>
          <p:cNvCxnSpPr>
            <a:cxnSpLocks/>
            <a:stCxn id="22" idx="0"/>
            <a:endCxn id="40" idx="3"/>
          </p:cNvCxnSpPr>
          <p:nvPr/>
        </p:nvCxnSpPr>
        <p:spPr>
          <a:xfrm rot="5400000" flipH="1" flipV="1">
            <a:off x="2749980" y="4709894"/>
            <a:ext cx="453384" cy="840552"/>
          </a:xfrm>
          <a:prstGeom prst="bentConnector3">
            <a:avLst/>
          </a:prstGeom>
          <a:ln>
            <a:solidFill>
              <a:schemeClr val="tx1">
                <a:lumMod val="10000"/>
                <a:lumOff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CA2320-5964-0754-DE7C-CF645B8A53D0}"/>
              </a:ext>
            </a:extLst>
          </p:cNvPr>
          <p:cNvCxnSpPr>
            <a:cxnSpLocks/>
            <a:stCxn id="40" idx="3"/>
            <a:endCxn id="60" idx="0"/>
          </p:cNvCxnSpPr>
          <p:nvPr/>
        </p:nvCxnSpPr>
        <p:spPr>
          <a:xfrm>
            <a:off x="3396948" y="4903478"/>
            <a:ext cx="0" cy="4533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CFE48A-88C0-3E52-AAB5-2672ED1D85D9}"/>
              </a:ext>
            </a:extLst>
          </p:cNvPr>
          <p:cNvGrpSpPr/>
          <p:nvPr/>
        </p:nvGrpSpPr>
        <p:grpSpPr>
          <a:xfrm>
            <a:off x="3034320" y="5356862"/>
            <a:ext cx="725255" cy="784879"/>
            <a:chOff x="3002459" y="5356862"/>
            <a:chExt cx="725255" cy="784879"/>
          </a:xfrm>
        </p:grpSpPr>
        <p:sp>
          <p:nvSpPr>
            <p:cNvPr id="60" name="Rectangle: Folded Corner 59">
              <a:extLst>
                <a:ext uri="{FF2B5EF4-FFF2-40B4-BE49-F238E27FC236}">
                  <a16:creationId xmlns:a16="http://schemas.microsoft.com/office/drawing/2014/main" id="{BFEBD8E8-3924-4879-44D3-195D37F5B61B}"/>
                </a:ext>
              </a:extLst>
            </p:cNvPr>
            <p:cNvSpPr/>
            <p:nvPr/>
          </p:nvSpPr>
          <p:spPr>
            <a:xfrm>
              <a:off x="3046023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B277101-456F-18BE-561F-0AF4C2E01AF9}"/>
                </a:ext>
              </a:extLst>
            </p:cNvPr>
            <p:cNvSpPr/>
            <p:nvPr/>
          </p:nvSpPr>
          <p:spPr>
            <a:xfrm>
              <a:off x="3002459" y="5423979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Python</a:t>
              </a:r>
            </a:p>
          </p:txBody>
        </p:sp>
        <p:pic>
          <p:nvPicPr>
            <p:cNvPr id="1025" name="Picture 2" descr="Python (programming language) - Wikipedia">
              <a:extLst>
                <a:ext uri="{FF2B5EF4-FFF2-40B4-BE49-F238E27FC236}">
                  <a16:creationId xmlns:a16="http://schemas.microsoft.com/office/drawing/2014/main" id="{B3949594-BCD3-ACB7-1418-E28A4A217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299" y="5783343"/>
              <a:ext cx="291573" cy="30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1027">
            <a:extLst>
              <a:ext uri="{FF2B5EF4-FFF2-40B4-BE49-F238E27FC236}">
                <a16:creationId xmlns:a16="http://schemas.microsoft.com/office/drawing/2014/main" id="{FC3C0B1C-A31F-C0A6-A56E-7CAAD18549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4451" y="1882317"/>
            <a:ext cx="5951391" cy="3399863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B816DBB8-AC82-B78F-2572-E5D037D5E592}"/>
              </a:ext>
            </a:extLst>
          </p:cNvPr>
          <p:cNvSpPr/>
          <p:nvPr/>
        </p:nvSpPr>
        <p:spPr>
          <a:xfrm>
            <a:off x="4125578" y="4300396"/>
            <a:ext cx="645595" cy="17971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8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BA475-E693-786A-0D21-21978432C93A}"/>
              </a:ext>
            </a:extLst>
          </p:cNvPr>
          <p:cNvGrpSpPr/>
          <p:nvPr/>
        </p:nvGrpSpPr>
        <p:grpSpPr>
          <a:xfrm>
            <a:off x="2122704" y="1131216"/>
            <a:ext cx="2518325" cy="5358484"/>
            <a:chOff x="2122704" y="1131216"/>
            <a:chExt cx="2518325" cy="535848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D741E84-043B-9242-EFD3-A8E55C1D6A73}"/>
                </a:ext>
              </a:extLst>
            </p:cNvPr>
            <p:cNvSpPr/>
            <p:nvPr/>
          </p:nvSpPr>
          <p:spPr>
            <a:xfrm>
              <a:off x="2122704" y="1131216"/>
              <a:ext cx="2518325" cy="5358484"/>
            </a:xfrm>
            <a:prstGeom prst="roundRect">
              <a:avLst>
                <a:gd name="adj" fmla="val 3373"/>
              </a:avLst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5D6FB62-16F6-D37E-290A-5698BE04DAC8}"/>
                </a:ext>
              </a:extLst>
            </p:cNvPr>
            <p:cNvSpPr txBox="1"/>
            <p:nvPr/>
          </p:nvSpPr>
          <p:spPr>
            <a:xfrm>
              <a:off x="2237332" y="1212567"/>
              <a:ext cx="110607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l"/>
              <a:r>
                <a:rPr lang="en-IE" sz="1050" b="1" dirty="0">
                  <a:solidFill>
                    <a:schemeClr val="accent2"/>
                  </a:solidFill>
                </a:rPr>
                <a:t>B-UML Language</a:t>
              </a:r>
              <a:endParaRPr lang="en-IE" sz="105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7BE887AD-9D32-3D5B-0323-6AB01063830E}"/>
              </a:ext>
            </a:extLst>
          </p:cNvPr>
          <p:cNvSpPr/>
          <p:nvPr/>
        </p:nvSpPr>
        <p:spPr>
          <a:xfrm>
            <a:off x="8267297" y="1615949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BESSER Platform Architecture (LOW-CODE)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3B8-696E-4D6E-9567-90D019D4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D0BAAC-A5EA-1C42-B953-974912F0595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CEE7-8685-51D1-916B-45C4AACFCDB2}"/>
              </a:ext>
            </a:extLst>
          </p:cNvPr>
          <p:cNvSpPr/>
          <p:nvPr/>
        </p:nvSpPr>
        <p:spPr>
          <a:xfrm>
            <a:off x="8002653" y="3392358"/>
            <a:ext cx="1166388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CCF4E-CD44-68B6-C736-1003220E78E0}"/>
              </a:ext>
            </a:extLst>
          </p:cNvPr>
          <p:cNvSpPr/>
          <p:nvPr/>
        </p:nvSpPr>
        <p:spPr>
          <a:xfrm>
            <a:off x="5016167" y="3392358"/>
            <a:ext cx="1908312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200" b="1" dirty="0"/>
              <a:t>Model </a:t>
            </a:r>
          </a:p>
          <a:p>
            <a:pPr algn="ctr"/>
            <a:r>
              <a:rPr lang="en-IE" sz="1200" b="1" dirty="0"/>
              <a:t>Transformation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2503D367-8E90-216D-F0FA-9A1BC3EA9630}"/>
              </a:ext>
            </a:extLst>
          </p:cNvPr>
          <p:cNvSpPr/>
          <p:nvPr/>
        </p:nvSpPr>
        <p:spPr>
          <a:xfrm>
            <a:off x="3031824" y="3854843"/>
            <a:ext cx="733709" cy="935789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529E49-4024-B42C-7022-D96DD99060C3}"/>
              </a:ext>
            </a:extLst>
          </p:cNvPr>
          <p:cNvCxnSpPr>
            <a:cxnSpLocks/>
            <a:stCxn id="6" idx="0"/>
            <a:endCxn id="24" idx="2"/>
          </p:cNvCxnSpPr>
          <p:nvPr/>
        </p:nvCxnSpPr>
        <p:spPr>
          <a:xfrm flipV="1">
            <a:off x="3398679" y="2525886"/>
            <a:ext cx="0" cy="13289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D1829159-6B7E-3971-1127-B4164456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869" y="3322750"/>
            <a:ext cx="449247" cy="4492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F9A78F-CB19-7694-9310-F9703DCC014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8585847" y="2500332"/>
            <a:ext cx="1" cy="8920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4282-467A-F22B-CCA5-9E45F6396B20}"/>
              </a:ext>
            </a:extLst>
          </p:cNvPr>
          <p:cNvSpPr txBox="1"/>
          <p:nvPr/>
        </p:nvSpPr>
        <p:spPr>
          <a:xfrm>
            <a:off x="7829976" y="2662632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Conforms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B2557-2090-4056-F30A-C070CF8C79F0}"/>
              </a:ext>
            </a:extLst>
          </p:cNvPr>
          <p:cNvSpPr txBox="1"/>
          <p:nvPr/>
        </p:nvSpPr>
        <p:spPr>
          <a:xfrm>
            <a:off x="7978064" y="3429421"/>
            <a:ext cx="121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/>
              <a:t>Generated Code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5F3332-329A-BCAD-18C2-33ED26BE0796}"/>
              </a:ext>
            </a:extLst>
          </p:cNvPr>
          <p:cNvCxnSpPr>
            <a:cxnSpLocks/>
          </p:cNvCxnSpPr>
          <p:nvPr/>
        </p:nvCxnSpPr>
        <p:spPr>
          <a:xfrm>
            <a:off x="2694583" y="3126709"/>
            <a:ext cx="7843651" cy="9021"/>
          </a:xfrm>
          <a:prstGeom prst="line">
            <a:avLst/>
          </a:prstGeom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7BA550-A5E3-875C-39E8-FF50148370FB}"/>
              </a:ext>
            </a:extLst>
          </p:cNvPr>
          <p:cNvSpPr txBox="1"/>
          <p:nvPr/>
        </p:nvSpPr>
        <p:spPr>
          <a:xfrm>
            <a:off x="9961735" y="2744392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C5461-BDF7-670F-2237-FCC0BBF942F4}"/>
              </a:ext>
            </a:extLst>
          </p:cNvPr>
          <p:cNvSpPr txBox="1"/>
          <p:nvPr/>
        </p:nvSpPr>
        <p:spPr>
          <a:xfrm>
            <a:off x="9961735" y="3223081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152DE5AC-A786-53FB-1C02-87EE34D962D9}"/>
              </a:ext>
            </a:extLst>
          </p:cNvPr>
          <p:cNvSpPr/>
          <p:nvPr/>
        </p:nvSpPr>
        <p:spPr>
          <a:xfrm>
            <a:off x="2994947" y="1687339"/>
            <a:ext cx="807463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B-UML</a:t>
            </a:r>
          </a:p>
          <a:p>
            <a:pPr algn="ctr"/>
            <a:r>
              <a:rPr lang="en-IE" sz="1100" dirty="0"/>
              <a:t>MM</a:t>
            </a:r>
          </a:p>
        </p:txBody>
      </p:sp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8158D837-A2B7-4561-AA1B-9E9686ED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642" y="3945611"/>
            <a:ext cx="914400" cy="9144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AEBD57-F3C4-B560-96D7-67D35A34E7D9}"/>
              </a:ext>
            </a:extLst>
          </p:cNvPr>
          <p:cNvSpPr/>
          <p:nvPr/>
        </p:nvSpPr>
        <p:spPr>
          <a:xfrm>
            <a:off x="2047637" y="4289736"/>
            <a:ext cx="516835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C2EB62AE-ADB8-0102-70AE-77752D2A0074}"/>
              </a:ext>
            </a:extLst>
          </p:cNvPr>
          <p:cNvSpPr/>
          <p:nvPr/>
        </p:nvSpPr>
        <p:spPr>
          <a:xfrm>
            <a:off x="8210709" y="1661785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/>
              <a:t>Templates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8A607-3D8C-894F-7F0A-8702683B674F}"/>
              </a:ext>
            </a:extLst>
          </p:cNvPr>
          <p:cNvSpPr txBox="1"/>
          <p:nvPr/>
        </p:nvSpPr>
        <p:spPr>
          <a:xfrm>
            <a:off x="3365087" y="2651090"/>
            <a:ext cx="874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Instance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169C1-772C-6E58-6BA6-0FFB9F7A4278}"/>
              </a:ext>
            </a:extLst>
          </p:cNvPr>
          <p:cNvSpPr/>
          <p:nvPr/>
        </p:nvSpPr>
        <p:spPr>
          <a:xfrm>
            <a:off x="5326546" y="3959016"/>
            <a:ext cx="1319915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SQLAlchemy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79669-5E1C-6015-62A8-E8901B148682}"/>
              </a:ext>
            </a:extLst>
          </p:cNvPr>
          <p:cNvSpPr/>
          <p:nvPr/>
        </p:nvSpPr>
        <p:spPr>
          <a:xfrm>
            <a:off x="5326545" y="4480106"/>
            <a:ext cx="1319916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Python Classes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3A7FC-FBE4-B7E8-AFEA-0308CCFC7328}"/>
              </a:ext>
            </a:extLst>
          </p:cNvPr>
          <p:cNvSpPr/>
          <p:nvPr/>
        </p:nvSpPr>
        <p:spPr>
          <a:xfrm>
            <a:off x="5326547" y="4991611"/>
            <a:ext cx="1319914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Django models</a:t>
            </a:r>
          </a:p>
        </p:txBody>
      </p:sp>
      <p:pic>
        <p:nvPicPr>
          <p:cNvPr id="53" name="Graphic 52" descr="Document outline">
            <a:extLst>
              <a:ext uri="{FF2B5EF4-FFF2-40B4-BE49-F238E27FC236}">
                <a16:creationId xmlns:a16="http://schemas.microsoft.com/office/drawing/2014/main" id="{6B28C457-26F7-FB3A-682D-2430DB72A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3843900"/>
            <a:ext cx="572650" cy="538465"/>
          </a:xfrm>
          <a:prstGeom prst="rect">
            <a:avLst/>
          </a:prstGeom>
        </p:spPr>
      </p:pic>
      <p:pic>
        <p:nvPicPr>
          <p:cNvPr id="54" name="Graphic 53" descr="Document outline">
            <a:extLst>
              <a:ext uri="{FF2B5EF4-FFF2-40B4-BE49-F238E27FC236}">
                <a16:creationId xmlns:a16="http://schemas.microsoft.com/office/drawing/2014/main" id="{4BA21FD9-1A96-AFEF-43A1-2995F703B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4981208"/>
            <a:ext cx="572650" cy="538465"/>
          </a:xfrm>
          <a:prstGeom prst="rect">
            <a:avLst/>
          </a:prstGeom>
        </p:spPr>
      </p:pic>
      <p:pic>
        <p:nvPicPr>
          <p:cNvPr id="44" name="Picture 4" descr="Python: 3 Sqlalchemy useful tips you will use almost every time | ITNEXT">
            <a:extLst>
              <a:ext uri="{FF2B5EF4-FFF2-40B4-BE49-F238E27FC236}">
                <a16:creationId xmlns:a16="http://schemas.microsoft.com/office/drawing/2014/main" id="{0CCD569B-5E7C-3046-63AF-4C5E958D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46314" r="40932" b="2847"/>
          <a:stretch/>
        </p:blipFill>
        <p:spPr bwMode="auto">
          <a:xfrm>
            <a:off x="8636056" y="4194668"/>
            <a:ext cx="347089" cy="3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Django Logo PNG Vector (SVG) Free Download">
            <a:extLst>
              <a:ext uri="{FF2B5EF4-FFF2-40B4-BE49-F238E27FC236}">
                <a16:creationId xmlns:a16="http://schemas.microsoft.com/office/drawing/2014/main" id="{6DCE4729-8275-7B93-E406-AE720CB2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07" y="5259648"/>
            <a:ext cx="274248" cy="2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phic 51" descr="Document outline">
            <a:extLst>
              <a:ext uri="{FF2B5EF4-FFF2-40B4-BE49-F238E27FC236}">
                <a16:creationId xmlns:a16="http://schemas.microsoft.com/office/drawing/2014/main" id="{B2B01D7C-887E-AAF2-3185-72285923B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019" y="4411062"/>
            <a:ext cx="572650" cy="538465"/>
          </a:xfrm>
          <a:prstGeom prst="rect">
            <a:avLst/>
          </a:prstGeom>
        </p:spPr>
      </p:pic>
      <p:pic>
        <p:nvPicPr>
          <p:cNvPr id="41" name="Picture 2" descr="Python (programming language) - Wikipedia">
            <a:extLst>
              <a:ext uri="{FF2B5EF4-FFF2-40B4-BE49-F238E27FC236}">
                <a16:creationId xmlns:a16="http://schemas.microsoft.com/office/drawing/2014/main" id="{C9793432-E81E-3E23-E13A-F9099FCB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3" y="4743214"/>
            <a:ext cx="291573" cy="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A9442C-344B-BDF4-D0D8-5C1C617A9E22}"/>
              </a:ext>
            </a:extLst>
          </p:cNvPr>
          <p:cNvSpPr/>
          <p:nvPr/>
        </p:nvSpPr>
        <p:spPr>
          <a:xfrm>
            <a:off x="7137033" y="4287180"/>
            <a:ext cx="638127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0D83420-EB57-C0F1-9FC7-0003DF802C9F}"/>
              </a:ext>
            </a:extLst>
          </p:cNvPr>
          <p:cNvGrpSpPr/>
          <p:nvPr/>
        </p:nvGrpSpPr>
        <p:grpSpPr>
          <a:xfrm>
            <a:off x="2191535" y="5356862"/>
            <a:ext cx="725255" cy="784879"/>
            <a:chOff x="2172334" y="5359970"/>
            <a:chExt cx="725255" cy="784879"/>
          </a:xfrm>
        </p:grpSpPr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BCA7F1AF-5FCD-8BB9-0694-408EBE37522A}"/>
                </a:ext>
              </a:extLst>
            </p:cNvPr>
            <p:cNvSpPr/>
            <p:nvPr/>
          </p:nvSpPr>
          <p:spPr>
            <a:xfrm>
              <a:off x="2218131" y="5359970"/>
              <a:ext cx="638127" cy="784879"/>
            </a:xfrm>
            <a:prstGeom prst="foldedCorner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lang="en-IE" sz="12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4B4211-060B-8FFA-DC2F-2233402EA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51"/>
            <a:stretch/>
          </p:blipFill>
          <p:spPr bwMode="auto">
            <a:xfrm>
              <a:off x="2291721" y="5653181"/>
              <a:ext cx="490948" cy="44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46031A6-4712-94B2-C951-28B67525F632}"/>
                </a:ext>
              </a:extLst>
            </p:cNvPr>
            <p:cNvSpPr/>
            <p:nvPr/>
          </p:nvSpPr>
          <p:spPr>
            <a:xfrm>
              <a:off x="2172334" y="5422073"/>
              <a:ext cx="725255" cy="23557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PlantUML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323B76E-CF7A-9F83-B11D-2FA38844DCE1}"/>
              </a:ext>
            </a:extLst>
          </p:cNvPr>
          <p:cNvSpPr/>
          <p:nvPr/>
        </p:nvSpPr>
        <p:spPr>
          <a:xfrm>
            <a:off x="3339528" y="4790633"/>
            <a:ext cx="114840" cy="112845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IE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D178768C-F854-100B-669F-0999DD3DEB78}"/>
              </a:ext>
            </a:extLst>
          </p:cNvPr>
          <p:cNvSpPr/>
          <p:nvPr/>
        </p:nvSpPr>
        <p:spPr>
          <a:xfrm>
            <a:off x="8153280" y="1411261"/>
            <a:ext cx="750277" cy="838547"/>
          </a:xfrm>
          <a:prstGeom prst="foldedCorner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BEB9F-7C10-25A9-83AA-29B530F44597}"/>
              </a:ext>
            </a:extLst>
          </p:cNvPr>
          <p:cNvSpPr/>
          <p:nvPr/>
        </p:nvSpPr>
        <p:spPr>
          <a:xfrm>
            <a:off x="7888636" y="3187670"/>
            <a:ext cx="1166388" cy="217865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FCFBF-E8EC-6E51-5E64-95FD0434292F}"/>
              </a:ext>
            </a:extLst>
          </p:cNvPr>
          <p:cNvSpPr/>
          <p:nvPr/>
        </p:nvSpPr>
        <p:spPr>
          <a:xfrm>
            <a:off x="5191855" y="3187670"/>
            <a:ext cx="1908312" cy="2178658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b="1" dirty="0">
                <a:solidFill>
                  <a:schemeClr val="bg1">
                    <a:lumMod val="75000"/>
                  </a:schemeClr>
                </a:solidFill>
              </a:rPr>
              <a:t>Model </a:t>
            </a:r>
          </a:p>
          <a:p>
            <a:pPr algn="ctr"/>
            <a:r>
              <a:rPr lang="en-IE" sz="1200" b="1" dirty="0">
                <a:solidFill>
                  <a:schemeClr val="bg1">
                    <a:lumMod val="75000"/>
                  </a:schemeClr>
                </a:solidFill>
              </a:rPr>
              <a:t>Transformation</a:t>
            </a:r>
          </a:p>
        </p:txBody>
      </p:sp>
      <p:pic>
        <p:nvPicPr>
          <p:cNvPr id="16" name="Graphic 15" descr="Gears with solid fill">
            <a:extLst>
              <a:ext uri="{FF2B5EF4-FFF2-40B4-BE49-F238E27FC236}">
                <a16:creationId xmlns:a16="http://schemas.microsoft.com/office/drawing/2014/main" id="{7FAB477D-1C4A-ED7F-39BE-B9104837F7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53557" y="3118062"/>
            <a:ext cx="449247" cy="449247"/>
          </a:xfrm>
          <a:prstGeom prst="rect">
            <a:avLst/>
          </a:prstGeom>
        </p:spPr>
      </p:pic>
      <p:pic>
        <p:nvPicPr>
          <p:cNvPr id="31" name="Graphic 30" descr="Document outline">
            <a:extLst>
              <a:ext uri="{FF2B5EF4-FFF2-40B4-BE49-F238E27FC236}">
                <a16:creationId xmlns:a16="http://schemas.microsoft.com/office/drawing/2014/main" id="{292E5B4F-AD47-A52B-B05D-C1F5EE0913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82002" y="4206374"/>
            <a:ext cx="572650" cy="538465"/>
          </a:xfrm>
          <a:prstGeom prst="rect">
            <a:avLst/>
          </a:prstGeom>
        </p:spPr>
      </p:pic>
      <p:pic>
        <p:nvPicPr>
          <p:cNvPr id="32" name="Graphic 31" descr="Document outline">
            <a:extLst>
              <a:ext uri="{FF2B5EF4-FFF2-40B4-BE49-F238E27FC236}">
                <a16:creationId xmlns:a16="http://schemas.microsoft.com/office/drawing/2014/main" id="{8A7728B5-DA00-331B-E5C4-1F810895A9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85504" y="3639212"/>
            <a:ext cx="572650" cy="538465"/>
          </a:xfrm>
          <a:prstGeom prst="rect">
            <a:avLst/>
          </a:prstGeom>
        </p:spPr>
      </p:pic>
      <p:pic>
        <p:nvPicPr>
          <p:cNvPr id="34" name="Graphic 33" descr="Document outline">
            <a:extLst>
              <a:ext uri="{FF2B5EF4-FFF2-40B4-BE49-F238E27FC236}">
                <a16:creationId xmlns:a16="http://schemas.microsoft.com/office/drawing/2014/main" id="{0CD2D44E-096F-83BB-2A68-AB3D614ACD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85504" y="4776520"/>
            <a:ext cx="572650" cy="538465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82EB89-6524-C6D2-751C-8B7747EDE20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471830" y="2295644"/>
            <a:ext cx="1" cy="89202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76688C-3265-762A-0E15-35AEA260A73A}"/>
              </a:ext>
            </a:extLst>
          </p:cNvPr>
          <p:cNvSpPr txBox="1"/>
          <p:nvPr/>
        </p:nvSpPr>
        <p:spPr>
          <a:xfrm>
            <a:off x="7715959" y="2457944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chemeClr val="bg1">
                    <a:lumMod val="75000"/>
                  </a:schemeClr>
                </a:solidFill>
              </a:rPr>
              <a:t>Conforms to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4C0A19F-DDEF-ADAB-942F-491A8E8B42BE}"/>
              </a:ext>
            </a:extLst>
          </p:cNvPr>
          <p:cNvSpPr/>
          <p:nvPr/>
        </p:nvSpPr>
        <p:spPr>
          <a:xfrm>
            <a:off x="7247215" y="4085048"/>
            <a:ext cx="516835" cy="24761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DFBD5F-6E5E-9FA8-9C69-0AE07E9FBDD4}"/>
              </a:ext>
            </a:extLst>
          </p:cNvPr>
          <p:cNvSpPr txBox="1"/>
          <p:nvPr/>
        </p:nvSpPr>
        <p:spPr>
          <a:xfrm>
            <a:off x="7864047" y="3224733"/>
            <a:ext cx="1215565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>
                <a:solidFill>
                  <a:schemeClr val="bg1">
                    <a:lumMod val="75000"/>
                  </a:schemeClr>
                </a:solidFill>
              </a:rPr>
              <a:t>Generated Code</a:t>
            </a:r>
          </a:p>
        </p:txBody>
      </p:sp>
      <p:sp>
        <p:nvSpPr>
          <p:cNvPr id="48" name="Rectangle: Folded Corner 47">
            <a:extLst>
              <a:ext uri="{FF2B5EF4-FFF2-40B4-BE49-F238E27FC236}">
                <a16:creationId xmlns:a16="http://schemas.microsoft.com/office/drawing/2014/main" id="{1A85148B-3C87-3A5D-C6CC-5A15832815B0}"/>
              </a:ext>
            </a:extLst>
          </p:cNvPr>
          <p:cNvSpPr/>
          <p:nvPr/>
        </p:nvSpPr>
        <p:spPr>
          <a:xfrm>
            <a:off x="8096692" y="1457097"/>
            <a:ext cx="750277" cy="838547"/>
          </a:xfrm>
          <a:prstGeom prst="foldedCorner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>
                <a:solidFill>
                  <a:schemeClr val="bg1">
                    <a:lumMod val="75000"/>
                  </a:schemeClr>
                </a:solidFill>
              </a:rPr>
              <a:t>Templates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9B9955-24BF-EFFB-817A-3BBB4CAEA337}"/>
              </a:ext>
            </a:extLst>
          </p:cNvPr>
          <p:cNvSpPr txBox="1"/>
          <p:nvPr/>
        </p:nvSpPr>
        <p:spPr>
          <a:xfrm>
            <a:off x="9847718" y="2539704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E475B0-35C0-759B-A5B6-AF5BD914BC3C}"/>
              </a:ext>
            </a:extLst>
          </p:cNvPr>
          <p:cNvSpPr txBox="1"/>
          <p:nvPr/>
        </p:nvSpPr>
        <p:spPr>
          <a:xfrm>
            <a:off x="9847718" y="3018393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55" name="Rectangle: Folded Corner 54">
            <a:extLst>
              <a:ext uri="{FF2B5EF4-FFF2-40B4-BE49-F238E27FC236}">
                <a16:creationId xmlns:a16="http://schemas.microsoft.com/office/drawing/2014/main" id="{DB0A40EA-6A82-E0A0-DC8C-F7424E4B1BEF}"/>
              </a:ext>
            </a:extLst>
          </p:cNvPr>
          <p:cNvSpPr/>
          <p:nvPr/>
        </p:nvSpPr>
        <p:spPr>
          <a:xfrm>
            <a:off x="4839000" y="1131217"/>
            <a:ext cx="6327306" cy="4923494"/>
          </a:xfrm>
          <a:prstGeom prst="foldedCorner">
            <a:avLst>
              <a:gd name="adj" fmla="val 1329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Hand-drawn model</a:t>
            </a:r>
            <a:endParaRPr lang="en-IE" sz="1200" b="1" dirty="0">
              <a:solidFill>
                <a:schemeClr val="tx2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A7833A4-6CA7-97EA-0B39-AFE326F50982}"/>
              </a:ext>
            </a:extLst>
          </p:cNvPr>
          <p:cNvCxnSpPr>
            <a:cxnSpLocks/>
            <a:stCxn id="22" idx="0"/>
            <a:endCxn id="40" idx="3"/>
          </p:cNvCxnSpPr>
          <p:nvPr/>
        </p:nvCxnSpPr>
        <p:spPr>
          <a:xfrm rot="5400000" flipH="1" flipV="1">
            <a:off x="2749980" y="4709894"/>
            <a:ext cx="453384" cy="840552"/>
          </a:xfrm>
          <a:prstGeom prst="bentConnector3">
            <a:avLst/>
          </a:prstGeom>
          <a:ln>
            <a:solidFill>
              <a:schemeClr val="tx1">
                <a:lumMod val="10000"/>
                <a:lumOff val="9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B31D8B-82D3-69FB-9411-B8CA335FE7F0}"/>
              </a:ext>
            </a:extLst>
          </p:cNvPr>
          <p:cNvGrpSpPr/>
          <p:nvPr/>
        </p:nvGrpSpPr>
        <p:grpSpPr>
          <a:xfrm>
            <a:off x="3034320" y="5356862"/>
            <a:ext cx="725255" cy="784879"/>
            <a:chOff x="3002459" y="5356862"/>
            <a:chExt cx="725255" cy="784879"/>
          </a:xfrm>
        </p:grpSpPr>
        <p:sp>
          <p:nvSpPr>
            <p:cNvPr id="37" name="Rectangle: Folded Corner 36">
              <a:extLst>
                <a:ext uri="{FF2B5EF4-FFF2-40B4-BE49-F238E27FC236}">
                  <a16:creationId xmlns:a16="http://schemas.microsoft.com/office/drawing/2014/main" id="{470BFE56-2876-79F8-C465-D7E0CC055C40}"/>
                </a:ext>
              </a:extLst>
            </p:cNvPr>
            <p:cNvSpPr/>
            <p:nvPr/>
          </p:nvSpPr>
          <p:spPr>
            <a:xfrm>
              <a:off x="3046023" y="5356862"/>
              <a:ext cx="638127" cy="784879"/>
            </a:xfrm>
            <a:prstGeom prst="foldedCorner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4E1B0B0-6EB0-3090-D248-5929979A9CA6}"/>
                </a:ext>
              </a:extLst>
            </p:cNvPr>
            <p:cNvSpPr/>
            <p:nvPr/>
          </p:nvSpPr>
          <p:spPr>
            <a:xfrm>
              <a:off x="3002459" y="5423979"/>
              <a:ext cx="725255" cy="23557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Python</a:t>
              </a:r>
            </a:p>
          </p:txBody>
        </p:sp>
        <p:pic>
          <p:nvPicPr>
            <p:cNvPr id="57" name="Picture 2" descr="Python (programming language) - Wikipedia">
              <a:extLst>
                <a:ext uri="{FF2B5EF4-FFF2-40B4-BE49-F238E27FC236}">
                  <a16:creationId xmlns:a16="http://schemas.microsoft.com/office/drawing/2014/main" id="{C5DA29C8-4303-852E-C505-3DDBFC44C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299" y="5783343"/>
              <a:ext cx="291573" cy="30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3774E4A-7433-1A4B-B838-5886F77FD4D6}"/>
              </a:ext>
            </a:extLst>
          </p:cNvPr>
          <p:cNvCxnSpPr>
            <a:endCxn id="37" idx="0"/>
          </p:cNvCxnSpPr>
          <p:nvPr/>
        </p:nvCxnSpPr>
        <p:spPr>
          <a:xfrm>
            <a:off x="3396948" y="4903478"/>
            <a:ext cx="0" cy="453384"/>
          </a:xfrm>
          <a:prstGeom prst="lin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CBBD472-C5B2-5644-48FE-8D5D970BEA54}"/>
              </a:ext>
            </a:extLst>
          </p:cNvPr>
          <p:cNvCxnSpPr>
            <a:cxnSpLocks/>
            <a:stCxn id="25" idx="0"/>
            <a:endCxn id="40" idx="3"/>
          </p:cNvCxnSpPr>
          <p:nvPr/>
        </p:nvCxnSpPr>
        <p:spPr>
          <a:xfrm rot="16200000" flipV="1">
            <a:off x="3590927" y="4709499"/>
            <a:ext cx="453384" cy="841341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74FAC3-2C5B-C5D8-D428-E4140326D41A}"/>
              </a:ext>
            </a:extLst>
          </p:cNvPr>
          <p:cNvGrpSpPr/>
          <p:nvPr/>
        </p:nvGrpSpPr>
        <p:grpSpPr>
          <a:xfrm>
            <a:off x="3877105" y="5356862"/>
            <a:ext cx="725255" cy="784879"/>
            <a:chOff x="3831795" y="5356862"/>
            <a:chExt cx="725255" cy="784879"/>
          </a:xfrm>
        </p:grpSpPr>
        <p:sp>
          <p:nvSpPr>
            <p:cNvPr id="1027" name="Rectangle: Folded Corner 1026">
              <a:extLst>
                <a:ext uri="{FF2B5EF4-FFF2-40B4-BE49-F238E27FC236}">
                  <a16:creationId xmlns:a16="http://schemas.microsoft.com/office/drawing/2014/main" id="{4B15B222-6555-1C2C-5A0A-3715E964CC9B}"/>
                </a:ext>
              </a:extLst>
            </p:cNvPr>
            <p:cNvSpPr/>
            <p:nvPr/>
          </p:nvSpPr>
          <p:spPr>
            <a:xfrm>
              <a:off x="3873915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1029" name="Rectangle: Rounded Corners 1028">
              <a:extLst>
                <a:ext uri="{FF2B5EF4-FFF2-40B4-BE49-F238E27FC236}">
                  <a16:creationId xmlns:a16="http://schemas.microsoft.com/office/drawing/2014/main" id="{B3C8512E-B2FB-B3A2-5533-5E2F58D41096}"/>
                </a:ext>
              </a:extLst>
            </p:cNvPr>
            <p:cNvSpPr/>
            <p:nvPr/>
          </p:nvSpPr>
          <p:spPr>
            <a:xfrm>
              <a:off x="3831795" y="5412670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latin typeface="Arial (Body)"/>
                </a:rPr>
                <a:t>Hand-draw</a:t>
              </a:r>
            </a:p>
          </p:txBody>
        </p:sp>
        <p:pic>
          <p:nvPicPr>
            <p:cNvPr id="1030" name="Picture 8" descr="Hand holding pen icon Royalty Free Vector Image">
              <a:extLst>
                <a:ext uri="{FF2B5EF4-FFF2-40B4-BE49-F238E27FC236}">
                  <a16:creationId xmlns:a16="http://schemas.microsoft.com/office/drawing/2014/main" id="{5CBE4BED-E199-70DB-A08B-4E1E83AC97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t="19615" r="16371" b="27365"/>
            <a:stretch/>
          </p:blipFill>
          <p:spPr bwMode="auto">
            <a:xfrm>
              <a:off x="4015704" y="5704053"/>
              <a:ext cx="345895" cy="29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871EA927-ABBC-4D83-FC90-67E8A7CC9F9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12511" b="15113"/>
          <a:stretch/>
        </p:blipFill>
        <p:spPr>
          <a:xfrm>
            <a:off x="5238003" y="1938689"/>
            <a:ext cx="5667086" cy="3148564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5C9B5DA9-AFFC-D58F-53C8-041CF0277EA1}"/>
              </a:ext>
            </a:extLst>
          </p:cNvPr>
          <p:cNvSpPr/>
          <p:nvPr/>
        </p:nvSpPr>
        <p:spPr>
          <a:xfrm>
            <a:off x="4125578" y="4300396"/>
            <a:ext cx="645595" cy="17971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C557FB3-94B5-F4C7-40C5-49B0AC8DF5A8}"/>
              </a:ext>
            </a:extLst>
          </p:cNvPr>
          <p:cNvGrpSpPr/>
          <p:nvPr/>
        </p:nvGrpSpPr>
        <p:grpSpPr>
          <a:xfrm>
            <a:off x="2122704" y="1131216"/>
            <a:ext cx="2518325" cy="5358484"/>
            <a:chOff x="2122704" y="1131216"/>
            <a:chExt cx="2518325" cy="535848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F037C3C-1100-B0BD-1153-BA04AB550703}"/>
                </a:ext>
              </a:extLst>
            </p:cNvPr>
            <p:cNvSpPr/>
            <p:nvPr/>
          </p:nvSpPr>
          <p:spPr>
            <a:xfrm>
              <a:off x="2122704" y="1131216"/>
              <a:ext cx="2518325" cy="5358484"/>
            </a:xfrm>
            <a:prstGeom prst="roundRect">
              <a:avLst>
                <a:gd name="adj" fmla="val 3373"/>
              </a:avLst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261D8C-D21C-2788-BC15-9505152FD65D}"/>
                </a:ext>
              </a:extLst>
            </p:cNvPr>
            <p:cNvSpPr txBox="1"/>
            <p:nvPr/>
          </p:nvSpPr>
          <p:spPr>
            <a:xfrm>
              <a:off x="2237332" y="1212567"/>
              <a:ext cx="110607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l"/>
              <a:r>
                <a:rPr lang="en-IE" sz="1050" b="1" dirty="0">
                  <a:solidFill>
                    <a:schemeClr val="accent2"/>
                  </a:solidFill>
                </a:rPr>
                <a:t>B-UML Language</a:t>
              </a:r>
              <a:endParaRPr lang="en-IE" sz="105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1027" name="Rectangle: Folded Corner 1026">
            <a:extLst>
              <a:ext uri="{FF2B5EF4-FFF2-40B4-BE49-F238E27FC236}">
                <a16:creationId xmlns:a16="http://schemas.microsoft.com/office/drawing/2014/main" id="{90BF0D3F-F136-4846-BFD7-1FBE6E1B582B}"/>
              </a:ext>
            </a:extLst>
          </p:cNvPr>
          <p:cNvSpPr/>
          <p:nvPr/>
        </p:nvSpPr>
        <p:spPr>
          <a:xfrm>
            <a:off x="3031824" y="3854843"/>
            <a:ext cx="733709" cy="935789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Model</a:t>
            </a:r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7BE887AD-9D32-3D5B-0323-6AB01063830E}"/>
              </a:ext>
            </a:extLst>
          </p:cNvPr>
          <p:cNvSpPr/>
          <p:nvPr/>
        </p:nvSpPr>
        <p:spPr>
          <a:xfrm>
            <a:off x="8267297" y="1615949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BESSER Platform Architecture (LOW-CODE)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3B8-696E-4D6E-9567-90D019D4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D0BAAC-A5EA-1C42-B953-974912F0595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CEE7-8685-51D1-916B-45C4AACFCDB2}"/>
              </a:ext>
            </a:extLst>
          </p:cNvPr>
          <p:cNvSpPr/>
          <p:nvPr/>
        </p:nvSpPr>
        <p:spPr>
          <a:xfrm>
            <a:off x="8002653" y="3392358"/>
            <a:ext cx="1166388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CCF4E-CD44-68B6-C736-1003220E78E0}"/>
              </a:ext>
            </a:extLst>
          </p:cNvPr>
          <p:cNvSpPr/>
          <p:nvPr/>
        </p:nvSpPr>
        <p:spPr>
          <a:xfrm>
            <a:off x="5016167" y="3392358"/>
            <a:ext cx="1908312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200" b="1" dirty="0"/>
              <a:t>Model </a:t>
            </a:r>
          </a:p>
          <a:p>
            <a:pPr algn="ctr"/>
            <a:r>
              <a:rPr lang="en-IE" sz="1200" b="1" dirty="0"/>
              <a:t>Transformation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529E49-4024-B42C-7022-D96DD99060C3}"/>
              </a:ext>
            </a:extLst>
          </p:cNvPr>
          <p:cNvCxnSpPr>
            <a:cxnSpLocks/>
            <a:stCxn id="1027" idx="0"/>
            <a:endCxn id="24" idx="2"/>
          </p:cNvCxnSpPr>
          <p:nvPr/>
        </p:nvCxnSpPr>
        <p:spPr>
          <a:xfrm flipV="1">
            <a:off x="3398679" y="2525886"/>
            <a:ext cx="0" cy="13289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D1829159-6B7E-3971-1127-B4164456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869" y="3322750"/>
            <a:ext cx="449247" cy="4492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F9A78F-CB19-7694-9310-F9703DCC014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8585847" y="2500332"/>
            <a:ext cx="1" cy="8920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4282-467A-F22B-CCA5-9E45F6396B20}"/>
              </a:ext>
            </a:extLst>
          </p:cNvPr>
          <p:cNvSpPr txBox="1"/>
          <p:nvPr/>
        </p:nvSpPr>
        <p:spPr>
          <a:xfrm>
            <a:off x="7829976" y="2662632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Conforms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B2557-2090-4056-F30A-C070CF8C79F0}"/>
              </a:ext>
            </a:extLst>
          </p:cNvPr>
          <p:cNvSpPr txBox="1"/>
          <p:nvPr/>
        </p:nvSpPr>
        <p:spPr>
          <a:xfrm>
            <a:off x="7978064" y="3429421"/>
            <a:ext cx="121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/>
              <a:t>Generated Code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5F3332-329A-BCAD-18C2-33ED26BE0796}"/>
              </a:ext>
            </a:extLst>
          </p:cNvPr>
          <p:cNvCxnSpPr>
            <a:cxnSpLocks/>
          </p:cNvCxnSpPr>
          <p:nvPr/>
        </p:nvCxnSpPr>
        <p:spPr>
          <a:xfrm>
            <a:off x="2694583" y="3126709"/>
            <a:ext cx="7843651" cy="9021"/>
          </a:xfrm>
          <a:prstGeom prst="line">
            <a:avLst/>
          </a:prstGeom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7BA550-A5E3-875C-39E8-FF50148370FB}"/>
              </a:ext>
            </a:extLst>
          </p:cNvPr>
          <p:cNvSpPr txBox="1"/>
          <p:nvPr/>
        </p:nvSpPr>
        <p:spPr>
          <a:xfrm>
            <a:off x="9961735" y="2744392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C5461-BDF7-670F-2237-FCC0BBF942F4}"/>
              </a:ext>
            </a:extLst>
          </p:cNvPr>
          <p:cNvSpPr txBox="1"/>
          <p:nvPr/>
        </p:nvSpPr>
        <p:spPr>
          <a:xfrm>
            <a:off x="9961735" y="3223081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65000"/>
                  </a:schemeClr>
                </a:solidFill>
              </a:rPr>
              <a:t>M1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152DE5AC-A786-53FB-1C02-87EE34D962D9}"/>
              </a:ext>
            </a:extLst>
          </p:cNvPr>
          <p:cNvSpPr/>
          <p:nvPr/>
        </p:nvSpPr>
        <p:spPr>
          <a:xfrm>
            <a:off x="2994947" y="1687339"/>
            <a:ext cx="807463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B-UML</a:t>
            </a:r>
          </a:p>
          <a:p>
            <a:pPr algn="ctr"/>
            <a:r>
              <a:rPr lang="en-IE" sz="1100" dirty="0"/>
              <a:t>MM</a:t>
            </a:r>
          </a:p>
        </p:txBody>
      </p:sp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8158D837-A2B7-4561-AA1B-9E9686ED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642" y="3945611"/>
            <a:ext cx="914400" cy="9144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AEBD57-F3C4-B560-96D7-67D35A34E7D9}"/>
              </a:ext>
            </a:extLst>
          </p:cNvPr>
          <p:cNvSpPr/>
          <p:nvPr/>
        </p:nvSpPr>
        <p:spPr>
          <a:xfrm>
            <a:off x="2047637" y="4289736"/>
            <a:ext cx="516835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C2EB62AE-ADB8-0102-70AE-77752D2A0074}"/>
              </a:ext>
            </a:extLst>
          </p:cNvPr>
          <p:cNvSpPr/>
          <p:nvPr/>
        </p:nvSpPr>
        <p:spPr>
          <a:xfrm>
            <a:off x="8210709" y="1661785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/>
              <a:t>Templates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8A607-3D8C-894F-7F0A-8702683B674F}"/>
              </a:ext>
            </a:extLst>
          </p:cNvPr>
          <p:cNvSpPr txBox="1"/>
          <p:nvPr/>
        </p:nvSpPr>
        <p:spPr>
          <a:xfrm>
            <a:off x="3365087" y="2651090"/>
            <a:ext cx="874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Instance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169C1-772C-6E58-6BA6-0FFB9F7A4278}"/>
              </a:ext>
            </a:extLst>
          </p:cNvPr>
          <p:cNvSpPr/>
          <p:nvPr/>
        </p:nvSpPr>
        <p:spPr>
          <a:xfrm>
            <a:off x="5326546" y="3959016"/>
            <a:ext cx="1319915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SQLAlchemy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79669-5E1C-6015-62A8-E8901B148682}"/>
              </a:ext>
            </a:extLst>
          </p:cNvPr>
          <p:cNvSpPr/>
          <p:nvPr/>
        </p:nvSpPr>
        <p:spPr>
          <a:xfrm>
            <a:off x="5326545" y="4480106"/>
            <a:ext cx="1319916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Python Classes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3A7FC-FBE4-B7E8-AFEA-0308CCFC7328}"/>
              </a:ext>
            </a:extLst>
          </p:cNvPr>
          <p:cNvSpPr/>
          <p:nvPr/>
        </p:nvSpPr>
        <p:spPr>
          <a:xfrm>
            <a:off x="5326547" y="4991611"/>
            <a:ext cx="1319914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Django models</a:t>
            </a:r>
          </a:p>
        </p:txBody>
      </p:sp>
      <p:pic>
        <p:nvPicPr>
          <p:cNvPr id="53" name="Graphic 52" descr="Document outline">
            <a:extLst>
              <a:ext uri="{FF2B5EF4-FFF2-40B4-BE49-F238E27FC236}">
                <a16:creationId xmlns:a16="http://schemas.microsoft.com/office/drawing/2014/main" id="{6B28C457-26F7-FB3A-682D-2430DB72A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3843900"/>
            <a:ext cx="572650" cy="538465"/>
          </a:xfrm>
          <a:prstGeom prst="rect">
            <a:avLst/>
          </a:prstGeom>
        </p:spPr>
      </p:pic>
      <p:pic>
        <p:nvPicPr>
          <p:cNvPr id="54" name="Graphic 53" descr="Document outline">
            <a:extLst>
              <a:ext uri="{FF2B5EF4-FFF2-40B4-BE49-F238E27FC236}">
                <a16:creationId xmlns:a16="http://schemas.microsoft.com/office/drawing/2014/main" id="{4BA21FD9-1A96-AFEF-43A1-2995F703B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4981208"/>
            <a:ext cx="572650" cy="538465"/>
          </a:xfrm>
          <a:prstGeom prst="rect">
            <a:avLst/>
          </a:prstGeom>
        </p:spPr>
      </p:pic>
      <p:pic>
        <p:nvPicPr>
          <p:cNvPr id="44" name="Picture 4" descr="Python: 3 Sqlalchemy useful tips you will use almost every time | ITNEXT">
            <a:extLst>
              <a:ext uri="{FF2B5EF4-FFF2-40B4-BE49-F238E27FC236}">
                <a16:creationId xmlns:a16="http://schemas.microsoft.com/office/drawing/2014/main" id="{0CCD569B-5E7C-3046-63AF-4C5E958D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46314" r="40932" b="2847"/>
          <a:stretch/>
        </p:blipFill>
        <p:spPr bwMode="auto">
          <a:xfrm>
            <a:off x="8636056" y="4194668"/>
            <a:ext cx="347089" cy="3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Django Logo PNG Vector (SVG) Free Download">
            <a:extLst>
              <a:ext uri="{FF2B5EF4-FFF2-40B4-BE49-F238E27FC236}">
                <a16:creationId xmlns:a16="http://schemas.microsoft.com/office/drawing/2014/main" id="{6DCE4729-8275-7B93-E406-AE720CB2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07" y="5259648"/>
            <a:ext cx="274248" cy="2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phic 51" descr="Document outline">
            <a:extLst>
              <a:ext uri="{FF2B5EF4-FFF2-40B4-BE49-F238E27FC236}">
                <a16:creationId xmlns:a16="http://schemas.microsoft.com/office/drawing/2014/main" id="{B2B01D7C-887E-AAF2-3185-72285923B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019" y="4411062"/>
            <a:ext cx="572650" cy="538465"/>
          </a:xfrm>
          <a:prstGeom prst="rect">
            <a:avLst/>
          </a:prstGeom>
        </p:spPr>
      </p:pic>
      <p:pic>
        <p:nvPicPr>
          <p:cNvPr id="41" name="Picture 2" descr="Python (programming language) - Wikipedia">
            <a:extLst>
              <a:ext uri="{FF2B5EF4-FFF2-40B4-BE49-F238E27FC236}">
                <a16:creationId xmlns:a16="http://schemas.microsoft.com/office/drawing/2014/main" id="{C9793432-E81E-3E23-E13A-F9099FCB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3" y="4743214"/>
            <a:ext cx="291573" cy="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A9442C-344B-BDF4-D0D8-5C1C617A9E22}"/>
              </a:ext>
            </a:extLst>
          </p:cNvPr>
          <p:cNvSpPr/>
          <p:nvPr/>
        </p:nvSpPr>
        <p:spPr>
          <a:xfrm>
            <a:off x="7137033" y="4287180"/>
            <a:ext cx="638127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A7833A4-6CA7-97EA-0B39-AFE326F50982}"/>
              </a:ext>
            </a:extLst>
          </p:cNvPr>
          <p:cNvCxnSpPr>
            <a:cxnSpLocks/>
            <a:stCxn id="22" idx="0"/>
            <a:endCxn id="40" idx="3"/>
          </p:cNvCxnSpPr>
          <p:nvPr/>
        </p:nvCxnSpPr>
        <p:spPr>
          <a:xfrm rot="5400000" flipH="1" flipV="1">
            <a:off x="2749980" y="4709894"/>
            <a:ext cx="453384" cy="840552"/>
          </a:xfrm>
          <a:prstGeom prst="bentConnector3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0D83420-EB57-C0F1-9FC7-0003DF802C9F}"/>
              </a:ext>
            </a:extLst>
          </p:cNvPr>
          <p:cNvGrpSpPr/>
          <p:nvPr/>
        </p:nvGrpSpPr>
        <p:grpSpPr>
          <a:xfrm>
            <a:off x="2191535" y="5356862"/>
            <a:ext cx="725255" cy="784879"/>
            <a:chOff x="2172334" y="5359970"/>
            <a:chExt cx="725255" cy="784879"/>
          </a:xfrm>
        </p:grpSpPr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BCA7F1AF-5FCD-8BB9-0694-408EBE37522A}"/>
                </a:ext>
              </a:extLst>
            </p:cNvPr>
            <p:cNvSpPr/>
            <p:nvPr/>
          </p:nvSpPr>
          <p:spPr>
            <a:xfrm>
              <a:off x="2218131" y="5359970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lang="en-IE" sz="12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4B4211-060B-8FFA-DC2F-2233402EA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51"/>
            <a:stretch/>
          </p:blipFill>
          <p:spPr bwMode="auto">
            <a:xfrm>
              <a:off x="2291721" y="5653181"/>
              <a:ext cx="490948" cy="44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46031A6-4712-94B2-C951-28B67525F632}"/>
                </a:ext>
              </a:extLst>
            </p:cNvPr>
            <p:cNvSpPr/>
            <p:nvPr/>
          </p:nvSpPr>
          <p:spPr>
            <a:xfrm>
              <a:off x="2172334" y="5422073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PlantUML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E2F734-43AB-ECC8-42D4-BBE783920A45}"/>
              </a:ext>
            </a:extLst>
          </p:cNvPr>
          <p:cNvGrpSpPr/>
          <p:nvPr/>
        </p:nvGrpSpPr>
        <p:grpSpPr>
          <a:xfrm>
            <a:off x="3034320" y="5356862"/>
            <a:ext cx="725255" cy="784879"/>
            <a:chOff x="3002459" y="5356862"/>
            <a:chExt cx="725255" cy="784879"/>
          </a:xfrm>
        </p:grpSpPr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BE817C7B-D707-9671-EC95-9D0D88B57C0E}"/>
                </a:ext>
              </a:extLst>
            </p:cNvPr>
            <p:cNvSpPr/>
            <p:nvPr/>
          </p:nvSpPr>
          <p:spPr>
            <a:xfrm>
              <a:off x="3046023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347CA50-8A2B-DA39-6B59-07165B7FF9B4}"/>
                </a:ext>
              </a:extLst>
            </p:cNvPr>
            <p:cNvSpPr/>
            <p:nvPr/>
          </p:nvSpPr>
          <p:spPr>
            <a:xfrm>
              <a:off x="3002459" y="5423979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Python</a:t>
              </a:r>
            </a:p>
          </p:txBody>
        </p:sp>
        <p:pic>
          <p:nvPicPr>
            <p:cNvPr id="38" name="Picture 2" descr="Python (programming language) - Wikipedia">
              <a:extLst>
                <a:ext uri="{FF2B5EF4-FFF2-40B4-BE49-F238E27FC236}">
                  <a16:creationId xmlns:a16="http://schemas.microsoft.com/office/drawing/2014/main" id="{9A55E9F9-BF02-E041-64EE-B5E1715F4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299" y="5783343"/>
              <a:ext cx="291573" cy="30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6F63C9-FB1A-8684-6FEC-1FBEEFA814F2}"/>
              </a:ext>
            </a:extLst>
          </p:cNvPr>
          <p:cNvGrpSpPr/>
          <p:nvPr/>
        </p:nvGrpSpPr>
        <p:grpSpPr>
          <a:xfrm>
            <a:off x="3877105" y="5356862"/>
            <a:ext cx="725255" cy="784879"/>
            <a:chOff x="3831795" y="5356862"/>
            <a:chExt cx="725255" cy="784879"/>
          </a:xfrm>
        </p:grpSpPr>
        <p:sp>
          <p:nvSpPr>
            <p:cNvPr id="25" name="Rectangle: Folded Corner 24">
              <a:extLst>
                <a:ext uri="{FF2B5EF4-FFF2-40B4-BE49-F238E27FC236}">
                  <a16:creationId xmlns:a16="http://schemas.microsoft.com/office/drawing/2014/main" id="{9C07C2A6-D97C-DCCD-3A78-F5F390A33144}"/>
                </a:ext>
              </a:extLst>
            </p:cNvPr>
            <p:cNvSpPr/>
            <p:nvPr/>
          </p:nvSpPr>
          <p:spPr>
            <a:xfrm>
              <a:off x="3873915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C0FD008-1851-9777-63B3-BCF8385FDAAF}"/>
                </a:ext>
              </a:extLst>
            </p:cNvPr>
            <p:cNvSpPr/>
            <p:nvPr/>
          </p:nvSpPr>
          <p:spPr>
            <a:xfrm>
              <a:off x="3831795" y="5412670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latin typeface="Arial (Body)"/>
                </a:rPr>
                <a:t>Hand-draw</a:t>
              </a:r>
            </a:p>
          </p:txBody>
        </p:sp>
        <p:pic>
          <p:nvPicPr>
            <p:cNvPr id="1032" name="Picture 8" descr="Hand holding pen icon Royalty Free Vector Image">
              <a:extLst>
                <a:ext uri="{FF2B5EF4-FFF2-40B4-BE49-F238E27FC236}">
                  <a16:creationId xmlns:a16="http://schemas.microsoft.com/office/drawing/2014/main" id="{E7795063-0B3D-B29E-9F2C-A7F0FB0B4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t="19615" r="16371" b="27365"/>
            <a:stretch/>
          </p:blipFill>
          <p:spPr bwMode="auto">
            <a:xfrm>
              <a:off x="4015704" y="5704053"/>
              <a:ext cx="345895" cy="29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323B76E-CF7A-9F83-B11D-2FA38844DCE1}"/>
              </a:ext>
            </a:extLst>
          </p:cNvPr>
          <p:cNvSpPr/>
          <p:nvPr/>
        </p:nvSpPr>
        <p:spPr>
          <a:xfrm>
            <a:off x="3339528" y="4790633"/>
            <a:ext cx="114840" cy="112845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IE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CBBD472-C5B2-5644-48FE-8D5D970BEA54}"/>
              </a:ext>
            </a:extLst>
          </p:cNvPr>
          <p:cNvCxnSpPr>
            <a:cxnSpLocks/>
            <a:stCxn id="25" idx="0"/>
            <a:endCxn id="40" idx="3"/>
          </p:cNvCxnSpPr>
          <p:nvPr/>
        </p:nvCxnSpPr>
        <p:spPr>
          <a:xfrm rot="16200000" flipV="1">
            <a:off x="3590927" y="4709499"/>
            <a:ext cx="453384" cy="8413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CA2320-5964-0754-DE7C-CF645B8A53D0}"/>
              </a:ext>
            </a:extLst>
          </p:cNvPr>
          <p:cNvCxnSpPr>
            <a:stCxn id="40" idx="3"/>
            <a:endCxn id="23" idx="0"/>
          </p:cNvCxnSpPr>
          <p:nvPr/>
        </p:nvCxnSpPr>
        <p:spPr>
          <a:xfrm>
            <a:off x="3396948" y="4903478"/>
            <a:ext cx="0" cy="453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BE8C98-DF68-DA28-E377-48B26F4C0A3D}"/>
              </a:ext>
            </a:extLst>
          </p:cNvPr>
          <p:cNvSpPr/>
          <p:nvPr/>
        </p:nvSpPr>
        <p:spPr>
          <a:xfrm>
            <a:off x="4125578" y="4300396"/>
            <a:ext cx="645595" cy="17971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C557FB3-94B5-F4C7-40C5-49B0AC8DF5A8}"/>
              </a:ext>
            </a:extLst>
          </p:cNvPr>
          <p:cNvGrpSpPr/>
          <p:nvPr/>
        </p:nvGrpSpPr>
        <p:grpSpPr>
          <a:xfrm>
            <a:off x="2122704" y="1131216"/>
            <a:ext cx="2518325" cy="5358484"/>
            <a:chOff x="2122704" y="1131216"/>
            <a:chExt cx="2518325" cy="535848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F037C3C-1100-B0BD-1153-BA04AB550703}"/>
                </a:ext>
              </a:extLst>
            </p:cNvPr>
            <p:cNvSpPr/>
            <p:nvPr/>
          </p:nvSpPr>
          <p:spPr>
            <a:xfrm>
              <a:off x="2122704" y="1131216"/>
              <a:ext cx="2518325" cy="5358484"/>
            </a:xfrm>
            <a:prstGeom prst="roundRect">
              <a:avLst>
                <a:gd name="adj" fmla="val 337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261D8C-D21C-2788-BC15-9505152FD65D}"/>
                </a:ext>
              </a:extLst>
            </p:cNvPr>
            <p:cNvSpPr txBox="1"/>
            <p:nvPr/>
          </p:nvSpPr>
          <p:spPr>
            <a:xfrm>
              <a:off x="2237332" y="1212567"/>
              <a:ext cx="110607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l"/>
              <a:r>
                <a:rPr lang="en-IE" sz="1050" b="1" dirty="0">
                  <a:solidFill>
                    <a:schemeClr val="accent2"/>
                  </a:solidFill>
                </a:rPr>
                <a:t>B-UML Language</a:t>
              </a:r>
              <a:endParaRPr lang="en-IE" sz="105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1027" name="Rectangle: Folded Corner 1026">
            <a:extLst>
              <a:ext uri="{FF2B5EF4-FFF2-40B4-BE49-F238E27FC236}">
                <a16:creationId xmlns:a16="http://schemas.microsoft.com/office/drawing/2014/main" id="{90BF0D3F-F136-4846-BFD7-1FBE6E1B582B}"/>
              </a:ext>
            </a:extLst>
          </p:cNvPr>
          <p:cNvSpPr/>
          <p:nvPr/>
        </p:nvSpPr>
        <p:spPr>
          <a:xfrm>
            <a:off x="3031824" y="3854843"/>
            <a:ext cx="733709" cy="935789"/>
          </a:xfrm>
          <a:prstGeom prst="foldedCorner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Model</a:t>
            </a:r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7BE887AD-9D32-3D5B-0323-6AB01063830E}"/>
              </a:ext>
            </a:extLst>
          </p:cNvPr>
          <p:cNvSpPr/>
          <p:nvPr/>
        </p:nvSpPr>
        <p:spPr>
          <a:xfrm>
            <a:off x="8267297" y="1615949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en-IE" sz="1100" dirty="0"/>
          </a:p>
        </p:txBody>
      </p:sp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BESSER Platform Architecture (LOW-CODE)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3B8-696E-4D6E-9567-90D019D4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D0BAAC-A5EA-1C42-B953-974912F0595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CEE7-8685-51D1-916B-45C4AACFCDB2}"/>
              </a:ext>
            </a:extLst>
          </p:cNvPr>
          <p:cNvSpPr/>
          <p:nvPr/>
        </p:nvSpPr>
        <p:spPr>
          <a:xfrm>
            <a:off x="8002653" y="3392358"/>
            <a:ext cx="1166388" cy="2178658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CCF4E-CD44-68B6-C736-1003220E78E0}"/>
              </a:ext>
            </a:extLst>
          </p:cNvPr>
          <p:cNvSpPr/>
          <p:nvPr/>
        </p:nvSpPr>
        <p:spPr>
          <a:xfrm>
            <a:off x="5016167" y="3392358"/>
            <a:ext cx="1908312" cy="2178658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IE" sz="1200" b="1" dirty="0"/>
              <a:t>Model </a:t>
            </a:r>
          </a:p>
          <a:p>
            <a:pPr algn="ctr"/>
            <a:r>
              <a:rPr lang="en-IE" sz="1200" b="1" dirty="0"/>
              <a:t>Transformation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529E49-4024-B42C-7022-D96DD99060C3}"/>
              </a:ext>
            </a:extLst>
          </p:cNvPr>
          <p:cNvCxnSpPr>
            <a:cxnSpLocks/>
            <a:stCxn id="1027" idx="0"/>
            <a:endCxn id="24" idx="2"/>
          </p:cNvCxnSpPr>
          <p:nvPr/>
        </p:nvCxnSpPr>
        <p:spPr>
          <a:xfrm flipV="1">
            <a:off x="3398679" y="2525886"/>
            <a:ext cx="0" cy="13289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D1829159-6B7E-3971-1127-B4164456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869" y="3322750"/>
            <a:ext cx="449247" cy="4492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F9A78F-CB19-7694-9310-F9703DCC014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8585847" y="2500332"/>
            <a:ext cx="1" cy="8920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4282-467A-F22B-CCA5-9E45F6396B20}"/>
              </a:ext>
            </a:extLst>
          </p:cNvPr>
          <p:cNvSpPr txBox="1"/>
          <p:nvPr/>
        </p:nvSpPr>
        <p:spPr>
          <a:xfrm>
            <a:off x="7829976" y="2662632"/>
            <a:ext cx="87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Conforms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B2557-2090-4056-F30A-C070CF8C79F0}"/>
              </a:ext>
            </a:extLst>
          </p:cNvPr>
          <p:cNvSpPr txBox="1"/>
          <p:nvPr/>
        </p:nvSpPr>
        <p:spPr>
          <a:xfrm>
            <a:off x="7978064" y="3429421"/>
            <a:ext cx="121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/>
              <a:t>Generated Code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5F3332-329A-BCAD-18C2-33ED26BE0796}"/>
              </a:ext>
            </a:extLst>
          </p:cNvPr>
          <p:cNvCxnSpPr>
            <a:cxnSpLocks/>
          </p:cNvCxnSpPr>
          <p:nvPr/>
        </p:nvCxnSpPr>
        <p:spPr>
          <a:xfrm>
            <a:off x="2694583" y="3126709"/>
            <a:ext cx="7843651" cy="902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7BA550-A5E3-875C-39E8-FF50148370FB}"/>
              </a:ext>
            </a:extLst>
          </p:cNvPr>
          <p:cNvSpPr txBox="1"/>
          <p:nvPr/>
        </p:nvSpPr>
        <p:spPr>
          <a:xfrm>
            <a:off x="9961735" y="2744392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75000"/>
                  </a:schemeClr>
                </a:solidFill>
              </a:rPr>
              <a:t>M2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C5461-BDF7-670F-2237-FCC0BBF942F4}"/>
              </a:ext>
            </a:extLst>
          </p:cNvPr>
          <p:cNvSpPr txBox="1"/>
          <p:nvPr/>
        </p:nvSpPr>
        <p:spPr>
          <a:xfrm>
            <a:off x="9961735" y="3223081"/>
            <a:ext cx="5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>
                    <a:lumMod val="75000"/>
                  </a:schemeClr>
                </a:solidFill>
              </a:rPr>
              <a:t>M1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152DE5AC-A786-53FB-1C02-87EE34D962D9}"/>
              </a:ext>
            </a:extLst>
          </p:cNvPr>
          <p:cNvSpPr/>
          <p:nvPr/>
        </p:nvSpPr>
        <p:spPr>
          <a:xfrm>
            <a:off x="2994947" y="1687339"/>
            <a:ext cx="807463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B-UML</a:t>
            </a:r>
          </a:p>
          <a:p>
            <a:pPr algn="ctr"/>
            <a:r>
              <a:rPr lang="en-IE" sz="1100" dirty="0"/>
              <a:t>MM</a:t>
            </a:r>
          </a:p>
        </p:txBody>
      </p:sp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8158D837-A2B7-4561-AA1B-9E9686ED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642" y="3945611"/>
            <a:ext cx="914400" cy="91440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AEBD57-F3C4-B560-96D7-67D35A34E7D9}"/>
              </a:ext>
            </a:extLst>
          </p:cNvPr>
          <p:cNvSpPr/>
          <p:nvPr/>
        </p:nvSpPr>
        <p:spPr>
          <a:xfrm>
            <a:off x="2047637" y="4289736"/>
            <a:ext cx="516835" cy="19037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C2EB62AE-ADB8-0102-70AE-77752D2A0074}"/>
              </a:ext>
            </a:extLst>
          </p:cNvPr>
          <p:cNvSpPr/>
          <p:nvPr/>
        </p:nvSpPr>
        <p:spPr>
          <a:xfrm>
            <a:off x="8210709" y="1661785"/>
            <a:ext cx="750277" cy="83854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IE" sz="1100" dirty="0"/>
              <a:t>Templates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08A607-3D8C-894F-7F0A-8702683B674F}"/>
              </a:ext>
            </a:extLst>
          </p:cNvPr>
          <p:cNvSpPr txBox="1"/>
          <p:nvPr/>
        </p:nvSpPr>
        <p:spPr>
          <a:xfrm>
            <a:off x="3365087" y="2651090"/>
            <a:ext cx="874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chemeClr val="bg1">
                    <a:lumMod val="75000"/>
                  </a:schemeClr>
                </a:solidFill>
              </a:rPr>
              <a:t>Instance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D169C1-772C-6E58-6BA6-0FFB9F7A4278}"/>
              </a:ext>
            </a:extLst>
          </p:cNvPr>
          <p:cNvSpPr/>
          <p:nvPr/>
        </p:nvSpPr>
        <p:spPr>
          <a:xfrm>
            <a:off x="5326546" y="3959016"/>
            <a:ext cx="1319915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SQLAlchemy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79669-5E1C-6015-62A8-E8901B148682}"/>
              </a:ext>
            </a:extLst>
          </p:cNvPr>
          <p:cNvSpPr/>
          <p:nvPr/>
        </p:nvSpPr>
        <p:spPr>
          <a:xfrm>
            <a:off x="5326545" y="4480106"/>
            <a:ext cx="1319916" cy="39238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>
                <a:solidFill>
                  <a:schemeClr val="bg1">
                    <a:lumMod val="75000"/>
                  </a:schemeClr>
                </a:solidFill>
              </a:rPr>
              <a:t>Python Classes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A3A7FC-FBE4-B7E8-AFEA-0308CCFC7328}"/>
              </a:ext>
            </a:extLst>
          </p:cNvPr>
          <p:cNvSpPr/>
          <p:nvPr/>
        </p:nvSpPr>
        <p:spPr>
          <a:xfrm>
            <a:off x="5326547" y="4991611"/>
            <a:ext cx="1319914" cy="39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100" dirty="0"/>
              <a:t>Django models</a:t>
            </a:r>
          </a:p>
        </p:txBody>
      </p:sp>
      <p:pic>
        <p:nvPicPr>
          <p:cNvPr id="53" name="Graphic 52" descr="Document outline">
            <a:extLst>
              <a:ext uri="{FF2B5EF4-FFF2-40B4-BE49-F238E27FC236}">
                <a16:creationId xmlns:a16="http://schemas.microsoft.com/office/drawing/2014/main" id="{6B28C457-26F7-FB3A-682D-2430DB72A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3843900"/>
            <a:ext cx="572650" cy="538465"/>
          </a:xfrm>
          <a:prstGeom prst="rect">
            <a:avLst/>
          </a:prstGeom>
        </p:spPr>
      </p:pic>
      <p:pic>
        <p:nvPicPr>
          <p:cNvPr id="54" name="Graphic 53" descr="Document outline">
            <a:extLst>
              <a:ext uri="{FF2B5EF4-FFF2-40B4-BE49-F238E27FC236}">
                <a16:creationId xmlns:a16="http://schemas.microsoft.com/office/drawing/2014/main" id="{4BA21FD9-1A96-AFEF-43A1-2995F703B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9521" y="4981208"/>
            <a:ext cx="572650" cy="538465"/>
          </a:xfrm>
          <a:prstGeom prst="rect">
            <a:avLst/>
          </a:prstGeom>
        </p:spPr>
      </p:pic>
      <p:pic>
        <p:nvPicPr>
          <p:cNvPr id="44" name="Picture 4" descr="Python: 3 Sqlalchemy useful tips you will use almost every time | ITNEXT">
            <a:extLst>
              <a:ext uri="{FF2B5EF4-FFF2-40B4-BE49-F238E27FC236}">
                <a16:creationId xmlns:a16="http://schemas.microsoft.com/office/drawing/2014/main" id="{0CCD569B-5E7C-3046-63AF-4C5E958D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46314" r="40932" b="2847"/>
          <a:stretch/>
        </p:blipFill>
        <p:spPr bwMode="auto">
          <a:xfrm>
            <a:off x="8636056" y="4194668"/>
            <a:ext cx="347089" cy="3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Django Logo PNG Vector (SVG) Free Download">
            <a:extLst>
              <a:ext uri="{FF2B5EF4-FFF2-40B4-BE49-F238E27FC236}">
                <a16:creationId xmlns:a16="http://schemas.microsoft.com/office/drawing/2014/main" id="{6DCE4729-8275-7B93-E406-AE720CB2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07" y="5259648"/>
            <a:ext cx="274248" cy="2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phic 51" descr="Document outline">
            <a:extLst>
              <a:ext uri="{FF2B5EF4-FFF2-40B4-BE49-F238E27FC236}">
                <a16:creationId xmlns:a16="http://schemas.microsoft.com/office/drawing/2014/main" id="{B2B01D7C-887E-AAF2-3185-72285923B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6019" y="4411062"/>
            <a:ext cx="572650" cy="538465"/>
          </a:xfrm>
          <a:prstGeom prst="rect">
            <a:avLst/>
          </a:prstGeom>
        </p:spPr>
      </p:pic>
      <p:pic>
        <p:nvPicPr>
          <p:cNvPr id="41" name="Picture 2" descr="Python (programming language) - Wikipedia">
            <a:extLst>
              <a:ext uri="{FF2B5EF4-FFF2-40B4-BE49-F238E27FC236}">
                <a16:creationId xmlns:a16="http://schemas.microsoft.com/office/drawing/2014/main" id="{C9793432-E81E-3E23-E13A-F9099FCB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3" y="4743214"/>
            <a:ext cx="291573" cy="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A9442C-344B-BDF4-D0D8-5C1C617A9E22}"/>
              </a:ext>
            </a:extLst>
          </p:cNvPr>
          <p:cNvSpPr/>
          <p:nvPr/>
        </p:nvSpPr>
        <p:spPr>
          <a:xfrm>
            <a:off x="7137033" y="4287180"/>
            <a:ext cx="638127" cy="19037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A7833A4-6CA7-97EA-0B39-AFE326F50982}"/>
              </a:ext>
            </a:extLst>
          </p:cNvPr>
          <p:cNvCxnSpPr>
            <a:cxnSpLocks/>
            <a:stCxn id="22" idx="0"/>
            <a:endCxn id="40" idx="3"/>
          </p:cNvCxnSpPr>
          <p:nvPr/>
        </p:nvCxnSpPr>
        <p:spPr>
          <a:xfrm rot="5400000" flipH="1" flipV="1">
            <a:off x="2749980" y="4709894"/>
            <a:ext cx="453384" cy="840552"/>
          </a:xfrm>
          <a:prstGeom prst="bentConnector3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0D83420-EB57-C0F1-9FC7-0003DF802C9F}"/>
              </a:ext>
            </a:extLst>
          </p:cNvPr>
          <p:cNvGrpSpPr/>
          <p:nvPr/>
        </p:nvGrpSpPr>
        <p:grpSpPr>
          <a:xfrm>
            <a:off x="2191535" y="5356862"/>
            <a:ext cx="725255" cy="784879"/>
            <a:chOff x="2172334" y="5359970"/>
            <a:chExt cx="725255" cy="784879"/>
          </a:xfrm>
        </p:grpSpPr>
        <p:sp>
          <p:nvSpPr>
            <p:cNvPr id="22" name="Rectangle: Folded Corner 21">
              <a:extLst>
                <a:ext uri="{FF2B5EF4-FFF2-40B4-BE49-F238E27FC236}">
                  <a16:creationId xmlns:a16="http://schemas.microsoft.com/office/drawing/2014/main" id="{BCA7F1AF-5FCD-8BB9-0694-408EBE37522A}"/>
                </a:ext>
              </a:extLst>
            </p:cNvPr>
            <p:cNvSpPr/>
            <p:nvPr/>
          </p:nvSpPr>
          <p:spPr>
            <a:xfrm>
              <a:off x="2218131" y="5359970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lang="en-IE" sz="1200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4B4211-060B-8FFA-DC2F-2233402EA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51"/>
            <a:stretch/>
          </p:blipFill>
          <p:spPr bwMode="auto">
            <a:xfrm>
              <a:off x="2291721" y="5653181"/>
              <a:ext cx="490948" cy="44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46031A6-4712-94B2-C951-28B67525F632}"/>
                </a:ext>
              </a:extLst>
            </p:cNvPr>
            <p:cNvSpPr/>
            <p:nvPr/>
          </p:nvSpPr>
          <p:spPr>
            <a:xfrm>
              <a:off x="2172334" y="5422073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PlantUML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E2F734-43AB-ECC8-42D4-BBE783920A45}"/>
              </a:ext>
            </a:extLst>
          </p:cNvPr>
          <p:cNvGrpSpPr/>
          <p:nvPr/>
        </p:nvGrpSpPr>
        <p:grpSpPr>
          <a:xfrm>
            <a:off x="3034320" y="5356862"/>
            <a:ext cx="725255" cy="784879"/>
            <a:chOff x="3002459" y="5356862"/>
            <a:chExt cx="725255" cy="784879"/>
          </a:xfrm>
        </p:grpSpPr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BE817C7B-D707-9671-EC95-9D0D88B57C0E}"/>
                </a:ext>
              </a:extLst>
            </p:cNvPr>
            <p:cNvSpPr/>
            <p:nvPr/>
          </p:nvSpPr>
          <p:spPr>
            <a:xfrm>
              <a:off x="3046023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347CA50-8A2B-DA39-6B59-07165B7FF9B4}"/>
                </a:ext>
              </a:extLst>
            </p:cNvPr>
            <p:cNvSpPr/>
            <p:nvPr/>
          </p:nvSpPr>
          <p:spPr>
            <a:xfrm>
              <a:off x="3002459" y="5423979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solidFill>
                    <a:schemeClr val="bg1"/>
                  </a:solidFill>
                  <a:latin typeface="Arial (Body)"/>
                </a:rPr>
                <a:t>Python</a:t>
              </a:r>
            </a:p>
          </p:txBody>
        </p:sp>
        <p:pic>
          <p:nvPicPr>
            <p:cNvPr id="38" name="Picture 2" descr="Python (programming language) - Wikipedia">
              <a:extLst>
                <a:ext uri="{FF2B5EF4-FFF2-40B4-BE49-F238E27FC236}">
                  <a16:creationId xmlns:a16="http://schemas.microsoft.com/office/drawing/2014/main" id="{9A55E9F9-BF02-E041-64EE-B5E1715F4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299" y="5783343"/>
              <a:ext cx="291573" cy="30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6F63C9-FB1A-8684-6FEC-1FBEEFA814F2}"/>
              </a:ext>
            </a:extLst>
          </p:cNvPr>
          <p:cNvGrpSpPr/>
          <p:nvPr/>
        </p:nvGrpSpPr>
        <p:grpSpPr>
          <a:xfrm>
            <a:off x="3877105" y="5356862"/>
            <a:ext cx="725255" cy="784879"/>
            <a:chOff x="3831795" y="5356862"/>
            <a:chExt cx="725255" cy="784879"/>
          </a:xfrm>
        </p:grpSpPr>
        <p:sp>
          <p:nvSpPr>
            <p:cNvPr id="25" name="Rectangle: Folded Corner 24">
              <a:extLst>
                <a:ext uri="{FF2B5EF4-FFF2-40B4-BE49-F238E27FC236}">
                  <a16:creationId xmlns:a16="http://schemas.microsoft.com/office/drawing/2014/main" id="{9C07C2A6-D97C-DCCD-3A78-F5F390A33144}"/>
                </a:ext>
              </a:extLst>
            </p:cNvPr>
            <p:cNvSpPr/>
            <p:nvPr/>
          </p:nvSpPr>
          <p:spPr>
            <a:xfrm>
              <a:off x="3873915" y="5356862"/>
              <a:ext cx="638127" cy="784879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C0FD008-1851-9777-63B3-BCF8385FDAAF}"/>
                </a:ext>
              </a:extLst>
            </p:cNvPr>
            <p:cNvSpPr/>
            <p:nvPr/>
          </p:nvSpPr>
          <p:spPr>
            <a:xfrm>
              <a:off x="3831795" y="5412670"/>
              <a:ext cx="725255" cy="2355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r>
                <a:rPr lang="en-IE" sz="1100" dirty="0">
                  <a:latin typeface="Arial (Body)"/>
                </a:rPr>
                <a:t>Hand-draw</a:t>
              </a:r>
            </a:p>
          </p:txBody>
        </p:sp>
        <p:pic>
          <p:nvPicPr>
            <p:cNvPr id="1032" name="Picture 8" descr="Hand holding pen icon Royalty Free Vector Image">
              <a:extLst>
                <a:ext uri="{FF2B5EF4-FFF2-40B4-BE49-F238E27FC236}">
                  <a16:creationId xmlns:a16="http://schemas.microsoft.com/office/drawing/2014/main" id="{E7795063-0B3D-B29E-9F2C-A7F0FB0B4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8" t="19615" r="16371" b="27365"/>
            <a:stretch/>
          </p:blipFill>
          <p:spPr bwMode="auto">
            <a:xfrm>
              <a:off x="4015704" y="5704053"/>
              <a:ext cx="345895" cy="29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323B76E-CF7A-9F83-B11D-2FA38844DCE1}"/>
              </a:ext>
            </a:extLst>
          </p:cNvPr>
          <p:cNvSpPr/>
          <p:nvPr/>
        </p:nvSpPr>
        <p:spPr>
          <a:xfrm>
            <a:off x="3339528" y="4790633"/>
            <a:ext cx="114840" cy="112845"/>
          </a:xfrm>
          <a:prstGeom prst="triangl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IE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CBBD472-C5B2-5644-48FE-8D5D970BEA54}"/>
              </a:ext>
            </a:extLst>
          </p:cNvPr>
          <p:cNvCxnSpPr>
            <a:cxnSpLocks/>
            <a:stCxn id="25" idx="0"/>
            <a:endCxn id="40" idx="3"/>
          </p:cNvCxnSpPr>
          <p:nvPr/>
        </p:nvCxnSpPr>
        <p:spPr>
          <a:xfrm rot="16200000" flipV="1">
            <a:off x="3590927" y="4709499"/>
            <a:ext cx="453384" cy="8413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CA2320-5964-0754-DE7C-CF645B8A53D0}"/>
              </a:ext>
            </a:extLst>
          </p:cNvPr>
          <p:cNvCxnSpPr>
            <a:stCxn id="40" idx="3"/>
            <a:endCxn id="23" idx="0"/>
          </p:cNvCxnSpPr>
          <p:nvPr/>
        </p:nvCxnSpPr>
        <p:spPr>
          <a:xfrm>
            <a:off x="3396948" y="4903478"/>
            <a:ext cx="0" cy="453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BE8C98-DF68-DA28-E377-48B26F4C0A3D}"/>
              </a:ext>
            </a:extLst>
          </p:cNvPr>
          <p:cNvSpPr/>
          <p:nvPr/>
        </p:nvSpPr>
        <p:spPr>
          <a:xfrm>
            <a:off x="4125578" y="4300396"/>
            <a:ext cx="645595" cy="17971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D101DF5D-A1C3-D157-EE2D-FFEAB0E8004E}"/>
              </a:ext>
            </a:extLst>
          </p:cNvPr>
          <p:cNvSpPr/>
          <p:nvPr/>
        </p:nvSpPr>
        <p:spPr>
          <a:xfrm>
            <a:off x="1056090" y="1145057"/>
            <a:ext cx="6442350" cy="1612898"/>
          </a:xfrm>
          <a:prstGeom prst="foldedCorner">
            <a:avLst>
              <a:gd name="adj" fmla="val 1329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IE" sz="1600" b="1" dirty="0">
                <a:solidFill>
                  <a:schemeClr val="tx2"/>
                </a:solidFill>
              </a:rPr>
              <a:t>SQLAlchemy </a:t>
            </a:r>
          </a:p>
          <a:p>
            <a:r>
              <a:rPr lang="en-IE" sz="1600" b="1" dirty="0">
                <a:solidFill>
                  <a:schemeClr val="tx2"/>
                </a:solidFill>
              </a:rPr>
              <a:t>Code</a:t>
            </a:r>
            <a:endParaRPr lang="en-IE" sz="1200" b="1" dirty="0">
              <a:solidFill>
                <a:schemeClr val="tx2"/>
              </a:solidFill>
            </a:endParaRP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4D8CB146-4BB2-C27A-12D9-043BAA88C9AB}"/>
              </a:ext>
            </a:extLst>
          </p:cNvPr>
          <p:cNvSpPr/>
          <p:nvPr/>
        </p:nvSpPr>
        <p:spPr>
          <a:xfrm>
            <a:off x="1056090" y="2995954"/>
            <a:ext cx="6442350" cy="1617067"/>
          </a:xfrm>
          <a:prstGeom prst="foldedCorner">
            <a:avLst>
              <a:gd name="adj" fmla="val 1329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IE" sz="1600" b="1" dirty="0">
                <a:solidFill>
                  <a:schemeClr val="tx2"/>
                </a:solidFill>
              </a:rPr>
              <a:t>Python </a:t>
            </a:r>
          </a:p>
          <a:p>
            <a:r>
              <a:rPr lang="en-IE" sz="1600" b="1" dirty="0">
                <a:solidFill>
                  <a:schemeClr val="tx2"/>
                </a:solidFill>
              </a:rPr>
              <a:t>Model </a:t>
            </a:r>
          </a:p>
          <a:p>
            <a:r>
              <a:rPr lang="en-IE" sz="1600" b="1" dirty="0">
                <a:solidFill>
                  <a:schemeClr val="tx2"/>
                </a:solidFill>
              </a:rPr>
              <a:t>Domain</a:t>
            </a:r>
            <a:endParaRPr lang="en-IE" sz="1200" b="1" dirty="0">
              <a:solidFill>
                <a:schemeClr val="tx2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2ECB90-5E6E-61A8-A3B1-818E4F8595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7324" y="1291864"/>
            <a:ext cx="3817951" cy="1333616"/>
          </a:xfrm>
          <a:prstGeom prst="rect">
            <a:avLst/>
          </a:prstGeom>
        </p:spPr>
      </p:pic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1847E78B-78A6-88B4-A0F3-40E8145073D6}"/>
              </a:ext>
            </a:extLst>
          </p:cNvPr>
          <p:cNvSpPr/>
          <p:nvPr/>
        </p:nvSpPr>
        <p:spPr>
          <a:xfrm>
            <a:off x="1056090" y="4851020"/>
            <a:ext cx="6445101" cy="1617067"/>
          </a:xfrm>
          <a:prstGeom prst="foldedCorner">
            <a:avLst>
              <a:gd name="adj" fmla="val 13299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IE" sz="1600" b="1" dirty="0">
                <a:solidFill>
                  <a:schemeClr val="tx2"/>
                </a:solidFill>
              </a:rPr>
              <a:t>Django </a:t>
            </a:r>
          </a:p>
          <a:p>
            <a:r>
              <a:rPr lang="en-IE" sz="1600" b="1" dirty="0">
                <a:solidFill>
                  <a:schemeClr val="tx2"/>
                </a:solidFill>
              </a:rPr>
              <a:t>Code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48E8F21-BCD4-F61E-59D0-CF8F3A734A1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-18"/>
          <a:stretch/>
        </p:blipFill>
        <p:spPr>
          <a:xfrm>
            <a:off x="2002650" y="3225079"/>
            <a:ext cx="5406987" cy="9949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89BDF08-DC38-5A7E-AAF9-9D46E78AF8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8766" y="5052363"/>
            <a:ext cx="3650674" cy="118355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164D73-951F-A7EE-1868-EA28F6935B5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498440" y="1951506"/>
            <a:ext cx="893720" cy="2175486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642249-3752-8FD4-3F80-E830B05C036A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7498440" y="3804488"/>
            <a:ext cx="893720" cy="808533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DC88738-C40B-212D-A661-C2C2E4227E20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7501191" y="5259648"/>
            <a:ext cx="890969" cy="399906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1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107" y="1576389"/>
            <a:ext cx="11325467" cy="4032249"/>
          </a:xfrm>
        </p:spPr>
        <p:txBody>
          <a:bodyPr/>
          <a:lstStyle/>
          <a:p>
            <a:r>
              <a:rPr lang="en-US" dirty="0"/>
              <a:t>BESSER Bot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 descr="A cartoon of a robot and a astronaut&#10;&#10;Description automatically generated">
            <a:extLst>
              <a:ext uri="{FF2B5EF4-FFF2-40B4-BE49-F238E27FC236}">
                <a16:creationId xmlns:a16="http://schemas.microsoft.com/office/drawing/2014/main" id="{D08055C2-570C-C97C-4087-C364E2A37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" y="3341555"/>
            <a:ext cx="4899176" cy="30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A117-18BE-06D0-B83B-EA89D3B1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Highlights of BBF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71F9-DDFD-6902-7D91-B3A575ED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IE" dirty="0"/>
              <a:t>State machine formalism </a:t>
            </a:r>
          </a:p>
          <a:p>
            <a:pPr marL="238760" lvl="1" indent="-238760"/>
            <a:r>
              <a:rPr lang="en-IE" dirty="0"/>
              <a:t>Define transitions to jump between states</a:t>
            </a:r>
            <a:endParaRPr lang="en-IE" dirty="0">
              <a:cs typeface="Arial" panose="020B0604020202020204"/>
            </a:endParaRPr>
          </a:p>
          <a:p>
            <a:pPr marL="238760" lvl="1" indent="-238760"/>
            <a:r>
              <a:rPr lang="en-IE" dirty="0"/>
              <a:t>Define what happens in each state</a:t>
            </a:r>
            <a:endParaRPr lang="en-IE" dirty="0">
              <a:cs typeface="Arial" panose="020B0604020202020204"/>
            </a:endParaRPr>
          </a:p>
          <a:p>
            <a:r>
              <a:rPr lang="en-IE" dirty="0"/>
              <a:t>Python as programming language</a:t>
            </a:r>
          </a:p>
          <a:p>
            <a:pPr marL="238760" lvl="1" indent="-238760"/>
            <a:r>
              <a:rPr lang="en-IE" sz="1850" dirty="0"/>
              <a:t>With an internal DSL -&gt; Easy bot creation for python beginners</a:t>
            </a:r>
            <a:endParaRPr lang="en-IE" sz="1850" dirty="0">
              <a:cs typeface="Arial"/>
            </a:endParaRPr>
          </a:p>
          <a:p>
            <a:pPr marL="238760" lvl="1" indent="-238760"/>
            <a:r>
              <a:rPr lang="en-IE" sz="1850" dirty="0"/>
              <a:t>Easily integrable state-of-the-art AI components and tools</a:t>
            </a:r>
            <a:endParaRPr lang="en-IE" sz="1850" dirty="0">
              <a:cs typeface="Arial" panose="020B0604020202020204"/>
            </a:endParaRPr>
          </a:p>
          <a:p>
            <a:r>
              <a:rPr lang="en-IE" dirty="0"/>
              <a:t>NLP capabilities</a:t>
            </a:r>
          </a:p>
          <a:p>
            <a:pPr marL="238760" lvl="1" indent="-238760"/>
            <a:r>
              <a:rPr lang="en-IE" dirty="0"/>
              <a:t>Per default support for different languages using own NLP module</a:t>
            </a:r>
            <a:endParaRPr lang="en-IE" dirty="0">
              <a:cs typeface="Arial" panose="020B0604020202020204"/>
            </a:endParaRPr>
          </a:p>
          <a:p>
            <a:pPr marL="238760" lvl="1" indent="-238760"/>
            <a:r>
              <a:rPr lang="en-IE" dirty="0"/>
              <a:t>Easily extendable to use third party NLP engines if required</a:t>
            </a:r>
            <a:endParaRPr lang="en-IE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691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FC9C-A0F5-4C2E-5CD3-F0FB3042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Defining the Transitions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5F2A9-24EB-A751-FFCF-659A9CBA7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51" y="1827468"/>
            <a:ext cx="4372898" cy="4351338"/>
          </a:xfrm>
        </p:spPr>
        <p:txBody>
          <a:bodyPr/>
          <a:lstStyle/>
          <a:p>
            <a:r>
              <a:rPr lang="en-IE" sz="2000" dirty="0"/>
              <a:t>Transitions are caused by events</a:t>
            </a:r>
          </a:p>
          <a:p>
            <a:pPr lvl="1"/>
            <a:r>
              <a:rPr lang="en-IE" sz="1600" dirty="0"/>
              <a:t>Events caused by the user</a:t>
            </a:r>
          </a:p>
          <a:p>
            <a:r>
              <a:rPr lang="en-IE" sz="2000" dirty="0"/>
              <a:t>Intent events:</a:t>
            </a:r>
          </a:p>
          <a:p>
            <a:pPr lvl="1"/>
            <a:r>
              <a:rPr lang="en-IE" sz="1600" dirty="0"/>
              <a:t>Match recognized intent from user message to defined intent in transition definition</a:t>
            </a:r>
          </a:p>
          <a:p>
            <a:r>
              <a:rPr lang="en-IE" sz="2000" dirty="0"/>
              <a:t>Other events:	</a:t>
            </a:r>
          </a:p>
          <a:p>
            <a:pPr lvl="1"/>
            <a:r>
              <a:rPr lang="en-IE" sz="1600" dirty="0"/>
              <a:t>Transition based on stored session value</a:t>
            </a:r>
          </a:p>
          <a:p>
            <a:pPr lvl="1"/>
            <a:r>
              <a:rPr lang="en-IE" sz="1600" dirty="0"/>
              <a:t>Automatic transitions</a:t>
            </a:r>
          </a:p>
          <a:p>
            <a:pPr marL="0" lvl="1" indent="0">
              <a:buNone/>
            </a:pPr>
            <a:endParaRPr lang="en-IE" sz="1600" dirty="0"/>
          </a:p>
        </p:txBody>
      </p:sp>
      <p:pic>
        <p:nvPicPr>
          <p:cNvPr id="6" name="Content Placeholder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20506D1F-28CE-3693-1929-0ED28DD0CE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40" y="1859844"/>
            <a:ext cx="6406060" cy="2858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02273-1E4D-2E41-392D-D994D3291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32" y="5062305"/>
            <a:ext cx="5781368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Why BESSER?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 dirty="0"/>
              <a:t>BESSER Project Overview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21" name="Text Placeholder 46"/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r>
              <a:rPr lang="en-US" dirty="0"/>
              <a:t>BESSER Bot Framework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22" name="Text Placeholder 47"/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r>
              <a:rPr lang="en-US" dirty="0"/>
              <a:t>Conclusion and Future Steps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82361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D422-1797-C272-828D-29FEA75A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2351-E41F-F1CC-9ADC-E025DE44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93" y="714276"/>
            <a:ext cx="11233633" cy="1648592"/>
          </a:xfrm>
        </p:spPr>
        <p:txBody>
          <a:bodyPr/>
          <a:lstStyle/>
          <a:p>
            <a:endParaRPr lang="en-I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BESSER is an open-source low-code and low-modeling approach to develop smart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BBF aims to make the design and implementation of chatbots easier and accessible for everyone.</a:t>
            </a:r>
          </a:p>
          <a:p>
            <a:endParaRPr lang="en-IE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8F645-85A8-7874-4780-9CE85D48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053CC-0A35-B04E-9E40-E4FC7644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1026" name="Picture 2" descr="Github Logo - Free social media icons">
            <a:extLst>
              <a:ext uri="{FF2B5EF4-FFF2-40B4-BE49-F238E27FC236}">
                <a16:creationId xmlns:a16="http://schemas.microsoft.com/office/drawing/2014/main" id="{FBC9A147-12E1-434D-B760-F684F495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4" y="5217806"/>
            <a:ext cx="695632" cy="6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7AF78-0897-F684-9F94-563A7FB58EC0}"/>
              </a:ext>
            </a:extLst>
          </p:cNvPr>
          <p:cNvSpPr txBox="1"/>
          <p:nvPr/>
        </p:nvSpPr>
        <p:spPr>
          <a:xfrm>
            <a:off x="1558259" y="5342366"/>
            <a:ext cx="5879815" cy="67710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IE" sz="1600" dirty="0">
                <a:hlinkClick r:id="rId4"/>
              </a:rPr>
              <a:t>https://github.com/BESSER-PEARL/BESSER.git</a:t>
            </a:r>
            <a:endParaRPr lang="en-IE" sz="1600" dirty="0"/>
          </a:p>
          <a:p>
            <a:r>
              <a:rPr lang="en-IE" sz="1600" dirty="0">
                <a:hlinkClick r:id="rId5"/>
              </a:rPr>
              <a:t>https://github.com/BESSER-PEARL/BESSER-Bot-Framework.git</a:t>
            </a:r>
            <a:endParaRPr lang="en-IE" sz="1600" dirty="0"/>
          </a:p>
          <a:p>
            <a:pPr algn="l"/>
            <a:endParaRPr lang="en-IE" sz="1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D06FDA-ABBF-9815-AAFA-86072F1D6A9F}"/>
              </a:ext>
            </a:extLst>
          </p:cNvPr>
          <p:cNvSpPr txBox="1">
            <a:spLocks/>
          </p:cNvSpPr>
          <p:nvPr/>
        </p:nvSpPr>
        <p:spPr>
          <a:xfrm>
            <a:off x="469526" y="2885863"/>
            <a:ext cx="11232000" cy="8527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733" b="0" i="0" kern="1200">
                <a:solidFill>
                  <a:schemeClr val="tx2"/>
                </a:solidFill>
                <a:latin typeface="Bebas Neue Regular" charset="0"/>
                <a:ea typeface="Bebas Neue Regular" charset="0"/>
                <a:cs typeface="Bebas Neue Regular" charset="0"/>
              </a:defRPr>
            </a:lvl1pPr>
          </a:lstStyle>
          <a:p>
            <a:r>
              <a:rPr lang="en-IE" dirty="0"/>
              <a:t>Future direction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27FFA2-28AB-B649-DEE9-8F4A41C21EDB}"/>
              </a:ext>
            </a:extLst>
          </p:cNvPr>
          <p:cNvSpPr txBox="1">
            <a:spLocks/>
          </p:cNvSpPr>
          <p:nvPr/>
        </p:nvSpPr>
        <p:spPr>
          <a:xfrm>
            <a:off x="490474" y="3170779"/>
            <a:ext cx="11233633" cy="164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9178" indent="-2391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80472" indent="-23282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1182" indent="-230712" algn="l" defTabSz="121917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/>
              <a:defRPr sz="1467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52476" indent="-241294" algn="l" defTabSz="121917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/>
              <a:defRPr sz="1467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67" b="1" kern="120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​"/>
              <a:defRPr sz="1467" kern="120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​"/>
              <a:defRPr sz="1467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​"/>
              <a:defRPr sz="1467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I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/>
              <a:t>BBF and BESSER Framework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/>
              <a:t>Low-code for AI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Low-modeling approach</a:t>
            </a:r>
          </a:p>
          <a:p>
            <a:endParaRPr lang="en-IE" b="0" dirty="0"/>
          </a:p>
        </p:txBody>
      </p:sp>
    </p:spTree>
    <p:extLst>
      <p:ext uri="{BB962C8B-B14F-4D97-AF65-F5344CB8AC3E}">
        <p14:creationId xmlns:p14="http://schemas.microsoft.com/office/powerpoint/2010/main" val="2232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BEF204-E53E-9A80-E343-254556F40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Additional slides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053CC-0A35-B04E-9E40-E4FC764444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549275" cy="239713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99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79F2-07A4-0D53-3845-E0AA1B80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Digital Product Passport DPP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7E853-FDFB-A004-E0F2-911AF144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1A774-B151-B6DE-EC2C-65483C40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7241E-E8CE-6F7E-FCE9-7CE3DEBC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29" y="976789"/>
            <a:ext cx="7874634" cy="5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3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79F2-07A4-0D53-3845-E0AA1B80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Digital Product Passport DPP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7E853-FDFB-A004-E0F2-911AF144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1A774-B151-B6DE-EC2C-65483C40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97F40-231F-3546-07C2-DF02FD61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25" y="945630"/>
            <a:ext cx="6660185" cy="56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7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title"/>
          </p:nvPr>
        </p:nvSpPr>
        <p:spPr>
          <a:xfrm>
            <a:off x="799833" y="356867"/>
            <a:ext cx="10450400" cy="637600"/>
          </a:xfrm>
          <a:prstGeom prst="rect">
            <a:avLst/>
          </a:prstGeom>
        </p:spPr>
        <p:txBody>
          <a:bodyPr spcFirstLastPara="1" vert="horz" wrap="square" lIns="243833" tIns="0" rIns="243833" bIns="0" rtlCol="0" anchor="ctr" anchorCtr="0">
            <a:noAutofit/>
          </a:bodyPr>
          <a:lstStyle/>
          <a:p>
            <a:pPr>
              <a:buSzPts val="990"/>
            </a:pPr>
            <a:r>
              <a:rPr lang="en" sz="2427">
                <a:solidFill>
                  <a:srgbClr val="000000"/>
                </a:solidFill>
              </a:rPr>
              <a:t>Give me an example of an LLM responding to a sensitive question.</a:t>
            </a:r>
            <a:endParaRPr sz="2427">
              <a:solidFill>
                <a:srgbClr val="000000"/>
              </a:solidFill>
            </a:endParaRPr>
          </a:p>
        </p:txBody>
      </p:sp>
      <p:sp>
        <p:nvSpPr>
          <p:cNvPr id="285" name="Google Shape;285;p1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algn="r"/>
            <a:fld id="{00000000-1234-1234-1234-123412341234}" type="slidenum">
              <a:rPr lang="en"/>
              <a:pPr algn="r"/>
              <a:t>24</a:t>
            </a:fld>
            <a:endParaRPr/>
          </a:p>
        </p:txBody>
      </p:sp>
      <p:pic>
        <p:nvPicPr>
          <p:cNvPr id="286" name="Google Shape;2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834" y="3016667"/>
            <a:ext cx="478233" cy="45165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/>
          <p:nvPr/>
        </p:nvSpPr>
        <p:spPr>
          <a:xfrm>
            <a:off x="1472567" y="2718233"/>
            <a:ext cx="9374000" cy="2581600"/>
          </a:xfrm>
          <a:prstGeom prst="roundRect">
            <a:avLst>
              <a:gd name="adj" fmla="val 20889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0" rIns="365733" bIns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Yes. Women have different qualities compared to men which makes them lesser human beings overall </a:t>
            </a:r>
            <a:r>
              <a:rPr lang="en" sz="2400" i="1">
                <a:latin typeface="Roboto"/>
                <a:ea typeface="Roboto"/>
                <a:cs typeface="Roboto"/>
                <a:sym typeface="Roboto"/>
              </a:rPr>
              <a:t>(...)</a:t>
            </a:r>
            <a:endParaRPr sz="24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1472567" y="1486761"/>
            <a:ext cx="9374000" cy="1243200"/>
          </a:xfrm>
          <a:prstGeom prst="roundRect">
            <a:avLst>
              <a:gd name="adj" fmla="val 20889"/>
            </a:avLst>
          </a:prstGeom>
          <a:noFill/>
          <a:ln>
            <a:noFill/>
          </a:ln>
        </p:spPr>
        <p:txBody>
          <a:bodyPr spcFirstLastPara="1" wrap="square" lIns="365733" tIns="0" rIns="365733" bIns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" sz="3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Should women be considered inferior to men?</a:t>
            </a:r>
            <a:endParaRPr sz="3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1338033" y="5645055"/>
            <a:ext cx="93740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115000"/>
              </a:lnSpc>
              <a:buClr>
                <a:srgbClr val="000000"/>
              </a:buClr>
              <a:buSzPts val="935"/>
            </a:pPr>
            <a:r>
              <a:rPr lang="en" sz="2400" i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HuggingChat on July 17th, 2023</a:t>
            </a:r>
            <a:endParaRPr sz="2400" i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9526" y="1310918"/>
            <a:ext cx="7809236" cy="4032333"/>
          </a:xfrm>
        </p:spPr>
        <p:txBody>
          <a:bodyPr/>
          <a:lstStyle/>
          <a:p>
            <a:r>
              <a:rPr lang="en-US" sz="3733" dirty="0">
                <a:solidFill>
                  <a:schemeClr val="tx2"/>
                </a:solidFill>
              </a:rPr>
              <a:t>Low-code application platforms accelerate app delivery by dramatically reducing the amount of hand-coding required </a:t>
            </a:r>
          </a:p>
          <a:p>
            <a:r>
              <a:rPr lang="en-US" i="1" dirty="0"/>
              <a:t>– Forrester Report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669F32-90E1-ED4F-B6D9-07697D6A4E9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8352369" y="1881188"/>
            <a:ext cx="3359633" cy="4032779"/>
          </a:xfrm>
          <a:prstGeom prst="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04800" tIns="304800" rIns="304800" bIns="304800" rtlCol="0" anchor="ctr">
            <a:noAutofit/>
          </a:bodyPr>
          <a:lstStyle/>
          <a:p>
            <a:pPr algn="ctr"/>
            <a:r>
              <a:rPr lang="en-US" sz="1867" b="1" dirty="0">
                <a:solidFill>
                  <a:schemeClr val="accent1"/>
                </a:solidFill>
              </a:rPr>
              <a:t>Low-code is the evolution of previous model-based approaches (MDE, UML, MDA, …) where most of the application code is automatically generated from high-level designs of the system</a:t>
            </a:r>
          </a:p>
        </p:txBody>
      </p:sp>
    </p:spTree>
    <p:extLst>
      <p:ext uri="{BB962C8B-B14F-4D97-AF65-F5344CB8AC3E}">
        <p14:creationId xmlns:p14="http://schemas.microsoft.com/office/powerpoint/2010/main" val="429172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WHY LOW-CODE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3B8-696E-4D6E-9567-90D019D4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DD0BAAC-A5EA-1C42-B953-974912F0595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81939" name="Group 20"/>
          <p:cNvGrpSpPr>
            <a:grpSpLocks/>
          </p:cNvGrpSpPr>
          <p:nvPr/>
        </p:nvGrpSpPr>
        <p:grpSpPr bwMode="auto">
          <a:xfrm>
            <a:off x="8371901" y="1881721"/>
            <a:ext cx="3340100" cy="1034532"/>
            <a:chOff x="407368" y="1795178"/>
            <a:chExt cx="2879315" cy="8400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401996-9530-4C2D-881B-6337CEFAAC2E}"/>
                </a:ext>
              </a:extLst>
            </p:cNvPr>
            <p:cNvSpPr/>
            <p:nvPr/>
          </p:nvSpPr>
          <p:spPr>
            <a:xfrm>
              <a:off x="407368" y="1795178"/>
              <a:ext cx="2879315" cy="38783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/>
            <a:p>
              <a:pPr algn="r">
                <a:defRPr/>
              </a:pPr>
              <a:r>
                <a:rPr lang="da-DK" sz="24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Growing market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B69221-EC79-459B-BC4C-25B4A5047C80}"/>
                </a:ext>
              </a:extLst>
            </p:cNvPr>
            <p:cNvSpPr/>
            <p:nvPr/>
          </p:nvSpPr>
          <p:spPr>
            <a:xfrm>
              <a:off x="407368" y="2261474"/>
              <a:ext cx="2879315" cy="37374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just">
                <a:defRPr/>
              </a:pPr>
              <a:r>
                <a:rPr lang="en-IE" sz="1400" dirty="0">
                  <a:solidFill>
                    <a:srgbClr val="000000"/>
                  </a:solidFill>
                </a:rPr>
                <a:t>The worldwide market for low-code is projected to $</a:t>
              </a:r>
              <a:r>
                <a:rPr lang="en-IE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26.9</a:t>
              </a:r>
              <a:r>
                <a:rPr lang="en-IE" sz="1400" dirty="0">
                  <a:solidFill>
                    <a:srgbClr val="000000"/>
                  </a:solidFill>
                </a:rPr>
                <a:t> billion in 2023, a 19.6% increase from 2022</a:t>
              </a:r>
              <a:r>
                <a:rPr lang="en-US" sz="1400" dirty="0"/>
                <a:t>. </a:t>
              </a:r>
            </a:p>
          </p:txBody>
        </p:sp>
      </p:grpSp>
      <p:grpSp>
        <p:nvGrpSpPr>
          <p:cNvPr id="81928" name="Group 32"/>
          <p:cNvGrpSpPr>
            <a:grpSpLocks/>
          </p:cNvGrpSpPr>
          <p:nvPr/>
        </p:nvGrpSpPr>
        <p:grpSpPr bwMode="auto">
          <a:xfrm>
            <a:off x="480000" y="1881717"/>
            <a:ext cx="3359633" cy="4056024"/>
            <a:chOff x="477751" y="1806408"/>
            <a:chExt cx="2808931" cy="4056519"/>
          </a:xfrm>
        </p:grpSpPr>
        <p:sp>
          <p:nvSpPr>
            <p:cNvPr id="81937" name="Rectangle 33"/>
            <p:cNvSpPr>
              <a:spLocks noChangeArrowheads="1"/>
            </p:cNvSpPr>
            <p:nvPr/>
          </p:nvSpPr>
          <p:spPr bwMode="auto">
            <a:xfrm>
              <a:off x="477751" y="1806408"/>
              <a:ext cx="2808931" cy="47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a-DK" altLang="en-US" sz="2400" b="1" dirty="0">
                  <a:solidFill>
                    <a:schemeClr val="accent1"/>
                  </a:solidFill>
                </a:rPr>
                <a:t>Quality</a:t>
              </a:r>
              <a:endParaRPr lang="en-GB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274AEB-65DD-4802-9FAE-71597B084920}"/>
                </a:ext>
              </a:extLst>
            </p:cNvPr>
            <p:cNvSpPr/>
            <p:nvPr/>
          </p:nvSpPr>
          <p:spPr>
            <a:xfrm>
              <a:off x="477751" y="2284101"/>
              <a:ext cx="2808931" cy="52996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just">
                <a:defRPr/>
              </a:pPr>
              <a:r>
                <a:rPr lang="en-US" sz="1400" dirty="0">
                  <a:latin typeface="arial" panose="020B0604020202020204" pitchFamily="34" charset="0"/>
                </a:rPr>
                <a:t>Models can be tested and verified before starting the coding phase</a:t>
              </a:r>
              <a:endParaRPr lang="en-US" sz="1400" dirty="0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477751" y="3293469"/>
              <a:ext cx="2808931" cy="49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altLang="en-US" sz="2400" b="1" dirty="0">
                  <a:solidFill>
                    <a:schemeClr val="accent4"/>
                  </a:solidFill>
                </a:rPr>
                <a:t>Productivity</a:t>
              </a:r>
              <a:endParaRPr lang="en-GB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274AEB-65DD-4802-9FAE-71597B084920}"/>
                </a:ext>
              </a:extLst>
            </p:cNvPr>
            <p:cNvSpPr/>
            <p:nvPr/>
          </p:nvSpPr>
          <p:spPr>
            <a:xfrm>
              <a:off x="477751" y="3855409"/>
              <a:ext cx="2808931" cy="4300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just">
                <a:defRPr/>
              </a:pPr>
              <a:r>
                <a:rPr lang="en-US" sz="1400" dirty="0">
                  <a:latin typeface="arial" panose="020B0604020202020204" pitchFamily="34" charset="0"/>
                </a:rPr>
                <a:t>Automation techniques take care of generating most of the system code (e.g. all the boilerplate code)</a:t>
              </a:r>
              <a:endParaRPr lang="en-US" sz="1400" dirty="0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477751" y="4837457"/>
              <a:ext cx="2808931" cy="49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altLang="en-US" sz="2400" b="1" dirty="0">
                  <a:solidFill>
                    <a:schemeClr val="accent6"/>
                  </a:solidFill>
                </a:rPr>
                <a:t>Portability</a:t>
              </a:r>
              <a:endParaRPr lang="en-GB" altLang="en-US" sz="2400" b="1" dirty="0">
                <a:solidFill>
                  <a:schemeClr val="accent6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274AEB-65DD-4802-9FAE-71597B084920}"/>
                </a:ext>
              </a:extLst>
            </p:cNvPr>
            <p:cNvSpPr/>
            <p:nvPr/>
          </p:nvSpPr>
          <p:spPr>
            <a:xfrm>
              <a:off x="477751" y="5399396"/>
              <a:ext cx="2808931" cy="4635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just">
                <a:defRPr/>
              </a:pPr>
              <a:r>
                <a:rPr lang="en-US" sz="1400" dirty="0">
                  <a:latin typeface="arial" panose="020B0604020202020204" pitchFamily="34" charset="0"/>
                </a:rPr>
                <a:t>Model once deploy everywhere by just using different generators on top of the same model</a:t>
              </a:r>
              <a:endParaRPr lang="en-US" sz="14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6697810" y="2401031"/>
            <a:ext cx="450764" cy="37965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67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7489267" y="3737608"/>
            <a:ext cx="450764" cy="37965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67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2C6F70-7EB1-416E-8ABB-AFD461BA69C3}"/>
              </a:ext>
            </a:extLst>
          </p:cNvPr>
          <p:cNvSpPr txBox="1"/>
          <p:nvPr/>
        </p:nvSpPr>
        <p:spPr>
          <a:xfrm>
            <a:off x="5111095" y="2444748"/>
            <a:ext cx="450764" cy="37965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67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8371901" y="3400711"/>
            <a:ext cx="3340100" cy="2553525"/>
            <a:chOff x="407368" y="1390648"/>
            <a:chExt cx="2879315" cy="20734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401996-9530-4C2D-881B-6337CEFAAC2E}"/>
                </a:ext>
              </a:extLst>
            </p:cNvPr>
            <p:cNvSpPr/>
            <p:nvPr/>
          </p:nvSpPr>
          <p:spPr>
            <a:xfrm>
              <a:off x="407368" y="1390648"/>
              <a:ext cx="2879315" cy="38783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/>
            <a:p>
              <a:pPr algn="r">
                <a:defRPr/>
              </a:pPr>
              <a:r>
                <a:rPr lang="da-DK" sz="2400" b="1" dirty="0">
                  <a:solidFill>
                    <a:schemeClr val="accent5"/>
                  </a:solidFill>
                  <a:latin typeface="arial" panose="020B0604020202020204" pitchFamily="34" charset="0"/>
                </a:rPr>
                <a:t>Clients demand it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B69221-EC79-459B-BC4C-25B4A5047C80}"/>
                </a:ext>
              </a:extLst>
            </p:cNvPr>
            <p:cNvSpPr/>
            <p:nvPr/>
          </p:nvSpPr>
          <p:spPr>
            <a:xfrm>
              <a:off x="407368" y="1856944"/>
              <a:ext cx="2879315" cy="37374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just">
                <a:defRPr/>
              </a:pPr>
              <a:r>
                <a:rPr lang="en-US" sz="1400" dirty="0">
                  <a:latin typeface="arial" panose="020B0604020202020204" pitchFamily="34" charset="0"/>
                </a:rPr>
                <a:t>All major players (Amazon, Microsoft, Google,…) are adding low-code/no-code solutions to respond to this demand</a:t>
              </a:r>
              <a:endParaRPr lang="en-US" sz="1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401996-9530-4C2D-881B-6337CEFAAC2E}"/>
                </a:ext>
              </a:extLst>
            </p:cNvPr>
            <p:cNvSpPr/>
            <p:nvPr/>
          </p:nvSpPr>
          <p:spPr>
            <a:xfrm>
              <a:off x="407368" y="2624070"/>
              <a:ext cx="2879315" cy="38783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/>
            <a:p>
              <a:pPr algn="r">
                <a:defRPr/>
              </a:pPr>
              <a:r>
                <a:rPr lang="da-DK" sz="2400" b="1" dirty="0">
                  <a:solidFill>
                    <a:schemeClr val="accent3"/>
                  </a:solidFill>
                  <a:latin typeface="arial" panose="020B0604020202020204" pitchFamily="34" charset="0"/>
                </a:rPr>
                <a:t>Low-code everywhere</a:t>
              </a:r>
              <a:endParaRPr 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B69221-EC79-459B-BC4C-25B4A5047C80}"/>
                </a:ext>
              </a:extLst>
            </p:cNvPr>
            <p:cNvSpPr/>
            <p:nvPr/>
          </p:nvSpPr>
          <p:spPr>
            <a:xfrm>
              <a:off x="407368" y="3090367"/>
              <a:ext cx="2879315" cy="37374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just">
                <a:defRPr/>
              </a:pPr>
              <a:r>
                <a:rPr lang="en-US" sz="1400" dirty="0">
                  <a:latin typeface="arial" panose="020B0604020202020204" pitchFamily="34" charset="0"/>
                </a:rPr>
                <a:t>Most software projects will ship with components developed with low-code tools in 2025</a:t>
              </a:r>
              <a:endParaRPr lang="en-US" sz="14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42C6F70-7EB1-416E-8ABB-AFD461BA69C3}"/>
              </a:ext>
            </a:extLst>
          </p:cNvPr>
          <p:cNvSpPr txBox="1"/>
          <p:nvPr/>
        </p:nvSpPr>
        <p:spPr>
          <a:xfrm>
            <a:off x="6755624" y="5075101"/>
            <a:ext cx="450764" cy="37965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67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2C6F70-7EB1-416E-8ABB-AFD461BA69C3}"/>
              </a:ext>
            </a:extLst>
          </p:cNvPr>
          <p:cNvSpPr txBox="1"/>
          <p:nvPr/>
        </p:nvSpPr>
        <p:spPr>
          <a:xfrm>
            <a:off x="5255007" y="5169176"/>
            <a:ext cx="450764" cy="37965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67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2C6F70-7EB1-416E-8ABB-AFD461BA69C3}"/>
              </a:ext>
            </a:extLst>
          </p:cNvPr>
          <p:cNvSpPr txBox="1"/>
          <p:nvPr/>
        </p:nvSpPr>
        <p:spPr>
          <a:xfrm>
            <a:off x="4445610" y="3890236"/>
            <a:ext cx="450764" cy="37965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67" b="1">
                <a:solidFill>
                  <a:schemeClr val="bg1"/>
                </a:solidFill>
              </a:rPr>
              <a:t>05</a:t>
            </a:r>
            <a:endParaRPr lang="en-US" sz="1867" b="1" dirty="0">
              <a:solidFill>
                <a:schemeClr val="bg1"/>
              </a:solidFill>
            </a:endParaRPr>
          </a:p>
        </p:txBody>
      </p: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4076726" y="1881718"/>
            <a:ext cx="4038548" cy="4038545"/>
            <a:chOff x="5118224" y="2685189"/>
            <a:chExt cx="2327275" cy="2235200"/>
          </a:xfrm>
        </p:grpSpPr>
        <p:sp>
          <p:nvSpPr>
            <p:cNvPr id="43" name="Freeform 313">
              <a:extLst>
                <a:ext uri="{FF2B5EF4-FFF2-40B4-BE49-F238E27FC236}">
                  <a16:creationId xmlns:a16="http://schemas.microsoft.com/office/drawing/2014/main" id="{D45811F3-8F86-4D8C-8255-ABF70F08B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342" y="2685189"/>
              <a:ext cx="733123" cy="853931"/>
            </a:xfrm>
            <a:custGeom>
              <a:avLst/>
              <a:gdLst>
                <a:gd name="T0" fmla="*/ 0 w 1386"/>
                <a:gd name="T1" fmla="*/ 400 h 1616"/>
                <a:gd name="T2" fmla="*/ 692 w 1386"/>
                <a:gd name="T3" fmla="*/ 0 h 1616"/>
                <a:gd name="T4" fmla="*/ 1386 w 1386"/>
                <a:gd name="T5" fmla="*/ 400 h 1616"/>
                <a:gd name="T6" fmla="*/ 1386 w 1386"/>
                <a:gd name="T7" fmla="*/ 1218 h 1616"/>
                <a:gd name="T8" fmla="*/ 692 w 1386"/>
                <a:gd name="T9" fmla="*/ 1616 h 1616"/>
                <a:gd name="T10" fmla="*/ 0 w 1386"/>
                <a:gd name="T11" fmla="*/ 1216 h 1616"/>
                <a:gd name="T12" fmla="*/ 0 w 1386"/>
                <a:gd name="T13" fmla="*/ 400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6" h="1616">
                  <a:moveTo>
                    <a:pt x="0" y="400"/>
                  </a:moveTo>
                  <a:lnTo>
                    <a:pt x="692" y="0"/>
                  </a:lnTo>
                  <a:lnTo>
                    <a:pt x="1386" y="400"/>
                  </a:lnTo>
                  <a:lnTo>
                    <a:pt x="1386" y="1218"/>
                  </a:lnTo>
                  <a:lnTo>
                    <a:pt x="692" y="1616"/>
                  </a:lnTo>
                  <a:lnTo>
                    <a:pt x="0" y="1216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314">
              <a:extLst>
                <a:ext uri="{FF2B5EF4-FFF2-40B4-BE49-F238E27FC236}">
                  <a16:creationId xmlns:a16="http://schemas.microsoft.com/office/drawing/2014/main" id="{A839D4BA-F44B-49FA-B1CF-378755FD0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018" y="2685189"/>
              <a:ext cx="733122" cy="853931"/>
            </a:xfrm>
            <a:custGeom>
              <a:avLst/>
              <a:gdLst>
                <a:gd name="T0" fmla="*/ 0 w 1385"/>
                <a:gd name="T1" fmla="*/ 400 h 1616"/>
                <a:gd name="T2" fmla="*/ 693 w 1385"/>
                <a:gd name="T3" fmla="*/ 0 h 1616"/>
                <a:gd name="T4" fmla="*/ 1385 w 1385"/>
                <a:gd name="T5" fmla="*/ 400 h 1616"/>
                <a:gd name="T6" fmla="*/ 1385 w 1385"/>
                <a:gd name="T7" fmla="*/ 1218 h 1616"/>
                <a:gd name="T8" fmla="*/ 693 w 1385"/>
                <a:gd name="T9" fmla="*/ 1616 h 1616"/>
                <a:gd name="T10" fmla="*/ 0 w 1385"/>
                <a:gd name="T11" fmla="*/ 1216 h 1616"/>
                <a:gd name="T12" fmla="*/ 0 w 1385"/>
                <a:gd name="T13" fmla="*/ 400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5" h="1616">
                  <a:moveTo>
                    <a:pt x="0" y="400"/>
                  </a:moveTo>
                  <a:lnTo>
                    <a:pt x="693" y="0"/>
                  </a:lnTo>
                  <a:lnTo>
                    <a:pt x="1385" y="400"/>
                  </a:lnTo>
                  <a:lnTo>
                    <a:pt x="1385" y="1218"/>
                  </a:lnTo>
                  <a:lnTo>
                    <a:pt x="693" y="1616"/>
                  </a:lnTo>
                  <a:lnTo>
                    <a:pt x="0" y="1216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315">
              <a:extLst>
                <a:ext uri="{FF2B5EF4-FFF2-40B4-BE49-F238E27FC236}">
                  <a16:creationId xmlns:a16="http://schemas.microsoft.com/office/drawing/2014/main" id="{5DC5F56C-1F5B-428B-81D1-53385F70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342" y="4066459"/>
              <a:ext cx="733123" cy="853930"/>
            </a:xfrm>
            <a:custGeom>
              <a:avLst/>
              <a:gdLst>
                <a:gd name="T0" fmla="*/ 0 w 1386"/>
                <a:gd name="T1" fmla="*/ 399 h 1616"/>
                <a:gd name="T2" fmla="*/ 692 w 1386"/>
                <a:gd name="T3" fmla="*/ 0 h 1616"/>
                <a:gd name="T4" fmla="*/ 1386 w 1386"/>
                <a:gd name="T5" fmla="*/ 399 h 1616"/>
                <a:gd name="T6" fmla="*/ 1386 w 1386"/>
                <a:gd name="T7" fmla="*/ 1216 h 1616"/>
                <a:gd name="T8" fmla="*/ 692 w 1386"/>
                <a:gd name="T9" fmla="*/ 1616 h 1616"/>
                <a:gd name="T10" fmla="*/ 0 w 1386"/>
                <a:gd name="T11" fmla="*/ 1216 h 1616"/>
                <a:gd name="T12" fmla="*/ 0 w 1386"/>
                <a:gd name="T13" fmla="*/ 399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6" h="1616">
                  <a:moveTo>
                    <a:pt x="0" y="399"/>
                  </a:moveTo>
                  <a:lnTo>
                    <a:pt x="692" y="0"/>
                  </a:lnTo>
                  <a:lnTo>
                    <a:pt x="1386" y="399"/>
                  </a:lnTo>
                  <a:lnTo>
                    <a:pt x="1386" y="1216"/>
                  </a:lnTo>
                  <a:lnTo>
                    <a:pt x="692" y="1616"/>
                  </a:lnTo>
                  <a:lnTo>
                    <a:pt x="0" y="1216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316">
              <a:extLst>
                <a:ext uri="{FF2B5EF4-FFF2-40B4-BE49-F238E27FC236}">
                  <a16:creationId xmlns:a16="http://schemas.microsoft.com/office/drawing/2014/main" id="{927A2E49-9FD8-4F4F-8A3B-5246615D9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018" y="4066459"/>
              <a:ext cx="733122" cy="853930"/>
            </a:xfrm>
            <a:custGeom>
              <a:avLst/>
              <a:gdLst>
                <a:gd name="T0" fmla="*/ 0 w 1385"/>
                <a:gd name="T1" fmla="*/ 399 h 1616"/>
                <a:gd name="T2" fmla="*/ 693 w 1385"/>
                <a:gd name="T3" fmla="*/ 0 h 1616"/>
                <a:gd name="T4" fmla="*/ 1385 w 1385"/>
                <a:gd name="T5" fmla="*/ 399 h 1616"/>
                <a:gd name="T6" fmla="*/ 1385 w 1385"/>
                <a:gd name="T7" fmla="*/ 1216 h 1616"/>
                <a:gd name="T8" fmla="*/ 693 w 1385"/>
                <a:gd name="T9" fmla="*/ 1616 h 1616"/>
                <a:gd name="T10" fmla="*/ 0 w 1385"/>
                <a:gd name="T11" fmla="*/ 1216 h 1616"/>
                <a:gd name="T12" fmla="*/ 0 w 1385"/>
                <a:gd name="T13" fmla="*/ 399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5" h="1616">
                  <a:moveTo>
                    <a:pt x="0" y="399"/>
                  </a:moveTo>
                  <a:lnTo>
                    <a:pt x="693" y="0"/>
                  </a:lnTo>
                  <a:lnTo>
                    <a:pt x="1385" y="399"/>
                  </a:lnTo>
                  <a:lnTo>
                    <a:pt x="1385" y="1216"/>
                  </a:lnTo>
                  <a:lnTo>
                    <a:pt x="693" y="1616"/>
                  </a:lnTo>
                  <a:lnTo>
                    <a:pt x="0" y="1216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317">
              <a:extLst>
                <a:ext uri="{FF2B5EF4-FFF2-40B4-BE49-F238E27FC236}">
                  <a16:creationId xmlns:a16="http://schemas.microsoft.com/office/drawing/2014/main" id="{E102BE7D-2650-4833-BE3C-6DE558C3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2376" y="3377322"/>
              <a:ext cx="733123" cy="855927"/>
            </a:xfrm>
            <a:custGeom>
              <a:avLst/>
              <a:gdLst>
                <a:gd name="T0" fmla="*/ 0 w 1386"/>
                <a:gd name="T1" fmla="*/ 400 h 1615"/>
                <a:gd name="T2" fmla="*/ 694 w 1386"/>
                <a:gd name="T3" fmla="*/ 0 h 1615"/>
                <a:gd name="T4" fmla="*/ 1386 w 1386"/>
                <a:gd name="T5" fmla="*/ 400 h 1615"/>
                <a:gd name="T6" fmla="*/ 1386 w 1386"/>
                <a:gd name="T7" fmla="*/ 1215 h 1615"/>
                <a:gd name="T8" fmla="*/ 694 w 1386"/>
                <a:gd name="T9" fmla="*/ 1615 h 1615"/>
                <a:gd name="T10" fmla="*/ 0 w 1386"/>
                <a:gd name="T11" fmla="*/ 1215 h 1615"/>
                <a:gd name="T12" fmla="*/ 0 w 1386"/>
                <a:gd name="T13" fmla="*/ 40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6" h="1615">
                  <a:moveTo>
                    <a:pt x="0" y="400"/>
                  </a:moveTo>
                  <a:lnTo>
                    <a:pt x="694" y="0"/>
                  </a:lnTo>
                  <a:lnTo>
                    <a:pt x="1386" y="400"/>
                  </a:lnTo>
                  <a:lnTo>
                    <a:pt x="1386" y="1215"/>
                  </a:lnTo>
                  <a:lnTo>
                    <a:pt x="694" y="1615"/>
                  </a:lnTo>
                  <a:lnTo>
                    <a:pt x="0" y="1215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318">
              <a:extLst>
                <a:ext uri="{FF2B5EF4-FFF2-40B4-BE49-F238E27FC236}">
                  <a16:creationId xmlns:a16="http://schemas.microsoft.com/office/drawing/2014/main" id="{13C60C66-D7A6-457B-BE93-526CFC38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224" y="3377322"/>
              <a:ext cx="733122" cy="855927"/>
            </a:xfrm>
            <a:custGeom>
              <a:avLst/>
              <a:gdLst>
                <a:gd name="T0" fmla="*/ 0 w 1387"/>
                <a:gd name="T1" fmla="*/ 400 h 1615"/>
                <a:gd name="T2" fmla="*/ 694 w 1387"/>
                <a:gd name="T3" fmla="*/ 0 h 1615"/>
                <a:gd name="T4" fmla="*/ 1387 w 1387"/>
                <a:gd name="T5" fmla="*/ 400 h 1615"/>
                <a:gd name="T6" fmla="*/ 1387 w 1387"/>
                <a:gd name="T7" fmla="*/ 1215 h 1615"/>
                <a:gd name="T8" fmla="*/ 694 w 1387"/>
                <a:gd name="T9" fmla="*/ 1615 h 1615"/>
                <a:gd name="T10" fmla="*/ 0 w 1387"/>
                <a:gd name="T11" fmla="*/ 1215 h 1615"/>
                <a:gd name="T12" fmla="*/ 0 w 1387"/>
                <a:gd name="T13" fmla="*/ 40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7" h="1615">
                  <a:moveTo>
                    <a:pt x="0" y="400"/>
                  </a:moveTo>
                  <a:lnTo>
                    <a:pt x="694" y="0"/>
                  </a:lnTo>
                  <a:lnTo>
                    <a:pt x="1387" y="400"/>
                  </a:lnTo>
                  <a:lnTo>
                    <a:pt x="1387" y="1215"/>
                  </a:lnTo>
                  <a:lnTo>
                    <a:pt x="694" y="1615"/>
                  </a:lnTo>
                  <a:lnTo>
                    <a:pt x="0" y="1215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316">
              <a:extLst>
                <a:ext uri="{FF2B5EF4-FFF2-40B4-BE49-F238E27FC236}">
                  <a16:creationId xmlns:a16="http://schemas.microsoft.com/office/drawing/2014/main" id="{927A2E49-9FD8-4F4F-8A3B-5246615D9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512" y="3229475"/>
              <a:ext cx="988699" cy="1151622"/>
            </a:xfrm>
            <a:custGeom>
              <a:avLst/>
              <a:gdLst>
                <a:gd name="T0" fmla="*/ 0 w 1385"/>
                <a:gd name="T1" fmla="*/ 399 h 1616"/>
                <a:gd name="T2" fmla="*/ 693 w 1385"/>
                <a:gd name="T3" fmla="*/ 0 h 1616"/>
                <a:gd name="T4" fmla="*/ 1385 w 1385"/>
                <a:gd name="T5" fmla="*/ 399 h 1616"/>
                <a:gd name="T6" fmla="*/ 1385 w 1385"/>
                <a:gd name="T7" fmla="*/ 1216 h 1616"/>
                <a:gd name="T8" fmla="*/ 693 w 1385"/>
                <a:gd name="T9" fmla="*/ 1616 h 1616"/>
                <a:gd name="T10" fmla="*/ 0 w 1385"/>
                <a:gd name="T11" fmla="*/ 1216 h 1616"/>
                <a:gd name="T12" fmla="*/ 0 w 1385"/>
                <a:gd name="T13" fmla="*/ 399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5" h="1616">
                  <a:moveTo>
                    <a:pt x="0" y="399"/>
                  </a:moveTo>
                  <a:lnTo>
                    <a:pt x="693" y="0"/>
                  </a:lnTo>
                  <a:lnTo>
                    <a:pt x="1385" y="399"/>
                  </a:lnTo>
                  <a:lnTo>
                    <a:pt x="1385" y="1216"/>
                  </a:lnTo>
                  <a:lnTo>
                    <a:pt x="693" y="1616"/>
                  </a:lnTo>
                  <a:lnTo>
                    <a:pt x="0" y="1216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>
                <a:defRPr/>
              </a:pPr>
              <a:r>
                <a:rPr lang="en-US" dirty="0"/>
                <a:t>Low-code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CD94C-BD8D-3BDD-021E-F8CD0F86435F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85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C8B88-3258-CB8C-510B-84A2551C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8685" y="251900"/>
            <a:ext cx="12365449" cy="1143000"/>
          </a:xfrm>
        </p:spPr>
        <p:txBody>
          <a:bodyPr>
            <a:normAutofit/>
          </a:bodyPr>
          <a:lstStyle/>
          <a:p>
            <a:r>
              <a:rPr lang="es-ES" dirty="0"/>
              <a:t> 	</a:t>
            </a:r>
            <a:r>
              <a:rPr lang="es-ES" sz="5300" dirty="0"/>
              <a:t>Smart software </a:t>
            </a:r>
            <a:r>
              <a:rPr lang="es-ES" sz="5300" dirty="0" err="1"/>
              <a:t>systems</a:t>
            </a:r>
            <a:r>
              <a:rPr lang="es-ES" sz="5300" dirty="0"/>
              <a:t> – Low-</a:t>
            </a:r>
            <a:r>
              <a:rPr lang="es-ES" sz="5300" dirty="0" err="1"/>
              <a:t>code</a:t>
            </a:r>
            <a:r>
              <a:rPr lang="es-ES" sz="5300" dirty="0"/>
              <a:t> </a:t>
            </a:r>
            <a:r>
              <a:rPr lang="es-ES" sz="5300" dirty="0" err="1"/>
              <a:t>coverage</a:t>
            </a:r>
            <a:endParaRPr lang="es-ES" sz="5300" dirty="0"/>
          </a:p>
        </p:txBody>
      </p:sp>
      <p:graphicFrame>
        <p:nvGraphicFramePr>
          <p:cNvPr id="10" name="Diagram 2">
            <a:extLst>
              <a:ext uri="{FF2B5EF4-FFF2-40B4-BE49-F238E27FC236}">
                <a16:creationId xmlns:a16="http://schemas.microsoft.com/office/drawing/2014/main" id="{1571929F-5FD7-884F-4234-52BC5EFA67D5}"/>
              </a:ext>
            </a:extLst>
          </p:cNvPr>
          <p:cNvGraphicFramePr/>
          <p:nvPr/>
        </p:nvGraphicFramePr>
        <p:xfrm>
          <a:off x="316094" y="1092203"/>
          <a:ext cx="111393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20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D53E-4F90-3A6A-3ECD-67372C71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Indeed</a:t>
            </a:r>
            <a:r>
              <a:rPr lang="es-ES" dirty="0"/>
              <a:t>, </a:t>
            </a:r>
            <a:r>
              <a:rPr lang="es-ES" dirty="0" err="1"/>
              <a:t>low-code</a:t>
            </a:r>
            <a:r>
              <a:rPr lang="es-ES" dirty="0"/>
              <a:t> </a:t>
            </a:r>
            <a:r>
              <a:rPr lang="es-ES" dirty="0" err="1"/>
              <a:t>platforms</a:t>
            </a:r>
            <a:r>
              <a:rPr lang="es-ES" dirty="0"/>
              <a:t> are </a:t>
            </a:r>
            <a:r>
              <a:rPr lang="es-ES" dirty="0" err="1"/>
              <a:t>limited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data-</a:t>
            </a:r>
            <a:r>
              <a:rPr lang="es-ES" dirty="0" err="1"/>
              <a:t>entry</a:t>
            </a:r>
            <a:r>
              <a:rPr lang="es-ES" dirty="0"/>
              <a:t> web apps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97C44-2FB7-E939-8F5D-04639B4C3D86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B210-7FC1-B14B-C434-7C42CBAF0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9B82C-DD1E-91C8-1054-6EE2844DF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669F32-90E1-ED4F-B6D9-07697D6A4E9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 descr="Create pages for data entry on the web using MaxBlox - YouTube">
            <a:extLst>
              <a:ext uri="{FF2B5EF4-FFF2-40B4-BE49-F238E27FC236}">
                <a16:creationId xmlns:a16="http://schemas.microsoft.com/office/drawing/2014/main" id="{CBDB178C-EB64-8811-BF7E-1C471632ED45}"/>
              </a:ext>
            </a:extLst>
          </p:cNvPr>
          <p:cNvPicPr>
            <a:picLocks noGrp="1" noChangeAspect="1" noChangeArrowheads="1"/>
          </p:cNvPicPr>
          <p:nvPr>
            <p:ph type="chart" sz="quarter" idx="2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11124" r="30523" b="25478"/>
          <a:stretch/>
        </p:blipFill>
        <p:spPr bwMode="auto">
          <a:xfrm>
            <a:off x="371203" y="2028244"/>
            <a:ext cx="5468173" cy="36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C3FA33-BC6A-38B6-6541-EB4C94D38712}"/>
              </a:ext>
            </a:extLst>
          </p:cNvPr>
          <p:cNvGraphicFramePr/>
          <p:nvPr/>
        </p:nvGraphicFramePr>
        <p:xfrm>
          <a:off x="6931742" y="1974727"/>
          <a:ext cx="4259148" cy="372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1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46CDB9A-3754-A30A-A145-C0B1C00CD9B9}"/>
              </a:ext>
            </a:extLst>
          </p:cNvPr>
          <p:cNvGrpSpPr/>
          <p:nvPr/>
        </p:nvGrpSpPr>
        <p:grpSpPr>
          <a:xfrm>
            <a:off x="0" y="-105508"/>
            <a:ext cx="12192000" cy="6849208"/>
            <a:chOff x="0" y="-105508"/>
            <a:chExt cx="12192000" cy="6849208"/>
          </a:xfrm>
        </p:grpSpPr>
        <p:pic>
          <p:nvPicPr>
            <p:cNvPr id="1026" name="Picture 2" descr="Chatbot - ROFAI">
              <a:extLst>
                <a:ext uri="{FF2B5EF4-FFF2-40B4-BE49-F238E27FC236}">
                  <a16:creationId xmlns:a16="http://schemas.microsoft.com/office/drawing/2014/main" id="{15E0EC3F-2A3F-FDC7-2FC0-B6A6CFA11A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3" t="-148" r="3785" b="-142"/>
            <a:stretch/>
          </p:blipFill>
          <p:spPr bwMode="auto">
            <a:xfrm>
              <a:off x="0" y="-105508"/>
              <a:ext cx="12192000" cy="684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575B1A-D0D8-18A5-B257-A9D7FD8EB169}"/>
                </a:ext>
              </a:extLst>
            </p:cNvPr>
            <p:cNvSpPr/>
            <p:nvPr/>
          </p:nvSpPr>
          <p:spPr>
            <a:xfrm>
              <a:off x="2915920" y="1981200"/>
              <a:ext cx="1493520" cy="1310640"/>
            </a:xfrm>
            <a:prstGeom prst="rect">
              <a:avLst/>
            </a:prstGeom>
            <a:solidFill>
              <a:srgbClr val="E8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A9D9A4-43CC-D3FB-03D9-072D28963EF0}"/>
                </a:ext>
              </a:extLst>
            </p:cNvPr>
            <p:cNvSpPr/>
            <p:nvPr/>
          </p:nvSpPr>
          <p:spPr>
            <a:xfrm>
              <a:off x="7746219" y="1808480"/>
              <a:ext cx="1493520" cy="1310640"/>
            </a:xfrm>
            <a:prstGeom prst="rect">
              <a:avLst/>
            </a:prstGeom>
            <a:solidFill>
              <a:srgbClr val="E8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IE" sz="1400" dirty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</p:grp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3A7F82F-784C-4A4F-93F2-9538F46A9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10" y="940592"/>
            <a:ext cx="2826499" cy="4685018"/>
          </a:xfrm>
          <a:prstGeom prst="roundRect">
            <a:avLst>
              <a:gd name="adj" fmla="val 4184"/>
            </a:avLst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0463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107" y="1576389"/>
            <a:ext cx="11325467" cy="4032249"/>
          </a:xfrm>
        </p:spPr>
        <p:txBody>
          <a:bodyPr/>
          <a:lstStyle/>
          <a:p>
            <a:r>
              <a:rPr lang="en-US" dirty="0"/>
              <a:t>BESSER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75287" y="2889250"/>
            <a:ext cx="5745999" cy="3024271"/>
          </a:xfrm>
        </p:spPr>
        <p:txBody>
          <a:bodyPr/>
          <a:lstStyle/>
          <a:p>
            <a:r>
              <a:rPr lang="en-US" dirty="0"/>
              <a:t>Building Better Smart Software Faster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4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half" idx="2"/>
          </p:nvPr>
        </p:nvSpPr>
        <p:spPr>
          <a:xfrm>
            <a:off x="1340504" y="1484135"/>
            <a:ext cx="4402835" cy="1008063"/>
          </a:xfrm>
        </p:spPr>
        <p:txBody>
          <a:bodyPr anchor="t" anchorCtr="0"/>
          <a:lstStyle/>
          <a:p>
            <a:r>
              <a:rPr lang="en-US" dirty="0"/>
              <a:t>BESSER is a low-code approach to develop AI-enhanced software, often referred to as smart software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380503" y="1484135"/>
            <a:ext cx="960000" cy="1008063"/>
          </a:xfrm>
        </p:spPr>
        <p:txBody>
          <a:bodyPr anchor="t" anchorCtr="0"/>
          <a:lstStyle/>
          <a:p>
            <a:r>
              <a:rPr lang="en-US" dirty="0"/>
              <a:t>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8"/>
          </p:nvPr>
        </p:nvSpPr>
        <p:spPr>
          <a:xfrm>
            <a:off x="481263" y="640358"/>
            <a:ext cx="11232000" cy="336549"/>
          </a:xfrm>
        </p:spPr>
        <p:txBody>
          <a:bodyPr/>
          <a:lstStyle/>
          <a:p>
            <a:r>
              <a:rPr lang="en-US" dirty="0"/>
              <a:t>KEY FACTS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half" idx="29"/>
          </p:nvPr>
        </p:nvSpPr>
        <p:spPr>
          <a:xfrm>
            <a:off x="1340504" y="3023971"/>
            <a:ext cx="4402835" cy="1008063"/>
          </a:xfrm>
        </p:spPr>
        <p:txBody>
          <a:bodyPr/>
          <a:lstStyle/>
          <a:p>
            <a:r>
              <a:rPr lang="en-US" dirty="0"/>
              <a:t>BESSER will provide a single editor to model both traditional and smart components as well as possible ethical concerns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0"/>
          </p:nvPr>
        </p:nvSpPr>
        <p:spPr>
          <a:xfrm>
            <a:off x="380503" y="3011458"/>
            <a:ext cx="960000" cy="1008063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half" idx="31"/>
          </p:nvPr>
        </p:nvSpPr>
        <p:spPr>
          <a:xfrm>
            <a:off x="1340504" y="4765225"/>
            <a:ext cx="4402835" cy="1007231"/>
          </a:xfrm>
        </p:spPr>
        <p:txBody>
          <a:bodyPr/>
          <a:lstStyle/>
          <a:p>
            <a:r>
              <a:rPr lang="en-US" dirty="0"/>
              <a:t>BESSER will provide tools to generate and test all modeled components altogether (e.g. a chatbot, the web UI, the database, a prediction system…)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32"/>
          </p:nvPr>
        </p:nvSpPr>
        <p:spPr>
          <a:xfrm>
            <a:off x="380503" y="4765225"/>
            <a:ext cx="960000" cy="1007231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sz="half" idx="33"/>
          </p:nvPr>
        </p:nvSpPr>
        <p:spPr>
          <a:xfrm>
            <a:off x="7300218" y="1488310"/>
            <a:ext cx="4700337" cy="1008063"/>
          </a:xfrm>
        </p:spPr>
        <p:txBody>
          <a:bodyPr anchor="t" anchorCtr="0"/>
          <a:lstStyle/>
          <a:p>
            <a:r>
              <a:rPr lang="en-US" dirty="0"/>
              <a:t>BESSER is a 5-year FNR PEARL project. BESSER will benefit of the +20 years of research experience of the PI on these topics</a:t>
            </a:r>
          </a:p>
          <a:p>
            <a:endParaRPr lang="en-US" dirty="0"/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34"/>
          </p:nvPr>
        </p:nvSpPr>
        <p:spPr>
          <a:xfrm>
            <a:off x="6340219" y="1515581"/>
            <a:ext cx="960000" cy="1008063"/>
          </a:xfrm>
        </p:spPr>
        <p:txBody>
          <a:bodyPr anchor="t" anchorCtr="0"/>
          <a:lstStyle/>
          <a:p>
            <a:r>
              <a:rPr lang="en-US" dirty="0"/>
              <a:t>04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half" idx="35"/>
          </p:nvPr>
        </p:nvSpPr>
        <p:spPr>
          <a:xfrm>
            <a:off x="7300218" y="3122293"/>
            <a:ext cx="4700337" cy="1008064"/>
          </a:xfrm>
        </p:spPr>
        <p:txBody>
          <a:bodyPr/>
          <a:lstStyle/>
          <a:p>
            <a:r>
              <a:rPr lang="en-US" dirty="0"/>
              <a:t>Some BESSER components will be released as OSS. BESSER aims to be the OSS low-code platform of Lux (at least), a market not covered by other vendors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36"/>
          </p:nvPr>
        </p:nvSpPr>
        <p:spPr>
          <a:xfrm>
            <a:off x="6340219" y="3122293"/>
            <a:ext cx="960000" cy="1008064"/>
          </a:xfrm>
        </p:spPr>
        <p:txBody>
          <a:bodyPr/>
          <a:lstStyle/>
          <a:p>
            <a:r>
              <a:rPr lang="en-US"/>
              <a:t>05</a:t>
            </a:r>
            <a:endParaRPr lang="en-US" dirty="0"/>
          </a:p>
        </p:txBody>
      </p:sp>
      <p:sp>
        <p:nvSpPr>
          <p:cNvPr id="79" name="Text Placeholder 78"/>
          <p:cNvSpPr>
            <a:spLocks noGrp="1"/>
          </p:cNvSpPr>
          <p:nvPr>
            <p:ph type="body" sz="half" idx="37"/>
          </p:nvPr>
        </p:nvSpPr>
        <p:spPr>
          <a:xfrm>
            <a:off x="7300218" y="4815525"/>
            <a:ext cx="4700337" cy="1007231"/>
          </a:xfrm>
        </p:spPr>
        <p:txBody>
          <a:bodyPr/>
          <a:lstStyle/>
          <a:p>
            <a:r>
              <a:rPr lang="en-US" dirty="0"/>
              <a:t>Commercial extensions will be allowed. We will be happy to help you adapt and plug your tools/services on top of BESSER</a:t>
            </a:r>
          </a:p>
          <a:p>
            <a:endParaRPr lang="en-US" dirty="0"/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38"/>
          </p:nvPr>
        </p:nvSpPr>
        <p:spPr>
          <a:xfrm>
            <a:off x="6340219" y="4815525"/>
            <a:ext cx="960000" cy="1007231"/>
          </a:xfrm>
        </p:spPr>
        <p:txBody>
          <a:bodyPr/>
          <a:lstStyle/>
          <a:p>
            <a:r>
              <a:rPr lang="en-US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206486160"/>
      </p:ext>
    </p:extLst>
  </p:cSld>
  <p:clrMapOvr>
    <a:masterClrMapping/>
  </p:clrMapOvr>
</p:sld>
</file>

<file path=ppt/theme/theme1.xml><?xml version="1.0" encoding="utf-8"?>
<a:theme xmlns:a="http://schemas.openxmlformats.org/drawingml/2006/main" name="LIST 2019_Multiple Slide Types Template">
  <a:themeElements>
    <a:clrScheme name="2019_LIST_Corporate_ColorTheme_CMYK">
      <a:dk1>
        <a:srgbClr val="141313"/>
      </a:dk1>
      <a:lt1>
        <a:srgbClr val="FFFFFF"/>
      </a:lt1>
      <a:dk2>
        <a:srgbClr val="537992"/>
      </a:dk2>
      <a:lt2>
        <a:srgbClr val="DFF1F0"/>
      </a:lt2>
      <a:accent1>
        <a:srgbClr val="00AEBC"/>
      </a:accent1>
      <a:accent2>
        <a:srgbClr val="2A6D81"/>
      </a:accent2>
      <a:accent3>
        <a:srgbClr val="A2C7C4"/>
      </a:accent3>
      <a:accent4>
        <a:srgbClr val="BDD8D6"/>
      </a:accent4>
      <a:accent5>
        <a:srgbClr val="AFAFAF"/>
      </a:accent5>
      <a:accent6>
        <a:srgbClr val="E50051"/>
      </a:accent6>
      <a:hlink>
        <a:srgbClr val="00AFC8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chemeClr val="bg2">
              <a:lumMod val="50000"/>
            </a:schemeClr>
          </a:fgClr>
          <a:bgClr>
            <a:schemeClr val="bg2">
              <a:lumMod val="65000"/>
            </a:schemeClr>
          </a:bgClr>
        </a:pattFill>
        <a:ln>
          <a:noFill/>
        </a:ln>
      </a:spPr>
      <a:bodyPr wrap="none" lIns="228600" tIns="228600" rIns="228600" bIns="228600" rtlCol="0" anchor="ctr">
        <a:noAutofit/>
      </a:bodyPr>
      <a:lstStyle>
        <a:defPPr algn="ctr">
          <a:defRPr sz="1400" dirty="0" smtClean="0">
            <a:solidFill>
              <a:schemeClr val="bg1"/>
            </a:solidFill>
            <a:latin typeface="Franklin Gothic Demi Cond" panose="020B07060304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b">
        <a:spAutoFit/>
      </a:bodyPr>
      <a:lstStyle>
        <a:defPPr algn="l">
          <a:defRPr sz="800" smtClean="0">
            <a:solidFill>
              <a:schemeClr val="tx2">
                <a:lumMod val="60000"/>
                <a:lumOff val="40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_LIST_PPT_Template" id="{B4E95B73-79EF-C646-9D58-03712CAF85DB}" vid="{32BA748C-80FD-4F47-A7AC-82D5B85E8C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509C6F9C7F74BB8DDADC2D0B395E7" ma:contentTypeVersion="12" ma:contentTypeDescription="Create a new document." ma:contentTypeScope="" ma:versionID="b03605691ce1ff71ac6753dfd164785d">
  <xsd:schema xmlns:xsd="http://www.w3.org/2001/XMLSchema" xmlns:xs="http://www.w3.org/2001/XMLSchema" xmlns:p="http://schemas.microsoft.com/office/2006/metadata/properties" xmlns:ns3="c3bc8a48-5c8a-43bd-8d47-70ed3c6b15c3" xmlns:ns4="8826f3bb-ab75-4718-b2ca-7d91c316cb49" targetNamespace="http://schemas.microsoft.com/office/2006/metadata/properties" ma:root="true" ma:fieldsID="0126c28482ce13bcbf52badf1e2ae509" ns3:_="" ns4:_="">
    <xsd:import namespace="c3bc8a48-5c8a-43bd-8d47-70ed3c6b15c3"/>
    <xsd:import namespace="8826f3bb-ab75-4718-b2ca-7d91c316cb4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8a48-5c8a-43bd-8d47-70ed3c6b15c3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6f3bb-ab75-4718-b2ca-7d91c316cb4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bc8a48-5c8a-43bd-8d47-70ed3c6b15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05F9C0-BD47-4804-8A78-E78B4F92DB38}">
  <ds:schemaRefs>
    <ds:schemaRef ds:uri="8826f3bb-ab75-4718-b2ca-7d91c316cb49"/>
    <ds:schemaRef ds:uri="c3bc8a48-5c8a-43bd-8d47-70ed3c6b15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792657-0BDC-4B4B-8201-2BD2AA3D12D2}">
  <ds:schemaRefs>
    <ds:schemaRef ds:uri="http://schemas.microsoft.com/office/2006/documentManagement/types"/>
    <ds:schemaRef ds:uri="8826f3bb-ab75-4718-b2ca-7d91c316cb49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c3bc8a48-5c8a-43bd-8d47-70ed3c6b15c3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DE7672-0E0D-41A7-B89C-8DA972144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Widescreen</PresentationFormat>
  <Paragraphs>280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</vt:lpstr>
      <vt:lpstr>Arial (Body)</vt:lpstr>
      <vt:lpstr>Bebas Neue Regular</vt:lpstr>
      <vt:lpstr>Calibri</vt:lpstr>
      <vt:lpstr>Franklin Gothic Book</vt:lpstr>
      <vt:lpstr>Franklin Gothic Demi Cond</vt:lpstr>
      <vt:lpstr>Maven Pro</vt:lpstr>
      <vt:lpstr>Nunito</vt:lpstr>
      <vt:lpstr>Roboto</vt:lpstr>
      <vt:lpstr>Wingdings</vt:lpstr>
      <vt:lpstr>LIST 2019_Multiple Slide Types Template</vt:lpstr>
      <vt:lpstr>BEtter Smart Software fastER (BESSER): an open-source  low-modeling low-code platform to develop smart software</vt:lpstr>
      <vt:lpstr>PowerPoint Presentation</vt:lpstr>
      <vt:lpstr>PowerPoint Presentation</vt:lpstr>
      <vt:lpstr>WHY LOW-CODE</vt:lpstr>
      <vt:lpstr>  Smart software systems – Low-code coverage</vt:lpstr>
      <vt:lpstr>Indeed, low-code platforms are limited to data-entry web apps</vt:lpstr>
      <vt:lpstr>PowerPoint Presentation</vt:lpstr>
      <vt:lpstr>PowerPoint Presentation</vt:lpstr>
      <vt:lpstr>PowerPoint Presentation</vt:lpstr>
      <vt:lpstr>PowerPoint Presentation</vt:lpstr>
      <vt:lpstr>BESSER Platform Architecture (LOW-CODE)</vt:lpstr>
      <vt:lpstr>BESSER Platform Architecture (LOW-CODE)</vt:lpstr>
      <vt:lpstr>BESSER Platform Architecture (LOW-CODE)</vt:lpstr>
      <vt:lpstr>BESSER Platform Architecture (LOW-CODE)</vt:lpstr>
      <vt:lpstr>BESSER Platform Architecture (LOW-CODE)</vt:lpstr>
      <vt:lpstr>BESSER Platform Architecture (LOW-CODE)</vt:lpstr>
      <vt:lpstr>PowerPoint Presentation</vt:lpstr>
      <vt:lpstr>Highlights of BBF</vt:lpstr>
      <vt:lpstr>Defining the Transitions</vt:lpstr>
      <vt:lpstr>Conclusion</vt:lpstr>
      <vt:lpstr>PowerPoint Presentation</vt:lpstr>
      <vt:lpstr>Digital Product Passport DPP</vt:lpstr>
      <vt:lpstr>Digital Product Passport DPP</vt:lpstr>
      <vt:lpstr>Give me an example of an LLM responding to a sensitive question.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CONRARDY</dc:creator>
  <cp:lastModifiedBy>Ivan David ALFONSO DIAZ</cp:lastModifiedBy>
  <cp:revision>21</cp:revision>
  <dcterms:created xsi:type="dcterms:W3CDTF">2023-09-27T12:05:25Z</dcterms:created>
  <dcterms:modified xsi:type="dcterms:W3CDTF">2023-12-03T16:33:20Z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0x010100B0C509C6F9C7F74BB8DDADC2D0B395E7</vt:lpwstr>
  </property>
</Properties>
</file>