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648" r:id="rId1"/>
  </p:sldMasterIdLst>
  <p:notesMasterIdLst>
    <p:notesMasterId r:id="rId68"/>
  </p:notesMasterIdLst>
  <p:sldIdLst>
    <p:sldId id="315" r:id="rId2"/>
    <p:sldId id="294" r:id="rId3"/>
    <p:sldId id="399" r:id="rId4"/>
    <p:sldId id="348" r:id="rId5"/>
    <p:sldId id="349" r:id="rId6"/>
    <p:sldId id="370" r:id="rId7"/>
    <p:sldId id="350" r:id="rId8"/>
    <p:sldId id="351" r:id="rId9"/>
    <p:sldId id="352" r:id="rId10"/>
    <p:sldId id="401" r:id="rId11"/>
    <p:sldId id="400" r:id="rId12"/>
    <p:sldId id="353" r:id="rId13"/>
    <p:sldId id="354" r:id="rId14"/>
    <p:sldId id="356" r:id="rId15"/>
    <p:sldId id="358" r:id="rId16"/>
    <p:sldId id="396" r:id="rId17"/>
    <p:sldId id="385" r:id="rId18"/>
    <p:sldId id="387" r:id="rId19"/>
    <p:sldId id="388" r:id="rId20"/>
    <p:sldId id="390" r:id="rId21"/>
    <p:sldId id="391" r:id="rId22"/>
    <p:sldId id="392" r:id="rId23"/>
    <p:sldId id="402" r:id="rId24"/>
    <p:sldId id="403" r:id="rId25"/>
    <p:sldId id="404" r:id="rId26"/>
    <p:sldId id="414" r:id="rId27"/>
    <p:sldId id="415" r:id="rId28"/>
    <p:sldId id="405" r:id="rId29"/>
    <p:sldId id="406" r:id="rId30"/>
    <p:sldId id="407" r:id="rId31"/>
    <p:sldId id="408" r:id="rId32"/>
    <p:sldId id="416" r:id="rId33"/>
    <p:sldId id="393" r:id="rId34"/>
    <p:sldId id="409" r:id="rId35"/>
    <p:sldId id="395" r:id="rId36"/>
    <p:sldId id="394" r:id="rId37"/>
    <p:sldId id="359" r:id="rId38"/>
    <p:sldId id="360" r:id="rId39"/>
    <p:sldId id="369" r:id="rId40"/>
    <p:sldId id="371" r:id="rId41"/>
    <p:sldId id="373" r:id="rId42"/>
    <p:sldId id="372" r:id="rId43"/>
    <p:sldId id="374" r:id="rId44"/>
    <p:sldId id="378" r:id="rId45"/>
    <p:sldId id="379" r:id="rId46"/>
    <p:sldId id="380" r:id="rId47"/>
    <p:sldId id="381" r:id="rId48"/>
    <p:sldId id="410" r:id="rId49"/>
    <p:sldId id="411" r:id="rId50"/>
    <p:sldId id="413" r:id="rId51"/>
    <p:sldId id="412" r:id="rId52"/>
    <p:sldId id="417" r:id="rId53"/>
    <p:sldId id="317" r:id="rId54"/>
    <p:sldId id="382" r:id="rId55"/>
    <p:sldId id="398" r:id="rId56"/>
    <p:sldId id="364" r:id="rId57"/>
    <p:sldId id="383" r:id="rId58"/>
    <p:sldId id="365" r:id="rId59"/>
    <p:sldId id="367" r:id="rId60"/>
    <p:sldId id="363" r:id="rId61"/>
    <p:sldId id="366" r:id="rId62"/>
    <p:sldId id="368" r:id="rId63"/>
    <p:sldId id="362" r:id="rId64"/>
    <p:sldId id="376" r:id="rId65"/>
    <p:sldId id="375" r:id="rId66"/>
    <p:sldId id="37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la Burgueño Caballero" initials="LBC" lastIdx="1" clrIdx="0">
    <p:extLst>
      <p:ext uri="{19B8F6BF-5375-455C-9EA6-DF929625EA0E}">
        <p15:presenceInfo xmlns:p15="http://schemas.microsoft.com/office/powerpoint/2012/main" userId="Lola Burgueño Caballer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5B9BD5"/>
    <a:srgbClr val="969696"/>
    <a:srgbClr val="4D4D4D"/>
    <a:srgbClr val="E1AC9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79" autoAdjust="0"/>
    <p:restoredTop sz="83333" autoAdjust="0"/>
  </p:normalViewPr>
  <p:slideViewPr>
    <p:cSldViewPr snapToGrid="0">
      <p:cViewPr varScale="1">
        <p:scale>
          <a:sx n="152" d="100"/>
          <a:sy n="152" d="100"/>
        </p:scale>
        <p:origin x="384" y="16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8FAE3B-A865-4186-AACB-0C17957530F0}" type="datetimeFigureOut">
              <a:rPr lang="en-US" smtClean="0"/>
              <a:t>11/29/23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BE4FD8-1934-4BED-86AC-A6B7E5F90D1B}" type="slidenum">
              <a:rPr lang="en-US" smtClean="0"/>
              <a:t>‹#›</a:t>
            </a:fld>
            <a:endParaRPr lang="en-US"/>
          </a:p>
        </p:txBody>
      </p:sp>
    </p:spTree>
    <p:extLst>
      <p:ext uri="{BB962C8B-B14F-4D97-AF65-F5344CB8AC3E}">
        <p14:creationId xmlns:p14="http://schemas.microsoft.com/office/powerpoint/2010/main" val="1946794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BE4FD8-1934-4BED-86AC-A6B7E5F90D1B}" type="slidenum">
              <a:rPr lang="en-US" smtClean="0"/>
              <a:t>2</a:t>
            </a:fld>
            <a:endParaRPr lang="en-US" dirty="0"/>
          </a:p>
        </p:txBody>
      </p:sp>
    </p:spTree>
    <p:extLst>
      <p:ext uri="{BB962C8B-B14F-4D97-AF65-F5344CB8AC3E}">
        <p14:creationId xmlns:p14="http://schemas.microsoft.com/office/powerpoint/2010/main" val="1554068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34</a:t>
            </a:fld>
            <a:endParaRPr lang="en-US" dirty="0"/>
          </a:p>
        </p:txBody>
      </p:sp>
    </p:spTree>
    <p:extLst>
      <p:ext uri="{BB962C8B-B14F-4D97-AF65-F5344CB8AC3E}">
        <p14:creationId xmlns:p14="http://schemas.microsoft.com/office/powerpoint/2010/main" val="3627990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35</a:t>
            </a:fld>
            <a:endParaRPr lang="en-US" dirty="0"/>
          </a:p>
        </p:txBody>
      </p:sp>
    </p:spTree>
    <p:extLst>
      <p:ext uri="{BB962C8B-B14F-4D97-AF65-F5344CB8AC3E}">
        <p14:creationId xmlns:p14="http://schemas.microsoft.com/office/powerpoint/2010/main" val="1343394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Helvetica" pitchFamily="2" charset="0"/>
              </a:rPr>
              <a:t>We</a:t>
            </a:r>
            <a:r>
              <a:rPr lang="en-GB" b="0" i="0" dirty="0">
                <a:effectLst/>
                <a:latin typeface="Arial" panose="020B0604020202020204" pitchFamily="34" charset="0"/>
              </a:rPr>
              <a:t> suspect that this is possibly due to the fact that the data sources used for the construction of OCL expressions are usually SQL, Rust, and other declarative languages for which there is a much larger corpus than for UML.</a:t>
            </a:r>
            <a:endParaRPr lang="en-ES"/>
          </a:p>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37</a:t>
            </a:fld>
            <a:endParaRPr lang="en-US" dirty="0"/>
          </a:p>
        </p:txBody>
      </p:sp>
    </p:spTree>
    <p:extLst>
      <p:ext uri="{BB962C8B-B14F-4D97-AF65-F5344CB8AC3E}">
        <p14:creationId xmlns:p14="http://schemas.microsoft.com/office/powerpoint/2010/main" val="3030564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38</a:t>
            </a:fld>
            <a:endParaRPr lang="en-US" dirty="0"/>
          </a:p>
        </p:txBody>
      </p:sp>
    </p:spTree>
    <p:extLst>
      <p:ext uri="{BB962C8B-B14F-4D97-AF65-F5344CB8AC3E}">
        <p14:creationId xmlns:p14="http://schemas.microsoft.com/office/powerpoint/2010/main" val="1053139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39</a:t>
            </a:fld>
            <a:endParaRPr lang="en-US" dirty="0"/>
          </a:p>
        </p:txBody>
      </p:sp>
    </p:spTree>
    <p:extLst>
      <p:ext uri="{BB962C8B-B14F-4D97-AF65-F5344CB8AC3E}">
        <p14:creationId xmlns:p14="http://schemas.microsoft.com/office/powerpoint/2010/main" val="638981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Helvetica" pitchFamily="2" charset="0"/>
              </a:rPr>
              <a:t>Although we did not test it thoroughly, the level of syntactic correctness of the models produced in </a:t>
            </a:r>
            <a:r>
              <a:rPr lang="en-GB" err="1">
                <a:latin typeface="Helvetica" pitchFamily="2" charset="0"/>
              </a:rPr>
              <a:t>PlantUML</a:t>
            </a:r>
            <a:r>
              <a:rPr lang="en-GB">
                <a:latin typeface="Helvetica" pitchFamily="2" charset="0"/>
              </a:rPr>
              <a:t> was much higher than those generated in USE, for example.</a:t>
            </a:r>
          </a:p>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40</a:t>
            </a:fld>
            <a:endParaRPr lang="en-US"/>
          </a:p>
        </p:txBody>
      </p:sp>
    </p:spTree>
    <p:extLst>
      <p:ext uri="{BB962C8B-B14F-4D97-AF65-F5344CB8AC3E}">
        <p14:creationId xmlns:p14="http://schemas.microsoft.com/office/powerpoint/2010/main" val="827732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Helvetica" pitchFamily="2" charset="0"/>
              </a:rPr>
              <a:t>Although we did not test it thoroughly, the level of syntactic correctness of the models produced in </a:t>
            </a:r>
            <a:r>
              <a:rPr lang="en-GB" err="1">
                <a:latin typeface="Helvetica" pitchFamily="2" charset="0"/>
              </a:rPr>
              <a:t>PlantUML</a:t>
            </a:r>
            <a:r>
              <a:rPr lang="en-GB">
                <a:latin typeface="Helvetica" pitchFamily="2" charset="0"/>
              </a:rPr>
              <a:t> was much higher than those generated in USE, for example.</a:t>
            </a:r>
          </a:p>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41</a:t>
            </a:fld>
            <a:endParaRPr lang="en-US"/>
          </a:p>
        </p:txBody>
      </p:sp>
    </p:spTree>
    <p:extLst>
      <p:ext uri="{BB962C8B-B14F-4D97-AF65-F5344CB8AC3E}">
        <p14:creationId xmlns:p14="http://schemas.microsoft.com/office/powerpoint/2010/main" val="4264271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Helvetica" pitchFamily="2" charset="0"/>
              </a:rPr>
              <a:t>Although we did not test it thoroughly, the level of syntactic correctness of the models produced in </a:t>
            </a:r>
            <a:r>
              <a:rPr lang="en-GB" err="1">
                <a:latin typeface="Helvetica" pitchFamily="2" charset="0"/>
              </a:rPr>
              <a:t>PlantUML</a:t>
            </a:r>
            <a:r>
              <a:rPr lang="en-GB">
                <a:latin typeface="Helvetica" pitchFamily="2" charset="0"/>
              </a:rPr>
              <a:t> was much higher than those generated in USE, for example.</a:t>
            </a:r>
          </a:p>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42</a:t>
            </a:fld>
            <a:endParaRPr lang="en-US"/>
          </a:p>
        </p:txBody>
      </p:sp>
    </p:spTree>
    <p:extLst>
      <p:ext uri="{BB962C8B-B14F-4D97-AF65-F5344CB8AC3E}">
        <p14:creationId xmlns:p14="http://schemas.microsoft.com/office/powerpoint/2010/main" val="830536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43</a:t>
            </a:fld>
            <a:endParaRPr lang="en-US"/>
          </a:p>
        </p:txBody>
      </p:sp>
    </p:spTree>
    <p:extLst>
      <p:ext uri="{BB962C8B-B14F-4D97-AF65-F5344CB8AC3E}">
        <p14:creationId xmlns:p14="http://schemas.microsoft.com/office/powerpoint/2010/main" val="2943892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44</a:t>
            </a:fld>
            <a:endParaRPr lang="en-US"/>
          </a:p>
        </p:txBody>
      </p:sp>
    </p:spTree>
    <p:extLst>
      <p:ext uri="{BB962C8B-B14F-4D97-AF65-F5344CB8AC3E}">
        <p14:creationId xmlns:p14="http://schemas.microsoft.com/office/powerpoint/2010/main" val="2425145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vectara.com</a:t>
            </a:r>
            <a:r>
              <a:rPr lang="en-GB" dirty="0"/>
              <a:t>/top-large-language-models-llms-gpt-4-llama-gato-bloom-and-when-to-choose-one-over-the-other-2/</a:t>
            </a:r>
            <a:endParaRPr lang="en-ES" dirty="0"/>
          </a:p>
        </p:txBody>
      </p:sp>
      <p:sp>
        <p:nvSpPr>
          <p:cNvPr id="4" name="Slide Number Placeholder 3"/>
          <p:cNvSpPr>
            <a:spLocks noGrp="1"/>
          </p:cNvSpPr>
          <p:nvPr>
            <p:ph type="sldNum" sz="quarter" idx="5"/>
          </p:nvPr>
        </p:nvSpPr>
        <p:spPr/>
        <p:txBody>
          <a:bodyPr/>
          <a:lstStyle/>
          <a:p>
            <a:fld id="{C0BE4FD8-1934-4BED-86AC-A6B7E5F90D1B}" type="slidenum">
              <a:rPr lang="en-US" smtClean="0"/>
              <a:t>4</a:t>
            </a:fld>
            <a:endParaRPr lang="en-US"/>
          </a:p>
        </p:txBody>
      </p:sp>
    </p:spTree>
    <p:extLst>
      <p:ext uri="{BB962C8B-B14F-4D97-AF65-F5344CB8AC3E}">
        <p14:creationId xmlns:p14="http://schemas.microsoft.com/office/powerpoint/2010/main" val="1739017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b="0" i="0" dirty="0">
                <a:solidFill>
                  <a:srgbClr val="666666"/>
                </a:solidFill>
                <a:effectLst/>
                <a:latin typeface="Open Sans" panose="020B0606030504020204" pitchFamily="34" charset="0"/>
              </a:rPr>
              <a:t>We </a:t>
            </a:r>
            <a:r>
              <a:rPr lang="en-GB" b="0" i="0" dirty="0" err="1">
                <a:solidFill>
                  <a:srgbClr val="666666"/>
                </a:solidFill>
                <a:effectLst/>
                <a:latin typeface="Open Sans" panose="020B0606030504020204" pitchFamily="34" charset="0"/>
              </a:rPr>
              <a:t>analized</a:t>
            </a:r>
            <a:r>
              <a:rPr lang="en-GB" b="0" i="0" dirty="0">
                <a:solidFill>
                  <a:srgbClr val="666666"/>
                </a:solidFill>
                <a:effectLst/>
                <a:latin typeface="Open Sans" panose="020B0606030504020204" pitchFamily="34" charset="0"/>
              </a:rPr>
              <a:t> 16 modeling concepts</a:t>
            </a:r>
          </a:p>
          <a:p>
            <a:pPr marL="171450" indent="-171450">
              <a:buFontTx/>
              <a:buChar char="-"/>
            </a:pPr>
            <a:r>
              <a:rPr lang="en-GB" b="0" i="0" dirty="0">
                <a:solidFill>
                  <a:srgbClr val="666666"/>
                </a:solidFill>
                <a:effectLst/>
                <a:latin typeface="Open Sans" panose="020B0606030504020204" pitchFamily="34" charset="0"/>
              </a:rPr>
              <a:t>Some of them as simple as classes and attributes, and some of them more advanced such as OCL constraints and or association classes</a:t>
            </a:r>
            <a:endParaRPr lang="en-ES" dirty="0"/>
          </a:p>
        </p:txBody>
      </p:sp>
      <p:sp>
        <p:nvSpPr>
          <p:cNvPr id="4" name="Slide Number Placeholder 3"/>
          <p:cNvSpPr>
            <a:spLocks noGrp="1"/>
          </p:cNvSpPr>
          <p:nvPr>
            <p:ph type="sldNum" sz="quarter" idx="5"/>
          </p:nvPr>
        </p:nvSpPr>
        <p:spPr/>
        <p:txBody>
          <a:bodyPr/>
          <a:lstStyle/>
          <a:p>
            <a:fld id="{C0BE4FD8-1934-4BED-86AC-A6B7E5F90D1B}" type="slidenum">
              <a:rPr lang="en-US" smtClean="0"/>
              <a:t>45</a:t>
            </a:fld>
            <a:endParaRPr lang="en-US"/>
          </a:p>
        </p:txBody>
      </p:sp>
    </p:spTree>
    <p:extLst>
      <p:ext uri="{BB962C8B-B14F-4D97-AF65-F5344CB8AC3E}">
        <p14:creationId xmlns:p14="http://schemas.microsoft.com/office/powerpoint/2010/main" val="4020582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ES"/>
              <a:t>Hyperparameters such as temperature</a:t>
            </a:r>
          </a:p>
        </p:txBody>
      </p:sp>
      <p:sp>
        <p:nvSpPr>
          <p:cNvPr id="4" name="Slide Number Placeholder 3"/>
          <p:cNvSpPr>
            <a:spLocks noGrp="1"/>
          </p:cNvSpPr>
          <p:nvPr>
            <p:ph type="sldNum" sz="quarter" idx="5"/>
          </p:nvPr>
        </p:nvSpPr>
        <p:spPr/>
        <p:txBody>
          <a:bodyPr/>
          <a:lstStyle/>
          <a:p>
            <a:fld id="{C0BE4FD8-1934-4BED-86AC-A6B7E5F90D1B}" type="slidenum">
              <a:rPr lang="en-US" smtClean="0"/>
              <a:t>46</a:t>
            </a:fld>
            <a:endParaRPr lang="en-US"/>
          </a:p>
        </p:txBody>
      </p:sp>
    </p:spTree>
    <p:extLst>
      <p:ext uri="{BB962C8B-B14F-4D97-AF65-F5344CB8AC3E}">
        <p14:creationId xmlns:p14="http://schemas.microsoft.com/office/powerpoint/2010/main" val="2079344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47</a:t>
            </a:fld>
            <a:endParaRPr lang="en-US"/>
          </a:p>
        </p:txBody>
      </p:sp>
    </p:spTree>
    <p:extLst>
      <p:ext uri="{BB962C8B-B14F-4D97-AF65-F5344CB8AC3E}">
        <p14:creationId xmlns:p14="http://schemas.microsoft.com/office/powerpoint/2010/main" val="334219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48</a:t>
            </a:fld>
            <a:endParaRPr lang="en-US"/>
          </a:p>
        </p:txBody>
      </p:sp>
    </p:spTree>
    <p:extLst>
      <p:ext uri="{BB962C8B-B14F-4D97-AF65-F5344CB8AC3E}">
        <p14:creationId xmlns:p14="http://schemas.microsoft.com/office/powerpoint/2010/main" val="717896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latin typeface="Helvetica" pitchFamily="2" charset="0"/>
              </a:rPr>
              <a:t>- We need to adapt the semantics of the general concepts represented in GPT-3 to the semantics of </a:t>
            </a:r>
            <a:r>
              <a:rPr lang="en-GB" dirty="0" err="1">
                <a:effectLst/>
                <a:latin typeface="Helvetica" pitchFamily="2" charset="0"/>
              </a:rPr>
              <a:t>modeling</a:t>
            </a:r>
            <a:r>
              <a:rPr lang="en-GB" dirty="0">
                <a:effectLst/>
                <a:latin typeface="Helvetica" pitchFamily="2" charset="0"/>
              </a:rPr>
              <a:t> formalisms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Helvetica" pitchFamily="2" charset="0"/>
              </a:rPr>
              <a:t>- These semantic mappings rely heavily on the targeted </a:t>
            </a:r>
            <a:r>
              <a:rPr lang="en-GB" dirty="0" err="1">
                <a:latin typeface="Helvetica" pitchFamily="2" charset="0"/>
              </a:rPr>
              <a:t>modeling</a:t>
            </a:r>
            <a:r>
              <a:rPr lang="en-GB" dirty="0">
                <a:latin typeface="Helvetica" pitchFamily="2" charset="0"/>
              </a:rPr>
              <a:t> formalisms</a:t>
            </a:r>
            <a:endParaRPr lang="en-GB" dirty="0">
              <a:effectLst/>
              <a:latin typeface="Helvetica" pitchFamily="2" charset="0"/>
            </a:endParaRPr>
          </a:p>
        </p:txBody>
      </p:sp>
      <p:sp>
        <p:nvSpPr>
          <p:cNvPr id="4" name="Slide Number Placeholder 3"/>
          <p:cNvSpPr>
            <a:spLocks noGrp="1"/>
          </p:cNvSpPr>
          <p:nvPr>
            <p:ph type="sldNum" sz="quarter" idx="5"/>
          </p:nvPr>
        </p:nvSpPr>
        <p:spPr/>
        <p:txBody>
          <a:bodyPr/>
          <a:lstStyle/>
          <a:p>
            <a:fld id="{C0BE4FD8-1934-4BED-86AC-A6B7E5F90D1B}" type="slidenum">
              <a:rPr lang="en-US" smtClean="0"/>
              <a:t>49</a:t>
            </a:fld>
            <a:endParaRPr lang="en-US"/>
          </a:p>
        </p:txBody>
      </p:sp>
    </p:spTree>
    <p:extLst>
      <p:ext uri="{BB962C8B-B14F-4D97-AF65-F5344CB8AC3E}">
        <p14:creationId xmlns:p14="http://schemas.microsoft.com/office/powerpoint/2010/main" val="389105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C0BE4FD8-1934-4BED-86AC-A6B7E5F90D1B}" type="slidenum">
              <a:rPr lang="en-US" smtClean="0"/>
              <a:t>50</a:t>
            </a:fld>
            <a:endParaRPr lang="en-US"/>
          </a:p>
        </p:txBody>
      </p:sp>
    </p:spTree>
    <p:extLst>
      <p:ext uri="{BB962C8B-B14F-4D97-AF65-F5344CB8AC3E}">
        <p14:creationId xmlns:p14="http://schemas.microsoft.com/office/powerpoint/2010/main" val="3598735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C0BE4FD8-1934-4BED-86AC-A6B7E5F90D1B}" type="slidenum">
              <a:rPr lang="en-US" smtClean="0"/>
              <a:t>51</a:t>
            </a:fld>
            <a:endParaRPr lang="en-US"/>
          </a:p>
        </p:txBody>
      </p:sp>
    </p:spTree>
    <p:extLst>
      <p:ext uri="{BB962C8B-B14F-4D97-AF65-F5344CB8AC3E}">
        <p14:creationId xmlns:p14="http://schemas.microsoft.com/office/powerpoint/2010/main" val="2114501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BE4FD8-1934-4BED-86AC-A6B7E5F90D1B}" type="slidenum">
              <a:rPr lang="en-US" smtClean="0"/>
              <a:t>54</a:t>
            </a:fld>
            <a:endParaRPr lang="en-US"/>
          </a:p>
        </p:txBody>
      </p:sp>
    </p:spTree>
    <p:extLst>
      <p:ext uri="{BB962C8B-B14F-4D97-AF65-F5344CB8AC3E}">
        <p14:creationId xmlns:p14="http://schemas.microsoft.com/office/powerpoint/2010/main" val="1610265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BE4FD8-1934-4BED-86AC-A6B7E5F90D1B}" type="slidenum">
              <a:rPr lang="en-US" smtClean="0"/>
              <a:t>55</a:t>
            </a:fld>
            <a:endParaRPr lang="en-US"/>
          </a:p>
        </p:txBody>
      </p:sp>
    </p:spTree>
    <p:extLst>
      <p:ext uri="{BB962C8B-B14F-4D97-AF65-F5344CB8AC3E}">
        <p14:creationId xmlns:p14="http://schemas.microsoft.com/office/powerpoint/2010/main" val="2699135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BE4FD8-1934-4BED-86AC-A6B7E5F90D1B}" type="slidenum">
              <a:rPr lang="en-US" smtClean="0"/>
              <a:t>56</a:t>
            </a:fld>
            <a:endParaRPr lang="en-US"/>
          </a:p>
        </p:txBody>
      </p:sp>
    </p:spTree>
    <p:extLst>
      <p:ext uri="{BB962C8B-B14F-4D97-AF65-F5344CB8AC3E}">
        <p14:creationId xmlns:p14="http://schemas.microsoft.com/office/powerpoint/2010/main" val="226349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b="0" i="1" dirty="0">
                <a:solidFill>
                  <a:srgbClr val="454545"/>
                </a:solidFill>
                <a:effectLst/>
                <a:latin typeface="Open Sans" panose="020B0606030504020204" pitchFamily="34" charset="0"/>
              </a:rPr>
              <a:t>Specification generation:</a:t>
            </a:r>
            <a:r>
              <a:rPr lang="en-GB" b="0" i="0" dirty="0">
                <a:solidFill>
                  <a:srgbClr val="454545"/>
                </a:solidFill>
                <a:effectLst/>
                <a:latin typeface="Open Sans" panose="020B0606030504020204" pitchFamily="34" charset="0"/>
              </a:rPr>
              <a:t> Quite a number of requirements can be common across applications, yet oftentimes requirements are also incomplete. LLMs can assist in generating more complete specifications significantly quicker.</a:t>
            </a:r>
          </a:p>
          <a:p>
            <a:pPr algn="l">
              <a:buFont typeface="Arial" panose="020B0604020202020204" pitchFamily="34" charset="0"/>
              <a:buChar char="•"/>
            </a:pPr>
            <a:r>
              <a:rPr lang="en-GB" b="0" i="1" dirty="0">
                <a:solidFill>
                  <a:srgbClr val="454545"/>
                </a:solidFill>
                <a:effectLst/>
                <a:latin typeface="Open Sans" panose="020B0606030504020204" pitchFamily="34" charset="0"/>
              </a:rPr>
              <a:t>Just in time developer feedback:</a:t>
            </a:r>
            <a:r>
              <a:rPr lang="en-GB" b="0" i="0" dirty="0">
                <a:solidFill>
                  <a:srgbClr val="454545"/>
                </a:solidFill>
                <a:effectLst/>
                <a:latin typeface="Open Sans" panose="020B0606030504020204" pitchFamily="34" charset="0"/>
              </a:rPr>
              <a:t> Applications of LLMs in software development has been received with much scepticism, rightly so at the time being. While the code generated by current AI assistants, such as Copilot, have been found to carry more security issues,</a:t>
            </a:r>
            <a:r>
              <a:rPr lang="en-GB" b="0" i="0" u="none" strike="noStrike" baseline="30000" dirty="0">
                <a:solidFill>
                  <a:srgbClr val="009FDA"/>
                </a:solidFill>
                <a:effectLst/>
                <a:latin typeface="Open Sans" panose="020B0606030504020204" pitchFamily="34" charset="0"/>
              </a:rPr>
              <a:t>4</a:t>
            </a:r>
            <a:r>
              <a:rPr lang="en-GB" b="0" i="0" dirty="0">
                <a:solidFill>
                  <a:srgbClr val="454545"/>
                </a:solidFill>
                <a:effectLst/>
                <a:latin typeface="Open Sans" panose="020B0606030504020204" pitchFamily="34" charset="0"/>
              </a:rPr>
              <a:t> in time this will change. AI-based and other approaches which give developers syntactic corrections and suggestions have been around a while. LLMs carry the promise of going the extra mile and recommending not just corrections, but next steps.</a:t>
            </a:r>
          </a:p>
          <a:p>
            <a:pPr algn="l">
              <a:buFont typeface="Arial" panose="020B0604020202020204" pitchFamily="34" charset="0"/>
              <a:buChar char="•"/>
            </a:pPr>
            <a:r>
              <a:rPr lang="en-GB" b="0" i="1" dirty="0">
                <a:solidFill>
                  <a:srgbClr val="454545"/>
                </a:solidFill>
                <a:effectLst/>
                <a:latin typeface="Open Sans" panose="020B0606030504020204" pitchFamily="34" charset="0"/>
              </a:rPr>
              <a:t>Improved testing:</a:t>
            </a:r>
            <a:r>
              <a:rPr lang="en-GB" b="0" i="0" dirty="0">
                <a:solidFill>
                  <a:srgbClr val="454545"/>
                </a:solidFill>
                <a:effectLst/>
                <a:latin typeface="Open Sans" panose="020B0606030504020204" pitchFamily="34" charset="0"/>
              </a:rPr>
              <a:t> Generating unit tests is one of the tasks where developers shortcut the most. Ability to generate test cases at ease would increase overall test effectiveness and coverage, and consequently system quality.</a:t>
            </a:r>
          </a:p>
          <a:p>
            <a:pPr algn="l">
              <a:buFont typeface="Arial" panose="020B0604020202020204" pitchFamily="34" charset="0"/>
              <a:buChar char="•"/>
            </a:pPr>
            <a:r>
              <a:rPr lang="en-GB" b="0" i="1" dirty="0">
                <a:solidFill>
                  <a:srgbClr val="454545"/>
                </a:solidFill>
                <a:effectLst/>
                <a:latin typeface="Open Sans" panose="020B0606030504020204" pitchFamily="34" charset="0"/>
              </a:rPr>
              <a:t>Documentation:</a:t>
            </a:r>
            <a:r>
              <a:rPr lang="en-GB" b="0" i="0" dirty="0">
                <a:solidFill>
                  <a:srgbClr val="454545"/>
                </a:solidFill>
                <a:effectLst/>
                <a:latin typeface="Open Sans" panose="020B0606030504020204" pitchFamily="34" charset="0"/>
              </a:rPr>
              <a:t> Ranging from contracting language to regulatory requirements, there are many applications of LLMs to software development documentation.</a:t>
            </a:r>
          </a:p>
          <a:p>
            <a:pPr algn="l">
              <a:buFont typeface="Arial" panose="020B0604020202020204" pitchFamily="34" charset="0"/>
              <a:buChar char="•"/>
            </a:pPr>
            <a:r>
              <a:rPr lang="en-GB" b="0" i="1" dirty="0">
                <a:solidFill>
                  <a:srgbClr val="454545"/>
                </a:solidFill>
                <a:effectLst/>
                <a:latin typeface="Open Sans" panose="020B0606030504020204" pitchFamily="34" charset="0"/>
              </a:rPr>
              <a:t>Language translation:</a:t>
            </a:r>
            <a:r>
              <a:rPr lang="en-GB" b="0" i="0" dirty="0">
                <a:solidFill>
                  <a:srgbClr val="454545"/>
                </a:solidFill>
                <a:effectLst/>
                <a:latin typeface="Open Sans" panose="020B0606030504020204" pitchFamily="34" charset="0"/>
              </a:rPr>
              <a:t> Legacy software and brownfield development is the norm of system development today, and many organizations need to go through language translation efforts when they need to modernize their systems. This process is often manual and error prone, while some tools do exist to support developers. While will not work at scale, portions of code can potentially be translated to other programming languages using LLMs. Rewriting a system in an other programming language is not just a language translation exercise, it is mostly also a re-architecting exercise; however, ability to rewrite selected portions at ease would be a welcomed capability.</a:t>
            </a:r>
          </a:p>
          <a:p>
            <a:endParaRPr lang="en-ES" dirty="0"/>
          </a:p>
        </p:txBody>
      </p:sp>
      <p:sp>
        <p:nvSpPr>
          <p:cNvPr id="4" name="Slide Number Placeholder 3"/>
          <p:cNvSpPr>
            <a:spLocks noGrp="1"/>
          </p:cNvSpPr>
          <p:nvPr>
            <p:ph type="sldNum" sz="quarter" idx="5"/>
          </p:nvPr>
        </p:nvSpPr>
        <p:spPr/>
        <p:txBody>
          <a:bodyPr/>
          <a:lstStyle/>
          <a:p>
            <a:fld id="{C0BE4FD8-1934-4BED-86AC-A6B7E5F90D1B}" type="slidenum">
              <a:rPr lang="en-US" smtClean="0"/>
              <a:t>7</a:t>
            </a:fld>
            <a:endParaRPr lang="en-US" dirty="0"/>
          </a:p>
        </p:txBody>
      </p:sp>
    </p:spTree>
    <p:extLst>
      <p:ext uri="{BB962C8B-B14F-4D97-AF65-F5344CB8AC3E}">
        <p14:creationId xmlns:p14="http://schemas.microsoft.com/office/powerpoint/2010/main" val="606614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57</a:t>
            </a:fld>
            <a:endParaRPr lang="en-US"/>
          </a:p>
        </p:txBody>
      </p:sp>
    </p:spTree>
    <p:extLst>
      <p:ext uri="{BB962C8B-B14F-4D97-AF65-F5344CB8AC3E}">
        <p14:creationId xmlns:p14="http://schemas.microsoft.com/office/powerpoint/2010/main" val="2673273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58</a:t>
            </a:fld>
            <a:endParaRPr lang="en-US"/>
          </a:p>
        </p:txBody>
      </p:sp>
    </p:spTree>
    <p:extLst>
      <p:ext uri="{BB962C8B-B14F-4D97-AF65-F5344CB8AC3E}">
        <p14:creationId xmlns:p14="http://schemas.microsoft.com/office/powerpoint/2010/main" val="2585854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59</a:t>
            </a:fld>
            <a:endParaRPr lang="en-US"/>
          </a:p>
        </p:txBody>
      </p:sp>
    </p:spTree>
    <p:extLst>
      <p:ext uri="{BB962C8B-B14F-4D97-AF65-F5344CB8AC3E}">
        <p14:creationId xmlns:p14="http://schemas.microsoft.com/office/powerpoint/2010/main" val="808289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60</a:t>
            </a:fld>
            <a:endParaRPr lang="en-US"/>
          </a:p>
        </p:txBody>
      </p:sp>
    </p:spTree>
    <p:extLst>
      <p:ext uri="{BB962C8B-B14F-4D97-AF65-F5344CB8AC3E}">
        <p14:creationId xmlns:p14="http://schemas.microsoft.com/office/powerpoint/2010/main" val="518392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61</a:t>
            </a:fld>
            <a:endParaRPr lang="en-US"/>
          </a:p>
        </p:txBody>
      </p:sp>
    </p:spTree>
    <p:extLst>
      <p:ext uri="{BB962C8B-B14F-4D97-AF65-F5344CB8AC3E}">
        <p14:creationId xmlns:p14="http://schemas.microsoft.com/office/powerpoint/2010/main" val="1217352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62</a:t>
            </a:fld>
            <a:endParaRPr lang="en-US"/>
          </a:p>
        </p:txBody>
      </p:sp>
    </p:spTree>
    <p:extLst>
      <p:ext uri="{BB962C8B-B14F-4D97-AF65-F5344CB8AC3E}">
        <p14:creationId xmlns:p14="http://schemas.microsoft.com/office/powerpoint/2010/main" val="3584372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63</a:t>
            </a:fld>
            <a:endParaRPr lang="en-US"/>
          </a:p>
        </p:txBody>
      </p:sp>
    </p:spTree>
    <p:extLst>
      <p:ext uri="{BB962C8B-B14F-4D97-AF65-F5344CB8AC3E}">
        <p14:creationId xmlns:p14="http://schemas.microsoft.com/office/powerpoint/2010/main" val="1460903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64</a:t>
            </a:fld>
            <a:endParaRPr lang="en-US"/>
          </a:p>
        </p:txBody>
      </p:sp>
    </p:spTree>
    <p:extLst>
      <p:ext uri="{BB962C8B-B14F-4D97-AF65-F5344CB8AC3E}">
        <p14:creationId xmlns:p14="http://schemas.microsoft.com/office/powerpoint/2010/main" val="3400847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65</a:t>
            </a:fld>
            <a:endParaRPr lang="en-US"/>
          </a:p>
        </p:txBody>
      </p:sp>
    </p:spTree>
    <p:extLst>
      <p:ext uri="{BB962C8B-B14F-4D97-AF65-F5344CB8AC3E}">
        <p14:creationId xmlns:p14="http://schemas.microsoft.com/office/powerpoint/2010/main" val="3840989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66</a:t>
            </a:fld>
            <a:endParaRPr lang="en-US"/>
          </a:p>
        </p:txBody>
      </p:sp>
    </p:spTree>
    <p:extLst>
      <p:ext uri="{BB962C8B-B14F-4D97-AF65-F5344CB8AC3E}">
        <p14:creationId xmlns:p14="http://schemas.microsoft.com/office/powerpoint/2010/main" val="1002047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14</a:t>
            </a:fld>
            <a:endParaRPr lang="en-US" dirty="0"/>
          </a:p>
        </p:txBody>
      </p:sp>
    </p:spTree>
    <p:extLst>
      <p:ext uri="{BB962C8B-B14F-4D97-AF65-F5344CB8AC3E}">
        <p14:creationId xmlns:p14="http://schemas.microsoft.com/office/powerpoint/2010/main" val="2039194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67</a:t>
            </a:fld>
            <a:endParaRPr lang="en-US"/>
          </a:p>
        </p:txBody>
      </p:sp>
    </p:spTree>
    <p:extLst>
      <p:ext uri="{BB962C8B-B14F-4D97-AF65-F5344CB8AC3E}">
        <p14:creationId xmlns:p14="http://schemas.microsoft.com/office/powerpoint/2010/main" val="24822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16</a:t>
            </a:fld>
            <a:endParaRPr lang="en-US" dirty="0"/>
          </a:p>
        </p:txBody>
      </p:sp>
    </p:spTree>
    <p:extLst>
      <p:ext uri="{BB962C8B-B14F-4D97-AF65-F5344CB8AC3E}">
        <p14:creationId xmlns:p14="http://schemas.microsoft.com/office/powerpoint/2010/main" val="257811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C0BE4FD8-1934-4BED-86AC-A6B7E5F90D1B}" type="slidenum">
              <a:rPr lang="en-US" smtClean="0"/>
              <a:t>17</a:t>
            </a:fld>
            <a:endParaRPr lang="en-US" dirty="0"/>
          </a:p>
        </p:txBody>
      </p:sp>
    </p:spTree>
    <p:extLst>
      <p:ext uri="{BB962C8B-B14F-4D97-AF65-F5344CB8AC3E}">
        <p14:creationId xmlns:p14="http://schemas.microsoft.com/office/powerpoint/2010/main" val="2177200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C0BE4FD8-1934-4BED-86AC-A6B7E5F90D1B}" type="slidenum">
              <a:rPr lang="en-US" smtClean="0"/>
              <a:t>26</a:t>
            </a:fld>
            <a:endParaRPr lang="en-US"/>
          </a:p>
        </p:txBody>
      </p:sp>
    </p:spTree>
    <p:extLst>
      <p:ext uri="{BB962C8B-B14F-4D97-AF65-F5344CB8AC3E}">
        <p14:creationId xmlns:p14="http://schemas.microsoft.com/office/powerpoint/2010/main" val="391325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C0BE4FD8-1934-4BED-86AC-A6B7E5F90D1B}" type="slidenum">
              <a:rPr lang="en-US" smtClean="0"/>
              <a:t>27</a:t>
            </a:fld>
            <a:endParaRPr lang="en-US"/>
          </a:p>
        </p:txBody>
      </p:sp>
    </p:spTree>
    <p:extLst>
      <p:ext uri="{BB962C8B-B14F-4D97-AF65-F5344CB8AC3E}">
        <p14:creationId xmlns:p14="http://schemas.microsoft.com/office/powerpoint/2010/main" val="2179853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fld id="{C0BE4FD8-1934-4BED-86AC-A6B7E5F90D1B}" type="slidenum">
              <a:rPr lang="en-US" smtClean="0"/>
              <a:t>28</a:t>
            </a:fld>
            <a:endParaRPr lang="en-US"/>
          </a:p>
        </p:txBody>
      </p:sp>
    </p:spTree>
    <p:extLst>
      <p:ext uri="{BB962C8B-B14F-4D97-AF65-F5344CB8AC3E}">
        <p14:creationId xmlns:p14="http://schemas.microsoft.com/office/powerpoint/2010/main" val="2877467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p:cNvSpPr>
            <a:spLocks noGrp="1"/>
          </p:cNvSpPr>
          <p:nvPr>
            <p:ph type="dt" sz="half" idx="10"/>
          </p:nvPr>
        </p:nvSpPr>
        <p:spPr/>
        <p:txBody>
          <a:bodyPr/>
          <a:lstStyle/>
          <a:p>
            <a:fld id="{B5C54415-A99A-6C42-804D-FA62E89D8453}" type="datetime1">
              <a:rPr lang="es-ES_tradnl" smtClean="0"/>
              <a:t>29/11/23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9E52725-6D93-44E1-A96B-A09D9C1404D8}" type="slidenum">
              <a:rPr lang="en-US" smtClean="0"/>
              <a:t>‹#›</a:t>
            </a:fld>
            <a:endParaRPr lang="en-US"/>
          </a:p>
        </p:txBody>
      </p:sp>
    </p:spTree>
    <p:extLst>
      <p:ext uri="{BB962C8B-B14F-4D97-AF65-F5344CB8AC3E}">
        <p14:creationId xmlns:p14="http://schemas.microsoft.com/office/powerpoint/2010/main" val="324212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118A72D9-B4C1-9A47-93B1-5255CE265FC3}" type="datetime1">
              <a:rPr lang="es-ES_tradnl" smtClean="0"/>
              <a:t>29/11/23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9E52725-6D93-44E1-A96B-A09D9C1404D8}" type="slidenum">
              <a:rPr lang="en-US" smtClean="0"/>
              <a:t>‹#›</a:t>
            </a:fld>
            <a:endParaRPr lang="en-US"/>
          </a:p>
        </p:txBody>
      </p:sp>
    </p:spTree>
    <p:extLst>
      <p:ext uri="{BB962C8B-B14F-4D97-AF65-F5344CB8AC3E}">
        <p14:creationId xmlns:p14="http://schemas.microsoft.com/office/powerpoint/2010/main" val="2603775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D2C713B3-F8E3-BB49-BD76-C27746B3241D}" type="datetime1">
              <a:rPr lang="es-ES_tradnl" smtClean="0"/>
              <a:t>29/11/23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9E52725-6D93-44E1-A96B-A09D9C1404D8}" type="slidenum">
              <a:rPr lang="en-US" smtClean="0"/>
              <a:t>‹#›</a:t>
            </a:fld>
            <a:endParaRPr lang="en-US"/>
          </a:p>
        </p:txBody>
      </p:sp>
    </p:spTree>
    <p:extLst>
      <p:ext uri="{BB962C8B-B14F-4D97-AF65-F5344CB8AC3E}">
        <p14:creationId xmlns:p14="http://schemas.microsoft.com/office/powerpoint/2010/main" val="7808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0606B079-A027-3C40-82CF-6814E53677A1}" type="datetime1">
              <a:rPr lang="es-ES_tradnl" smtClean="0"/>
              <a:t>29/11/23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9E52725-6D93-44E1-A96B-A09D9C1404D8}" type="slidenum">
              <a:rPr lang="en-US" smtClean="0"/>
              <a:t>‹#›</a:t>
            </a:fld>
            <a:endParaRPr lang="en-US"/>
          </a:p>
        </p:txBody>
      </p:sp>
    </p:spTree>
    <p:extLst>
      <p:ext uri="{BB962C8B-B14F-4D97-AF65-F5344CB8AC3E}">
        <p14:creationId xmlns:p14="http://schemas.microsoft.com/office/powerpoint/2010/main" val="1340801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231A98C9-9EAC-E349-91B3-A8E63C402018}" type="datetime1">
              <a:rPr lang="es-ES_tradnl" smtClean="0"/>
              <a:t>29/11/23</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C9E52725-6D93-44E1-A96B-A09D9C1404D8}" type="slidenum">
              <a:rPr lang="en-US" smtClean="0"/>
              <a:t>‹#›</a:t>
            </a:fld>
            <a:endParaRPr lang="en-US"/>
          </a:p>
        </p:txBody>
      </p:sp>
    </p:spTree>
    <p:extLst>
      <p:ext uri="{BB962C8B-B14F-4D97-AF65-F5344CB8AC3E}">
        <p14:creationId xmlns:p14="http://schemas.microsoft.com/office/powerpoint/2010/main" val="3069822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B711E39C-6C35-F84C-A996-9C5540841A63}" type="datetime1">
              <a:rPr lang="es-ES_tradnl" smtClean="0"/>
              <a:t>29/11/23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C9E52725-6D93-44E1-A96B-A09D9C1404D8}" type="slidenum">
              <a:rPr lang="en-US" smtClean="0"/>
              <a:t>‹#›</a:t>
            </a:fld>
            <a:endParaRPr lang="en-US"/>
          </a:p>
        </p:txBody>
      </p:sp>
    </p:spTree>
    <p:extLst>
      <p:ext uri="{BB962C8B-B14F-4D97-AF65-F5344CB8AC3E}">
        <p14:creationId xmlns:p14="http://schemas.microsoft.com/office/powerpoint/2010/main" val="1632924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7F3B6F32-355D-584C-867B-97884721D206}" type="datetime1">
              <a:rPr lang="es-ES_tradnl" smtClean="0"/>
              <a:t>29/11/23</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C9E52725-6D93-44E1-A96B-A09D9C1404D8}" type="slidenum">
              <a:rPr lang="en-US" smtClean="0"/>
              <a:t>‹#›</a:t>
            </a:fld>
            <a:endParaRPr lang="en-US"/>
          </a:p>
        </p:txBody>
      </p:sp>
    </p:spTree>
    <p:extLst>
      <p:ext uri="{BB962C8B-B14F-4D97-AF65-F5344CB8AC3E}">
        <p14:creationId xmlns:p14="http://schemas.microsoft.com/office/powerpoint/2010/main" val="317707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6D511A69-5A5A-9247-B9FE-F4E0B74415A9}" type="datetime1">
              <a:rPr lang="es-ES_tradnl" smtClean="0"/>
              <a:t>29/11/23</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C9E52725-6D93-44E1-A96B-A09D9C1404D8}" type="slidenum">
              <a:rPr lang="en-US" smtClean="0"/>
              <a:t>‹#›</a:t>
            </a:fld>
            <a:endParaRPr lang="en-US"/>
          </a:p>
        </p:txBody>
      </p:sp>
    </p:spTree>
    <p:extLst>
      <p:ext uri="{BB962C8B-B14F-4D97-AF65-F5344CB8AC3E}">
        <p14:creationId xmlns:p14="http://schemas.microsoft.com/office/powerpoint/2010/main" val="100813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718E174-687A-894D-9AB2-05CB73B61E00}" type="datetime1">
              <a:rPr lang="es-ES_tradnl" smtClean="0"/>
              <a:t>29/11/23</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C9E52725-6D93-44E1-A96B-A09D9C1404D8}" type="slidenum">
              <a:rPr lang="en-US" smtClean="0"/>
              <a:t>‹#›</a:t>
            </a:fld>
            <a:endParaRPr lang="en-US"/>
          </a:p>
        </p:txBody>
      </p:sp>
    </p:spTree>
    <p:extLst>
      <p:ext uri="{BB962C8B-B14F-4D97-AF65-F5344CB8AC3E}">
        <p14:creationId xmlns:p14="http://schemas.microsoft.com/office/powerpoint/2010/main" val="211305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3B58EB6-58D7-904B-ADC3-D41E4C12EB74}" type="datetime1">
              <a:rPr lang="es-ES_tradnl" smtClean="0"/>
              <a:t>29/11/23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C9E52725-6D93-44E1-A96B-A09D9C1404D8}" type="slidenum">
              <a:rPr lang="en-US" smtClean="0"/>
              <a:t>‹#›</a:t>
            </a:fld>
            <a:endParaRPr lang="en-US"/>
          </a:p>
        </p:txBody>
      </p:sp>
    </p:spTree>
    <p:extLst>
      <p:ext uri="{BB962C8B-B14F-4D97-AF65-F5344CB8AC3E}">
        <p14:creationId xmlns:p14="http://schemas.microsoft.com/office/powerpoint/2010/main" val="984424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BA32A35-C718-2246-847F-BD7DEB0C2C4A}" type="datetime1">
              <a:rPr lang="es-ES_tradnl" smtClean="0"/>
              <a:t>29/11/23</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C9E52725-6D93-44E1-A96B-A09D9C1404D8}" type="slidenum">
              <a:rPr lang="en-US" smtClean="0"/>
              <a:t>‹#›</a:t>
            </a:fld>
            <a:endParaRPr lang="en-US"/>
          </a:p>
        </p:txBody>
      </p:sp>
    </p:spTree>
    <p:extLst>
      <p:ext uri="{BB962C8B-B14F-4D97-AF65-F5344CB8AC3E}">
        <p14:creationId xmlns:p14="http://schemas.microsoft.com/office/powerpoint/2010/main" val="4002905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33DFD-9321-E74E-BF40-C60767FCF20A}" type="datetime1">
              <a:rPr lang="es-ES_tradnl" smtClean="0"/>
              <a:t>29/11/23</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E52725-6D93-44E1-A96B-A09D9C1404D8}" type="slidenum">
              <a:rPr lang="en-US" smtClean="0"/>
              <a:t>‹#›</a:t>
            </a:fld>
            <a:endParaRPr lang="en-US"/>
          </a:p>
        </p:txBody>
      </p:sp>
    </p:spTree>
    <p:extLst>
      <p:ext uri="{BB962C8B-B14F-4D97-AF65-F5344CB8AC3E}">
        <p14:creationId xmlns:p14="http://schemas.microsoft.com/office/powerpoint/2010/main" val="2293661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gi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6.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53.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32.jpe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32.jpe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8.png"/><Relationship Id="rId4" Type="http://schemas.openxmlformats.org/officeDocument/2006/relationships/notesSlide" Target="../notesSlides/notesSlide26.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elebrate Christmas in London with our List of Top Things To Do">
            <a:extLst>
              <a:ext uri="{FF2B5EF4-FFF2-40B4-BE49-F238E27FC236}">
                <a16:creationId xmlns:a16="http://schemas.microsoft.com/office/drawing/2014/main" id="{62AB9DE0-5F21-F4A8-3341-39B543F142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33371"/>
          <a:stretch/>
        </p:blipFill>
        <p:spPr bwMode="auto">
          <a:xfrm>
            <a:off x="5338975" y="0"/>
            <a:ext cx="6853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D1EB2-F6E9-8849-EFEE-64F30D23DC7B}"/>
              </a:ext>
            </a:extLst>
          </p:cNvPr>
          <p:cNvSpPr/>
          <p:nvPr/>
        </p:nvSpPr>
        <p:spPr>
          <a:xfrm rot="3893843">
            <a:off x="-640889" y="247298"/>
            <a:ext cx="9831374" cy="7655005"/>
          </a:xfrm>
          <a:prstGeom prst="rect">
            <a:avLst/>
          </a:prstGeom>
          <a:solidFill>
            <a:schemeClr val="bg2">
              <a:alpha val="79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ES"/>
          </a:p>
        </p:txBody>
      </p:sp>
      <p:sp>
        <p:nvSpPr>
          <p:cNvPr id="5" name="Rectangle 4">
            <a:extLst>
              <a:ext uri="{FF2B5EF4-FFF2-40B4-BE49-F238E27FC236}">
                <a16:creationId xmlns:a16="http://schemas.microsoft.com/office/drawing/2014/main" id="{4637E5D3-213F-8384-361F-5EB56229DE45}"/>
              </a:ext>
            </a:extLst>
          </p:cNvPr>
          <p:cNvSpPr/>
          <p:nvPr/>
        </p:nvSpPr>
        <p:spPr>
          <a:xfrm rot="3893843">
            <a:off x="-1950261" y="189990"/>
            <a:ext cx="9831374" cy="765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0" name="Title 1">
            <a:extLst>
              <a:ext uri="{FF2B5EF4-FFF2-40B4-BE49-F238E27FC236}">
                <a16:creationId xmlns:a16="http://schemas.microsoft.com/office/drawing/2014/main" id="{1922A299-B0B0-4BFA-BFDE-3F92E4E7744A}"/>
              </a:ext>
            </a:extLst>
          </p:cNvPr>
          <p:cNvSpPr txBox="1">
            <a:spLocks/>
          </p:cNvSpPr>
          <p:nvPr/>
        </p:nvSpPr>
        <p:spPr>
          <a:xfrm>
            <a:off x="434093" y="2553264"/>
            <a:ext cx="5449572" cy="200037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GB" sz="3600" b="0" i="0" dirty="0">
                <a:solidFill>
                  <a:srgbClr val="222222"/>
                </a:solidFill>
                <a:effectLst/>
                <a:latin typeface="Arial" panose="020B0604020202020204" pitchFamily="34" charset="0"/>
              </a:rPr>
              <a:t>Revolutionizing</a:t>
            </a:r>
            <a:endParaRPr lang="en-GB" sz="3600" dirty="0">
              <a:solidFill>
                <a:srgbClr val="222222"/>
              </a:solidFill>
              <a:latin typeface="Arial" panose="020B0604020202020204" pitchFamily="34" charset="0"/>
            </a:endParaRPr>
          </a:p>
          <a:p>
            <a:pPr>
              <a:spcAft>
                <a:spcPts val="600"/>
              </a:spcAft>
            </a:pPr>
            <a:r>
              <a:rPr lang="en-GB" sz="3600" b="0" i="0" dirty="0">
                <a:solidFill>
                  <a:srgbClr val="222222"/>
                </a:solidFill>
                <a:effectLst/>
                <a:latin typeface="Arial" panose="020B0604020202020204" pitchFamily="34" charset="0"/>
              </a:rPr>
              <a:t>Model Development with</a:t>
            </a:r>
          </a:p>
          <a:p>
            <a:pPr>
              <a:spcAft>
                <a:spcPts val="600"/>
              </a:spcAft>
            </a:pPr>
            <a:r>
              <a:rPr lang="en-GB" sz="3600" b="0" i="0" dirty="0">
                <a:solidFill>
                  <a:srgbClr val="222222"/>
                </a:solidFill>
                <a:effectLst/>
                <a:latin typeface="Arial" panose="020B0604020202020204" pitchFamily="34" charset="0"/>
              </a:rPr>
              <a:t> Large Language Models</a:t>
            </a:r>
            <a:endParaRPr lang="en-US" sz="8000" b="1" strike="sngStrike" dirty="0"/>
          </a:p>
        </p:txBody>
      </p:sp>
      <p:sp>
        <p:nvSpPr>
          <p:cNvPr id="22" name="Subtitle 2">
            <a:extLst>
              <a:ext uri="{FF2B5EF4-FFF2-40B4-BE49-F238E27FC236}">
                <a16:creationId xmlns:a16="http://schemas.microsoft.com/office/drawing/2014/main" id="{66B1A0F9-D218-4F73-B105-A0311F78BDD0}"/>
              </a:ext>
            </a:extLst>
          </p:cNvPr>
          <p:cNvSpPr txBox="1">
            <a:spLocks/>
          </p:cNvSpPr>
          <p:nvPr/>
        </p:nvSpPr>
        <p:spPr>
          <a:xfrm>
            <a:off x="887894" y="4017492"/>
            <a:ext cx="4426226" cy="1062019"/>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800"/>
              </a:lnSpc>
            </a:pPr>
            <a:r>
              <a:rPr lang="en-US" sz="2800" dirty="0"/>
              <a:t>Lola Burgueño</a:t>
            </a:r>
            <a:endParaRPr lang="en-US" sz="2800" baseline="30000" dirty="0"/>
          </a:p>
        </p:txBody>
      </p:sp>
      <p:sp>
        <p:nvSpPr>
          <p:cNvPr id="26" name="Subtitle 2">
            <a:extLst>
              <a:ext uri="{FF2B5EF4-FFF2-40B4-BE49-F238E27FC236}">
                <a16:creationId xmlns:a16="http://schemas.microsoft.com/office/drawing/2014/main" id="{ABB39A89-209D-4923-A6B4-A1DF23C940BB}"/>
              </a:ext>
            </a:extLst>
          </p:cNvPr>
          <p:cNvSpPr txBox="1">
            <a:spLocks/>
          </p:cNvSpPr>
          <p:nvPr/>
        </p:nvSpPr>
        <p:spPr>
          <a:xfrm>
            <a:off x="36529" y="5543271"/>
            <a:ext cx="5343855" cy="10620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pPr>
            <a:r>
              <a:rPr lang="en-US" sz="1800" dirty="0"/>
              <a:t>MDENet Annual Symposium 2023</a:t>
            </a:r>
          </a:p>
          <a:p>
            <a:pPr>
              <a:lnSpc>
                <a:spcPct val="100000"/>
              </a:lnSpc>
              <a:spcBef>
                <a:spcPts val="0"/>
              </a:spcBef>
              <a:spcAft>
                <a:spcPts val="600"/>
              </a:spcAft>
            </a:pPr>
            <a:r>
              <a:rPr lang="en-US" sz="1800" dirty="0"/>
              <a:t>London, United Kingdom</a:t>
            </a:r>
          </a:p>
          <a:p>
            <a:pPr>
              <a:lnSpc>
                <a:spcPct val="100000"/>
              </a:lnSpc>
              <a:spcBef>
                <a:spcPts val="0"/>
              </a:spcBef>
              <a:spcAft>
                <a:spcPts val="600"/>
              </a:spcAft>
            </a:pPr>
            <a:r>
              <a:rPr lang="en-US" sz="1800" dirty="0"/>
              <a:t>December 5</a:t>
            </a:r>
            <a:r>
              <a:rPr lang="en-US" sz="1800" baseline="30000" dirty="0"/>
              <a:t>th</a:t>
            </a:r>
            <a:r>
              <a:rPr lang="en-US" sz="1800" dirty="0"/>
              <a:t>, 2023</a:t>
            </a:r>
          </a:p>
        </p:txBody>
      </p:sp>
      <p:sp>
        <p:nvSpPr>
          <p:cNvPr id="2" name="Slide Number Placeholder 1">
            <a:extLst>
              <a:ext uri="{FF2B5EF4-FFF2-40B4-BE49-F238E27FC236}">
                <a16:creationId xmlns:a16="http://schemas.microsoft.com/office/drawing/2014/main" id="{EAA8E8CE-E3D1-DBC9-BDEC-EF7B987C37CD}"/>
              </a:ext>
            </a:extLst>
          </p:cNvPr>
          <p:cNvSpPr>
            <a:spLocks noGrp="1"/>
          </p:cNvSpPr>
          <p:nvPr>
            <p:ph type="sldNum" sz="quarter" idx="12"/>
          </p:nvPr>
        </p:nvSpPr>
        <p:spPr/>
        <p:txBody>
          <a:bodyPr/>
          <a:lstStyle/>
          <a:p>
            <a:fld id="{C9E52725-6D93-44E1-A96B-A09D9C1404D8}" type="slidenum">
              <a:rPr lang="en-US" smtClean="0"/>
              <a:t>2</a:t>
            </a:fld>
            <a:endParaRPr lang="en-US" dirty="0"/>
          </a:p>
        </p:txBody>
      </p:sp>
      <p:pic>
        <p:nvPicPr>
          <p:cNvPr id="3" name="Picture 2" descr="A logo with text on it&#10;&#10;Description automatically generated">
            <a:extLst>
              <a:ext uri="{FF2B5EF4-FFF2-40B4-BE49-F238E27FC236}">
                <a16:creationId xmlns:a16="http://schemas.microsoft.com/office/drawing/2014/main" id="{3FB52384-2186-1866-E3C4-B853DD262848}"/>
              </a:ext>
            </a:extLst>
          </p:cNvPr>
          <p:cNvPicPr>
            <a:picLocks noChangeAspect="1"/>
          </p:cNvPicPr>
          <p:nvPr/>
        </p:nvPicPr>
        <p:blipFill>
          <a:blip r:embed="rId4"/>
          <a:stretch>
            <a:fillRect/>
          </a:stretch>
        </p:blipFill>
        <p:spPr>
          <a:xfrm>
            <a:off x="938773" y="247669"/>
            <a:ext cx="3503594" cy="1341466"/>
          </a:xfrm>
          <a:prstGeom prst="rect">
            <a:avLst/>
          </a:prstGeom>
        </p:spPr>
      </p:pic>
      <p:pic>
        <p:nvPicPr>
          <p:cNvPr id="1030" name="Picture 6" descr="MDENet">
            <a:extLst>
              <a:ext uri="{FF2B5EF4-FFF2-40B4-BE49-F238E27FC236}">
                <a16:creationId xmlns:a16="http://schemas.microsoft.com/office/drawing/2014/main" id="{FC38A78A-7CA1-A499-30B7-75F4B17D5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7441" y="5671352"/>
            <a:ext cx="3405809" cy="9339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TIS UMA – Universidad de Málaga">
            <a:extLst>
              <a:ext uri="{FF2B5EF4-FFF2-40B4-BE49-F238E27FC236}">
                <a16:creationId xmlns:a16="http://schemas.microsoft.com/office/drawing/2014/main" id="{65219150-C011-F956-08AF-5B361EDB17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1078"/>
          <a:stretch/>
        </p:blipFill>
        <p:spPr bwMode="auto">
          <a:xfrm>
            <a:off x="542289" y="1403497"/>
            <a:ext cx="1446454" cy="8847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tenea Research Group">
            <a:extLst>
              <a:ext uri="{FF2B5EF4-FFF2-40B4-BE49-F238E27FC236}">
                <a16:creationId xmlns:a16="http://schemas.microsoft.com/office/drawing/2014/main" id="{D4F79C5D-C15C-7E39-9268-CCA7A568C9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5869" y="1219885"/>
            <a:ext cx="2559076" cy="131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59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DFB55D-C35E-9438-64A2-276B60D0C388}"/>
              </a:ext>
            </a:extLst>
          </p:cNvPr>
          <p:cNvPicPr>
            <a:picLocks noChangeAspect="1"/>
          </p:cNvPicPr>
          <p:nvPr/>
        </p:nvPicPr>
        <p:blipFill>
          <a:blip r:embed="rId2"/>
          <a:stretch>
            <a:fillRect/>
          </a:stretch>
        </p:blipFill>
        <p:spPr>
          <a:xfrm>
            <a:off x="3700972" y="2993384"/>
            <a:ext cx="9181514" cy="4043088"/>
          </a:xfrm>
          <a:prstGeom prst="rect">
            <a:avLst/>
          </a:prstGeom>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and Code</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11</a:t>
            </a:fld>
            <a:endParaRPr lang="en-US" dirty="0"/>
          </a:p>
        </p:txBody>
      </p:sp>
      <p:sp>
        <p:nvSpPr>
          <p:cNvPr id="5" name="TextBox 4">
            <a:extLst>
              <a:ext uri="{FF2B5EF4-FFF2-40B4-BE49-F238E27FC236}">
                <a16:creationId xmlns:a16="http://schemas.microsoft.com/office/drawing/2014/main" id="{4E5B2E6E-0C94-E850-B6D6-D643691D6035}"/>
              </a:ext>
            </a:extLst>
          </p:cNvPr>
          <p:cNvSpPr txBox="1"/>
          <p:nvPr/>
        </p:nvSpPr>
        <p:spPr>
          <a:xfrm>
            <a:off x="4541844" y="1623760"/>
            <a:ext cx="7281725" cy="1200329"/>
          </a:xfrm>
          <a:prstGeom prst="rect">
            <a:avLst/>
          </a:prstGeom>
          <a:noFill/>
        </p:spPr>
        <p:txBody>
          <a:bodyPr wrap="square">
            <a:spAutoFit/>
          </a:bodyPr>
          <a:lstStyle/>
          <a:p>
            <a:r>
              <a:rPr lang="en-GB" sz="2400" dirty="0">
                <a:effectLst/>
                <a:latin typeface="Helvetica" pitchFamily="2" charset="0"/>
              </a:rPr>
              <a:t>Plethora of papers are now analyzing</a:t>
            </a:r>
            <a:r>
              <a:rPr lang="en-GB" sz="2400" dirty="0">
                <a:latin typeface="Helvetica" pitchFamily="2" charset="0"/>
              </a:rPr>
              <a:t> </a:t>
            </a:r>
            <a:r>
              <a:rPr lang="en-GB" sz="2400" dirty="0">
                <a:effectLst/>
                <a:latin typeface="Helvetica" pitchFamily="2" charset="0"/>
              </a:rPr>
              <a:t>the potential advantages, limitations, and failures of these models for writing code</a:t>
            </a:r>
          </a:p>
        </p:txBody>
      </p:sp>
      <p:pic>
        <p:nvPicPr>
          <p:cNvPr id="9218" name="Picture 2" descr="The Story So Far (группа) — Википедия">
            <a:extLst>
              <a:ext uri="{FF2B5EF4-FFF2-40B4-BE49-F238E27FC236}">
                <a16:creationId xmlns:a16="http://schemas.microsoft.com/office/drawing/2014/main" id="{2D304986-5B47-D966-5EAA-7E7862ADB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77" y="1371115"/>
            <a:ext cx="3878515" cy="22565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00E3554-43D5-8E53-07BB-78F8BB3A74D3}"/>
              </a:ext>
            </a:extLst>
          </p:cNvPr>
          <p:cNvSpPr/>
          <p:nvPr/>
        </p:nvSpPr>
        <p:spPr>
          <a:xfrm>
            <a:off x="5143879" y="3386796"/>
            <a:ext cx="2377440" cy="495886"/>
          </a:xfrm>
          <a:prstGeom prst="rect">
            <a:avLst/>
          </a:prstGeom>
          <a:noFill/>
          <a:ln w="793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ES"/>
          </a:p>
        </p:txBody>
      </p:sp>
      <p:sp>
        <p:nvSpPr>
          <p:cNvPr id="7" name="TextBox 6">
            <a:extLst>
              <a:ext uri="{FF2B5EF4-FFF2-40B4-BE49-F238E27FC236}">
                <a16:creationId xmlns:a16="http://schemas.microsoft.com/office/drawing/2014/main" id="{4259F801-1CF7-4B71-9D71-5F239057F8CA}"/>
              </a:ext>
            </a:extLst>
          </p:cNvPr>
          <p:cNvSpPr txBox="1"/>
          <p:nvPr/>
        </p:nvSpPr>
        <p:spPr>
          <a:xfrm>
            <a:off x="7559798" y="3443040"/>
            <a:ext cx="1911292" cy="461665"/>
          </a:xfrm>
          <a:prstGeom prst="rect">
            <a:avLst/>
          </a:prstGeom>
          <a:noFill/>
        </p:spPr>
        <p:txBody>
          <a:bodyPr wrap="none" rtlCol="0">
            <a:spAutoFit/>
          </a:bodyPr>
          <a:lstStyle/>
          <a:p>
            <a:r>
              <a:rPr lang="en-ES" sz="2400" b="1" dirty="0">
                <a:solidFill>
                  <a:srgbClr val="C00000"/>
                </a:solidFill>
              </a:rPr>
              <a:t>October 2023</a:t>
            </a:r>
          </a:p>
        </p:txBody>
      </p:sp>
    </p:spTree>
    <p:extLst>
      <p:ext uri="{BB962C8B-B14F-4D97-AF65-F5344CB8AC3E}">
        <p14:creationId xmlns:p14="http://schemas.microsoft.com/office/powerpoint/2010/main" val="2426987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DFB55D-C35E-9438-64A2-276B60D0C388}"/>
              </a:ext>
            </a:extLst>
          </p:cNvPr>
          <p:cNvPicPr>
            <a:picLocks noChangeAspect="1"/>
          </p:cNvPicPr>
          <p:nvPr/>
        </p:nvPicPr>
        <p:blipFill>
          <a:blip r:embed="rId2"/>
          <a:stretch>
            <a:fillRect/>
          </a:stretch>
        </p:blipFill>
        <p:spPr>
          <a:xfrm>
            <a:off x="3700972" y="2993384"/>
            <a:ext cx="9181514" cy="4043088"/>
          </a:xfrm>
          <a:prstGeom prst="rect">
            <a:avLst/>
          </a:prstGeom>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and Code</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12</a:t>
            </a:fld>
            <a:endParaRPr lang="en-US" dirty="0"/>
          </a:p>
        </p:txBody>
      </p:sp>
      <p:sp>
        <p:nvSpPr>
          <p:cNvPr id="5" name="TextBox 4">
            <a:extLst>
              <a:ext uri="{FF2B5EF4-FFF2-40B4-BE49-F238E27FC236}">
                <a16:creationId xmlns:a16="http://schemas.microsoft.com/office/drawing/2014/main" id="{4E5B2E6E-0C94-E850-B6D6-D643691D6035}"/>
              </a:ext>
            </a:extLst>
          </p:cNvPr>
          <p:cNvSpPr txBox="1"/>
          <p:nvPr/>
        </p:nvSpPr>
        <p:spPr>
          <a:xfrm>
            <a:off x="4541844" y="1623760"/>
            <a:ext cx="7281725" cy="1200329"/>
          </a:xfrm>
          <a:prstGeom prst="rect">
            <a:avLst/>
          </a:prstGeom>
          <a:noFill/>
        </p:spPr>
        <p:txBody>
          <a:bodyPr wrap="square">
            <a:spAutoFit/>
          </a:bodyPr>
          <a:lstStyle/>
          <a:p>
            <a:r>
              <a:rPr lang="en-GB" sz="2400" dirty="0">
                <a:effectLst/>
                <a:latin typeface="Helvetica" pitchFamily="2" charset="0"/>
              </a:rPr>
              <a:t>Plethora of papers are now analyzing</a:t>
            </a:r>
            <a:r>
              <a:rPr lang="en-GB" sz="2400" dirty="0">
                <a:latin typeface="Helvetica" pitchFamily="2" charset="0"/>
              </a:rPr>
              <a:t> </a:t>
            </a:r>
            <a:r>
              <a:rPr lang="en-GB" sz="2400" dirty="0">
                <a:effectLst/>
                <a:latin typeface="Helvetica" pitchFamily="2" charset="0"/>
              </a:rPr>
              <a:t>the potential advantages, limitations, and failures of these models for writing code</a:t>
            </a:r>
          </a:p>
        </p:txBody>
      </p:sp>
      <p:pic>
        <p:nvPicPr>
          <p:cNvPr id="11" name="Picture 10">
            <a:extLst>
              <a:ext uri="{FF2B5EF4-FFF2-40B4-BE49-F238E27FC236}">
                <a16:creationId xmlns:a16="http://schemas.microsoft.com/office/drawing/2014/main" id="{B54951FA-D3C4-90E9-9CBD-E64413E5E261}"/>
              </a:ext>
            </a:extLst>
          </p:cNvPr>
          <p:cNvPicPr>
            <a:picLocks noChangeAspect="1"/>
          </p:cNvPicPr>
          <p:nvPr/>
        </p:nvPicPr>
        <p:blipFill>
          <a:blip r:embed="rId3"/>
          <a:stretch>
            <a:fillRect/>
          </a:stretch>
        </p:blipFill>
        <p:spPr>
          <a:xfrm>
            <a:off x="3700972" y="2993384"/>
            <a:ext cx="9527348" cy="5418284"/>
          </a:xfrm>
          <a:prstGeom prst="rect">
            <a:avLst/>
          </a:prstGeom>
        </p:spPr>
      </p:pic>
      <p:pic>
        <p:nvPicPr>
          <p:cNvPr id="9218" name="Picture 2" descr="The Story So Far (группа) — Википедия">
            <a:extLst>
              <a:ext uri="{FF2B5EF4-FFF2-40B4-BE49-F238E27FC236}">
                <a16:creationId xmlns:a16="http://schemas.microsoft.com/office/drawing/2014/main" id="{2D304986-5B47-D966-5EAA-7E7862ADB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77" y="1371115"/>
            <a:ext cx="3878515" cy="22565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00E3554-43D5-8E53-07BB-78F8BB3A74D3}"/>
              </a:ext>
            </a:extLst>
          </p:cNvPr>
          <p:cNvSpPr/>
          <p:nvPr/>
        </p:nvSpPr>
        <p:spPr>
          <a:xfrm>
            <a:off x="5143879" y="3386796"/>
            <a:ext cx="2377440" cy="495886"/>
          </a:xfrm>
          <a:prstGeom prst="rect">
            <a:avLst/>
          </a:prstGeom>
          <a:noFill/>
          <a:ln w="793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ES"/>
          </a:p>
        </p:txBody>
      </p:sp>
      <p:sp>
        <p:nvSpPr>
          <p:cNvPr id="7" name="TextBox 6">
            <a:extLst>
              <a:ext uri="{FF2B5EF4-FFF2-40B4-BE49-F238E27FC236}">
                <a16:creationId xmlns:a16="http://schemas.microsoft.com/office/drawing/2014/main" id="{4259F801-1CF7-4B71-9D71-5F239057F8CA}"/>
              </a:ext>
            </a:extLst>
          </p:cNvPr>
          <p:cNvSpPr txBox="1"/>
          <p:nvPr/>
        </p:nvSpPr>
        <p:spPr>
          <a:xfrm>
            <a:off x="7559798" y="3443040"/>
            <a:ext cx="1463862" cy="461665"/>
          </a:xfrm>
          <a:prstGeom prst="rect">
            <a:avLst/>
          </a:prstGeom>
          <a:noFill/>
        </p:spPr>
        <p:txBody>
          <a:bodyPr wrap="none" rtlCol="0">
            <a:spAutoFit/>
          </a:bodyPr>
          <a:lstStyle/>
          <a:p>
            <a:r>
              <a:rPr lang="en-ES" sz="2400" b="1">
                <a:solidFill>
                  <a:srgbClr val="C00000"/>
                </a:solidFill>
              </a:rPr>
              <a:t>June 2023</a:t>
            </a:r>
          </a:p>
        </p:txBody>
      </p:sp>
    </p:spTree>
    <p:extLst>
      <p:ext uri="{BB962C8B-B14F-4D97-AF65-F5344CB8AC3E}">
        <p14:creationId xmlns:p14="http://schemas.microsoft.com/office/powerpoint/2010/main" val="149767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13</a:t>
            </a:fld>
            <a:endParaRPr lang="en-US" dirty="0"/>
          </a:p>
        </p:txBody>
      </p:sp>
      <p:sp>
        <p:nvSpPr>
          <p:cNvPr id="7" name="Rectangle 6">
            <a:extLst>
              <a:ext uri="{FF2B5EF4-FFF2-40B4-BE49-F238E27FC236}">
                <a16:creationId xmlns:a16="http://schemas.microsoft.com/office/drawing/2014/main" id="{48D8C696-7D1D-3697-555F-9715D056AF97}"/>
              </a:ext>
            </a:extLst>
          </p:cNvPr>
          <p:cNvSpPr/>
          <p:nvPr/>
        </p:nvSpPr>
        <p:spPr>
          <a:xfrm>
            <a:off x="2537879" y="2367171"/>
            <a:ext cx="7116242" cy="2123658"/>
          </a:xfrm>
          <a:prstGeom prst="rect">
            <a:avLst/>
          </a:prstGeom>
          <a:noFill/>
        </p:spPr>
        <p:txBody>
          <a:bodyPr wrap="none" lIns="91440" tIns="45720" rIns="91440" bIns="45720">
            <a:spAutoFit/>
          </a:bodyPr>
          <a:lstStyle/>
          <a:p>
            <a:pPr algn="ctr"/>
            <a:r>
              <a:rPr lang="en-GB" sz="6600" b="0" cap="none" spc="0" dirty="0">
                <a:ln w="0"/>
                <a:solidFill>
                  <a:schemeClr val="tx1"/>
                </a:solidFill>
                <a:effectLst>
                  <a:outerShdw blurRad="38100" dist="19050" dir="2700000" algn="tl" rotWithShape="0">
                    <a:schemeClr val="dk1">
                      <a:alpha val="40000"/>
                    </a:schemeClr>
                  </a:outerShdw>
                </a:effectLst>
              </a:rPr>
              <a:t>What about</a:t>
            </a:r>
          </a:p>
          <a:p>
            <a:pPr algn="ctr"/>
            <a:r>
              <a:rPr lang="en-GB" sz="6600" dirty="0">
                <a:ln w="0"/>
                <a:effectLst>
                  <a:outerShdw blurRad="38100" dist="19050" dir="2700000" algn="tl" rotWithShape="0">
                    <a:schemeClr val="dk1">
                      <a:alpha val="40000"/>
                    </a:schemeClr>
                  </a:outerShdw>
                </a:effectLst>
              </a:rPr>
              <a:t>Software Modeling?</a:t>
            </a:r>
            <a:endParaRPr lang="en-GB" sz="6600" b="0" cap="none" spc="0" dirty="0">
              <a:ln w="0"/>
              <a:solidFill>
                <a:schemeClr val="tx1"/>
              </a:solidFill>
              <a:effectLst>
                <a:outerShdw blurRad="38100" dist="19050" dir="2700000" algn="tl" rotWithShape="0">
                  <a:schemeClr val="dk1">
                    <a:alpha val="40000"/>
                  </a:schemeClr>
                </a:outerShdw>
              </a:effectLst>
            </a:endParaRPr>
          </a:p>
        </p:txBody>
      </p:sp>
      <p:pic>
        <p:nvPicPr>
          <p:cNvPr id="11270" name="Picture 6" descr="🤔 Thinking Face emoji Meaning | Dictionary.com">
            <a:extLst>
              <a:ext uri="{FF2B5EF4-FFF2-40B4-BE49-F238E27FC236}">
                <a16:creationId xmlns:a16="http://schemas.microsoft.com/office/drawing/2014/main" id="{4450718D-AFE7-BA22-6B4E-C2B9E2644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696" y="4602035"/>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074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7089887" y="6217246"/>
            <a:ext cx="2743200" cy="365125"/>
          </a:xfrm>
        </p:spPr>
        <p:txBody>
          <a:bodyPr/>
          <a:lstStyle/>
          <a:p>
            <a:fld id="{C9E52725-6D93-44E1-A96B-A09D9C1404D8}" type="slidenum">
              <a:rPr lang="en-US" smtClean="0"/>
              <a:t>14</a:t>
            </a:fld>
            <a:endParaRPr lang="en-US" dirty="0"/>
          </a:p>
        </p:txBody>
      </p:sp>
      <p:pic>
        <p:nvPicPr>
          <p:cNvPr id="7" name="Picture 6">
            <a:extLst>
              <a:ext uri="{FF2B5EF4-FFF2-40B4-BE49-F238E27FC236}">
                <a16:creationId xmlns:a16="http://schemas.microsoft.com/office/drawing/2014/main" id="{41C27076-8F8A-4404-2E29-975734F72B49}"/>
              </a:ext>
            </a:extLst>
          </p:cNvPr>
          <p:cNvPicPr>
            <a:picLocks noChangeAspect="1"/>
          </p:cNvPicPr>
          <p:nvPr/>
        </p:nvPicPr>
        <p:blipFill>
          <a:blip r:embed="rId3"/>
          <a:stretch>
            <a:fillRect/>
          </a:stretch>
        </p:blipFill>
        <p:spPr>
          <a:xfrm>
            <a:off x="4422608" y="0"/>
            <a:ext cx="7720004" cy="6858000"/>
          </a:xfrm>
          <a:prstGeom prst="rect">
            <a:avLst/>
          </a:prstGeom>
        </p:spPr>
      </p:pic>
      <p:sp>
        <p:nvSpPr>
          <p:cNvPr id="8" name="Right Arrow 7">
            <a:extLst>
              <a:ext uri="{FF2B5EF4-FFF2-40B4-BE49-F238E27FC236}">
                <a16:creationId xmlns:a16="http://schemas.microsoft.com/office/drawing/2014/main" id="{E607F2DA-173A-8220-4111-82F8A381864D}"/>
              </a:ext>
            </a:extLst>
          </p:cNvPr>
          <p:cNvSpPr/>
          <p:nvPr/>
        </p:nvSpPr>
        <p:spPr>
          <a:xfrm>
            <a:off x="4303553" y="1592117"/>
            <a:ext cx="1663576" cy="672909"/>
          </a:xfrm>
          <a:prstGeom prst="rightArrow">
            <a:avLst/>
          </a:prstGeom>
          <a:solidFill>
            <a:srgbClr val="FF0066"/>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1564730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15</a:t>
            </a:fld>
            <a:endParaRPr lang="en-US" dirty="0"/>
          </a:p>
        </p:txBody>
      </p:sp>
      <p:sp>
        <p:nvSpPr>
          <p:cNvPr id="9" name="TextBox 8">
            <a:extLst>
              <a:ext uri="{FF2B5EF4-FFF2-40B4-BE49-F238E27FC236}">
                <a16:creationId xmlns:a16="http://schemas.microsoft.com/office/drawing/2014/main" id="{3FEBD1EC-D354-F4DC-2480-ACA410C746A9}"/>
              </a:ext>
            </a:extLst>
          </p:cNvPr>
          <p:cNvSpPr txBox="1"/>
          <p:nvPr/>
        </p:nvSpPr>
        <p:spPr>
          <a:xfrm>
            <a:off x="4978374" y="5792398"/>
            <a:ext cx="1173479" cy="923330"/>
          </a:xfrm>
          <a:prstGeom prst="rect">
            <a:avLst/>
          </a:prstGeom>
          <a:noFill/>
        </p:spPr>
        <p:txBody>
          <a:bodyPr wrap="square">
            <a:spAutoFit/>
          </a:bodyPr>
          <a:lstStyle/>
          <a:p>
            <a:r>
              <a:rPr lang="en-GB" sz="5400" dirty="0">
                <a:solidFill>
                  <a:srgbClr val="C00000"/>
                </a:solidFill>
                <a:effectLst/>
                <a:latin typeface="Helvetica" pitchFamily="2" charset="0"/>
              </a:rPr>
              <a:t> </a:t>
            </a:r>
            <a:r>
              <a:rPr lang="en-GB" sz="5400" dirty="0">
                <a:solidFill>
                  <a:srgbClr val="C00000"/>
                </a:solidFill>
                <a:latin typeface="Helvetica" pitchFamily="2" charset="0"/>
              </a:rPr>
              <a:t>+</a:t>
            </a:r>
            <a:endParaRPr lang="en-GB" sz="5400" dirty="0">
              <a:solidFill>
                <a:srgbClr val="C00000"/>
              </a:solidFill>
              <a:effectLst/>
              <a:latin typeface="Helvetica" pitchFamily="2" charset="0"/>
            </a:endParaRPr>
          </a:p>
        </p:txBody>
      </p:sp>
      <p:sp>
        <p:nvSpPr>
          <p:cNvPr id="10" name="TextBox 9">
            <a:extLst>
              <a:ext uri="{FF2B5EF4-FFF2-40B4-BE49-F238E27FC236}">
                <a16:creationId xmlns:a16="http://schemas.microsoft.com/office/drawing/2014/main" id="{E94DDA88-6BA9-2649-F92D-94AF86F5E2F5}"/>
              </a:ext>
            </a:extLst>
          </p:cNvPr>
          <p:cNvSpPr txBox="1"/>
          <p:nvPr/>
        </p:nvSpPr>
        <p:spPr>
          <a:xfrm>
            <a:off x="6107461" y="5920568"/>
            <a:ext cx="4020939" cy="707886"/>
          </a:xfrm>
          <a:prstGeom prst="rect">
            <a:avLst/>
          </a:prstGeom>
          <a:noFill/>
        </p:spPr>
        <p:txBody>
          <a:bodyPr wrap="square">
            <a:spAutoFit/>
          </a:bodyPr>
          <a:lstStyle/>
          <a:p>
            <a:r>
              <a:rPr lang="en-GB" sz="2000" dirty="0">
                <a:latin typeface="Helvetica" pitchFamily="2" charset="0"/>
              </a:rPr>
              <a:t>Class Diagrams enriched with OCL constraints</a:t>
            </a:r>
            <a:endParaRPr lang="en-GB" sz="2000" dirty="0">
              <a:effectLst/>
              <a:latin typeface="Helvetica" pitchFamily="2" charset="0"/>
            </a:endParaRPr>
          </a:p>
        </p:txBody>
      </p:sp>
      <p:sp>
        <p:nvSpPr>
          <p:cNvPr id="4" name="Content Placeholder 2">
            <a:extLst>
              <a:ext uri="{FF2B5EF4-FFF2-40B4-BE49-F238E27FC236}">
                <a16:creationId xmlns:a16="http://schemas.microsoft.com/office/drawing/2014/main" id="{99FD3870-3BCD-7D88-E2C0-DDC665EF3A53}"/>
              </a:ext>
            </a:extLst>
          </p:cNvPr>
          <p:cNvSpPr>
            <a:spLocks noGrp="1"/>
          </p:cNvSpPr>
          <p:nvPr>
            <p:ph idx="1"/>
          </p:nvPr>
        </p:nvSpPr>
        <p:spPr>
          <a:xfrm>
            <a:off x="886264" y="1457861"/>
            <a:ext cx="8257735" cy="4351338"/>
          </a:xfrm>
        </p:spPr>
        <p:txBody>
          <a:bodyPr/>
          <a:lstStyle/>
          <a:p>
            <a:pPr marL="0" indent="0">
              <a:buNone/>
            </a:pPr>
            <a:r>
              <a:rPr lang="en-ES" dirty="0"/>
              <a:t>Remaining of this presentation:</a:t>
            </a:r>
          </a:p>
          <a:p>
            <a:pPr marL="0" indent="0">
              <a:buNone/>
            </a:pPr>
            <a:endParaRPr lang="en-ES" dirty="0"/>
          </a:p>
          <a:p>
            <a:pPr marL="0" indent="0">
              <a:buNone/>
            </a:pPr>
            <a:r>
              <a:rPr lang="en-ES" dirty="0"/>
              <a:t>	1.</a:t>
            </a:r>
          </a:p>
          <a:p>
            <a:pPr marL="0" indent="0">
              <a:buNone/>
            </a:pPr>
            <a:endParaRPr lang="en-ES" dirty="0"/>
          </a:p>
          <a:p>
            <a:pPr marL="0" indent="0">
              <a:buNone/>
            </a:pPr>
            <a:r>
              <a:rPr lang="en-ES" dirty="0"/>
              <a:t>	2.</a:t>
            </a:r>
          </a:p>
          <a:p>
            <a:pPr marL="0" indent="0">
              <a:buNone/>
            </a:pPr>
            <a:endParaRPr lang="en-ES" dirty="0"/>
          </a:p>
          <a:p>
            <a:pPr marL="0" indent="0">
              <a:buNone/>
            </a:pPr>
            <a:r>
              <a:rPr lang="en-ES" dirty="0"/>
              <a:t>	3.  </a:t>
            </a:r>
          </a:p>
        </p:txBody>
      </p:sp>
      <p:sp>
        <p:nvSpPr>
          <p:cNvPr id="14" name="TextBox 13">
            <a:extLst>
              <a:ext uri="{FF2B5EF4-FFF2-40B4-BE49-F238E27FC236}">
                <a16:creationId xmlns:a16="http://schemas.microsoft.com/office/drawing/2014/main" id="{F69BC776-7A97-0FAF-718F-D5CCF1B0B955}"/>
              </a:ext>
            </a:extLst>
          </p:cNvPr>
          <p:cNvSpPr txBox="1"/>
          <p:nvPr/>
        </p:nvSpPr>
        <p:spPr>
          <a:xfrm>
            <a:off x="2705478" y="2318609"/>
            <a:ext cx="6922283" cy="707886"/>
          </a:xfrm>
          <a:prstGeom prst="rect">
            <a:avLst/>
          </a:prstGeom>
          <a:noFill/>
        </p:spPr>
        <p:txBody>
          <a:bodyPr wrap="square">
            <a:spAutoFit/>
          </a:bodyPr>
          <a:lstStyle/>
          <a:p>
            <a:r>
              <a:rPr lang="en-GB" sz="2000" dirty="0">
                <a:latin typeface="Helvetica" pitchFamily="2" charset="0"/>
              </a:rPr>
              <a:t>explore </a:t>
            </a:r>
            <a:r>
              <a:rPr lang="en-GB" sz="2000" dirty="0">
                <a:solidFill>
                  <a:srgbClr val="C00000"/>
                </a:solidFill>
                <a:latin typeface="Helvetica" pitchFamily="2" charset="0"/>
              </a:rPr>
              <a:t>capabilities</a:t>
            </a:r>
            <a:r>
              <a:rPr lang="en-GB" sz="2000" dirty="0">
                <a:latin typeface="Helvetica" pitchFamily="2" charset="0"/>
              </a:rPr>
              <a:t> of the most popular LLM</a:t>
            </a:r>
          </a:p>
          <a:p>
            <a:r>
              <a:rPr lang="en-GB" sz="2000" dirty="0">
                <a:latin typeface="Helvetica" pitchFamily="2" charset="0"/>
              </a:rPr>
              <a:t>to perform </a:t>
            </a:r>
            <a:r>
              <a:rPr lang="en-GB" sz="2000" dirty="0" err="1">
                <a:latin typeface="Helvetica" pitchFamily="2" charset="0"/>
              </a:rPr>
              <a:t>modeling</a:t>
            </a:r>
            <a:r>
              <a:rPr lang="en-GB" sz="2000" dirty="0">
                <a:latin typeface="Helvetica" pitchFamily="2" charset="0"/>
              </a:rPr>
              <a:t> tasks</a:t>
            </a:r>
          </a:p>
        </p:txBody>
      </p:sp>
      <p:sp>
        <p:nvSpPr>
          <p:cNvPr id="13" name="TextBox 12">
            <a:extLst>
              <a:ext uri="{FF2B5EF4-FFF2-40B4-BE49-F238E27FC236}">
                <a16:creationId xmlns:a16="http://schemas.microsoft.com/office/drawing/2014/main" id="{B3A2AF6B-5BC8-FD78-8C9E-348347B55514}"/>
              </a:ext>
            </a:extLst>
          </p:cNvPr>
          <p:cNvSpPr txBox="1"/>
          <p:nvPr/>
        </p:nvSpPr>
        <p:spPr>
          <a:xfrm>
            <a:off x="2717333" y="4636192"/>
            <a:ext cx="3378667" cy="369332"/>
          </a:xfrm>
          <a:prstGeom prst="rect">
            <a:avLst/>
          </a:prstGeom>
          <a:noFill/>
        </p:spPr>
        <p:txBody>
          <a:bodyPr wrap="square">
            <a:spAutoFit/>
          </a:bodyPr>
          <a:lstStyle/>
          <a:p>
            <a:r>
              <a:rPr lang="en-GB" sz="1800" dirty="0">
                <a:latin typeface="Helvetica" pitchFamily="2" charset="0"/>
              </a:rPr>
              <a:t>identify the main </a:t>
            </a:r>
            <a:r>
              <a:rPr lang="en-GB" sz="1800" dirty="0">
                <a:solidFill>
                  <a:srgbClr val="C00000"/>
                </a:solidFill>
                <a:latin typeface="Helvetica" pitchFamily="2" charset="0"/>
              </a:rPr>
              <a:t>challenges</a:t>
            </a:r>
            <a:endParaRPr lang="en-ES" sz="1800" dirty="0">
              <a:solidFill>
                <a:srgbClr val="C00000"/>
              </a:solidFill>
              <a:latin typeface="Helvetica" pitchFamily="2" charset="0"/>
            </a:endParaRPr>
          </a:p>
        </p:txBody>
      </p:sp>
      <p:sp>
        <p:nvSpPr>
          <p:cNvPr id="15" name="TextBox 14">
            <a:extLst>
              <a:ext uri="{FF2B5EF4-FFF2-40B4-BE49-F238E27FC236}">
                <a16:creationId xmlns:a16="http://schemas.microsoft.com/office/drawing/2014/main" id="{75383CC5-D7F8-3D3A-9035-6B404CD9633C}"/>
              </a:ext>
            </a:extLst>
          </p:cNvPr>
          <p:cNvSpPr txBox="1"/>
          <p:nvPr/>
        </p:nvSpPr>
        <p:spPr>
          <a:xfrm>
            <a:off x="2705477" y="3553658"/>
            <a:ext cx="5664124" cy="369332"/>
          </a:xfrm>
          <a:prstGeom prst="rect">
            <a:avLst/>
          </a:prstGeom>
          <a:noFill/>
        </p:spPr>
        <p:txBody>
          <a:bodyPr wrap="square">
            <a:spAutoFit/>
          </a:bodyPr>
          <a:lstStyle/>
          <a:p>
            <a:r>
              <a:rPr lang="en-GB" dirty="0">
                <a:latin typeface="Helvetica" pitchFamily="2" charset="0"/>
              </a:rPr>
              <a:t>e</a:t>
            </a:r>
            <a:r>
              <a:rPr lang="en-GB" sz="1800" dirty="0">
                <a:latin typeface="Helvetica" pitchFamily="2" charset="0"/>
              </a:rPr>
              <a:t>xplore how LLMs can </a:t>
            </a:r>
            <a:r>
              <a:rPr lang="en-GB" sz="1800" dirty="0">
                <a:solidFill>
                  <a:srgbClr val="C00000"/>
                </a:solidFill>
                <a:latin typeface="Helvetica" pitchFamily="2" charset="0"/>
              </a:rPr>
              <a:t>assist</a:t>
            </a:r>
            <a:r>
              <a:rPr lang="en-GB" sz="1800" dirty="0">
                <a:latin typeface="Helvetica" pitchFamily="2" charset="0"/>
              </a:rPr>
              <a:t> modelers effectively</a:t>
            </a:r>
            <a:endParaRPr lang="en-ES" sz="1800" dirty="0">
              <a:solidFill>
                <a:srgbClr val="C00000"/>
              </a:solidFill>
              <a:latin typeface="Helvetica" pitchFamily="2" charset="0"/>
            </a:endParaRPr>
          </a:p>
        </p:txBody>
      </p:sp>
      <p:sp>
        <p:nvSpPr>
          <p:cNvPr id="16" name="TextBox 15">
            <a:extLst>
              <a:ext uri="{FF2B5EF4-FFF2-40B4-BE49-F238E27FC236}">
                <a16:creationId xmlns:a16="http://schemas.microsoft.com/office/drawing/2014/main" id="{65D15521-12B8-7E73-5E16-D1D3F4C9C84B}"/>
              </a:ext>
            </a:extLst>
          </p:cNvPr>
          <p:cNvSpPr txBox="1"/>
          <p:nvPr/>
        </p:nvSpPr>
        <p:spPr>
          <a:xfrm>
            <a:off x="2415329" y="6090583"/>
            <a:ext cx="4020939" cy="400110"/>
          </a:xfrm>
          <a:prstGeom prst="rect">
            <a:avLst/>
          </a:prstGeom>
          <a:noFill/>
        </p:spPr>
        <p:txBody>
          <a:bodyPr wrap="square">
            <a:spAutoFit/>
          </a:bodyPr>
          <a:lstStyle/>
          <a:p>
            <a:r>
              <a:rPr lang="en-GB" sz="2000" dirty="0">
                <a:latin typeface="Helvetica" pitchFamily="2" charset="0"/>
              </a:rPr>
              <a:t>Most promising LLMs</a:t>
            </a:r>
            <a:endParaRPr lang="en-GB" sz="2000" dirty="0">
              <a:effectLst/>
              <a:latin typeface="Helvetica" pitchFamily="2" charset="0"/>
            </a:endParaRPr>
          </a:p>
        </p:txBody>
      </p:sp>
      <p:sp>
        <p:nvSpPr>
          <p:cNvPr id="17" name="TextBox 16">
            <a:extLst>
              <a:ext uri="{FF2B5EF4-FFF2-40B4-BE49-F238E27FC236}">
                <a16:creationId xmlns:a16="http://schemas.microsoft.com/office/drawing/2014/main" id="{0300CA7A-28C5-E2FB-E1B3-141D2A048345}"/>
              </a:ext>
            </a:extLst>
          </p:cNvPr>
          <p:cNvSpPr txBox="1"/>
          <p:nvPr/>
        </p:nvSpPr>
        <p:spPr>
          <a:xfrm>
            <a:off x="5084533" y="5508748"/>
            <a:ext cx="781048" cy="369332"/>
          </a:xfrm>
          <a:prstGeom prst="rect">
            <a:avLst/>
          </a:prstGeom>
          <a:noFill/>
        </p:spPr>
        <p:txBody>
          <a:bodyPr wrap="none" rtlCol="0">
            <a:spAutoFit/>
          </a:bodyPr>
          <a:lstStyle/>
          <a:p>
            <a:r>
              <a:rPr lang="en-ES" dirty="0"/>
              <a:t>Focus:</a:t>
            </a:r>
          </a:p>
        </p:txBody>
      </p:sp>
      <p:cxnSp>
        <p:nvCxnSpPr>
          <p:cNvPr id="19" name="Straight Connector 18">
            <a:extLst>
              <a:ext uri="{FF2B5EF4-FFF2-40B4-BE49-F238E27FC236}">
                <a16:creationId xmlns:a16="http://schemas.microsoft.com/office/drawing/2014/main" id="{95AA8FEC-7DFB-3EB0-C7DC-33BE0336F873}"/>
              </a:ext>
            </a:extLst>
          </p:cNvPr>
          <p:cNvCxnSpPr/>
          <p:nvPr/>
        </p:nvCxnSpPr>
        <p:spPr>
          <a:xfrm flipH="1">
            <a:off x="1359016" y="5327009"/>
            <a:ext cx="977317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1173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16</a:t>
            </a:fld>
            <a:endParaRPr lang="en-US" dirty="0"/>
          </a:p>
        </p:txBody>
      </p:sp>
      <p:pic>
        <p:nvPicPr>
          <p:cNvPr id="3" name="Picture 2">
            <a:extLst>
              <a:ext uri="{FF2B5EF4-FFF2-40B4-BE49-F238E27FC236}">
                <a16:creationId xmlns:a16="http://schemas.microsoft.com/office/drawing/2014/main" id="{EDF6D3F5-F925-3B80-8718-34FC2E8AD892}"/>
              </a:ext>
            </a:extLst>
          </p:cNvPr>
          <p:cNvPicPr>
            <a:picLocks noChangeAspect="1"/>
          </p:cNvPicPr>
          <p:nvPr/>
        </p:nvPicPr>
        <p:blipFill>
          <a:blip r:embed="rId3"/>
          <a:stretch>
            <a:fillRect/>
          </a:stretch>
        </p:blipFill>
        <p:spPr>
          <a:xfrm>
            <a:off x="622616" y="1124607"/>
            <a:ext cx="5366584" cy="5733393"/>
          </a:xfrm>
          <a:prstGeom prst="rect">
            <a:avLst/>
          </a:prstGeom>
        </p:spPr>
      </p:pic>
      <p:pic>
        <p:nvPicPr>
          <p:cNvPr id="4" name="Picture 3">
            <a:extLst>
              <a:ext uri="{FF2B5EF4-FFF2-40B4-BE49-F238E27FC236}">
                <a16:creationId xmlns:a16="http://schemas.microsoft.com/office/drawing/2014/main" id="{213E75BC-1A92-40D5-32FB-C4AAE09DBA4C}"/>
              </a:ext>
            </a:extLst>
          </p:cNvPr>
          <p:cNvPicPr>
            <a:picLocks noChangeAspect="1"/>
          </p:cNvPicPr>
          <p:nvPr/>
        </p:nvPicPr>
        <p:blipFill>
          <a:blip r:embed="rId4"/>
          <a:stretch>
            <a:fillRect/>
          </a:stretch>
        </p:blipFill>
        <p:spPr>
          <a:xfrm>
            <a:off x="6414618" y="1192869"/>
            <a:ext cx="5534594" cy="5596868"/>
          </a:xfrm>
          <a:prstGeom prst="rect">
            <a:avLst/>
          </a:prstGeom>
        </p:spPr>
      </p:pic>
    </p:spTree>
    <p:extLst>
      <p:ext uri="{BB962C8B-B14F-4D97-AF65-F5344CB8AC3E}">
        <p14:creationId xmlns:p14="http://schemas.microsoft.com/office/powerpoint/2010/main" val="413009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87882"/>
            <a:ext cx="2743200" cy="365125"/>
          </a:xfrm>
        </p:spPr>
        <p:txBody>
          <a:bodyPr/>
          <a:lstStyle/>
          <a:p>
            <a:fld id="{C9E52725-6D93-44E1-A96B-A09D9C1404D8}" type="slidenum">
              <a:rPr lang="en-US" smtClean="0"/>
              <a:t>17</a:t>
            </a:fld>
            <a:endParaRPr lang="en-US" dirty="0"/>
          </a:p>
        </p:txBody>
      </p:sp>
      <p:pic>
        <p:nvPicPr>
          <p:cNvPr id="5" name="Picture 4">
            <a:extLst>
              <a:ext uri="{FF2B5EF4-FFF2-40B4-BE49-F238E27FC236}">
                <a16:creationId xmlns:a16="http://schemas.microsoft.com/office/drawing/2014/main" id="{ACE6B0F0-E7CE-18F3-8DC3-9A50B55D3C47}"/>
              </a:ext>
            </a:extLst>
          </p:cNvPr>
          <p:cNvPicPr>
            <a:picLocks noChangeAspect="1"/>
          </p:cNvPicPr>
          <p:nvPr/>
        </p:nvPicPr>
        <p:blipFill>
          <a:blip r:embed="rId3"/>
          <a:stretch>
            <a:fillRect/>
          </a:stretch>
        </p:blipFill>
        <p:spPr>
          <a:xfrm>
            <a:off x="0" y="1860619"/>
            <a:ext cx="6236016" cy="4798081"/>
          </a:xfrm>
          <a:prstGeom prst="rect">
            <a:avLst/>
          </a:prstGeom>
        </p:spPr>
      </p:pic>
      <p:pic>
        <p:nvPicPr>
          <p:cNvPr id="8" name="Picture 7">
            <a:extLst>
              <a:ext uri="{FF2B5EF4-FFF2-40B4-BE49-F238E27FC236}">
                <a16:creationId xmlns:a16="http://schemas.microsoft.com/office/drawing/2014/main" id="{B7D54C29-AE4F-C19E-DAF6-05CAA29BB49F}"/>
              </a:ext>
            </a:extLst>
          </p:cNvPr>
          <p:cNvPicPr>
            <a:picLocks noChangeAspect="1"/>
          </p:cNvPicPr>
          <p:nvPr/>
        </p:nvPicPr>
        <p:blipFill>
          <a:blip r:embed="rId4"/>
          <a:stretch>
            <a:fillRect/>
          </a:stretch>
        </p:blipFill>
        <p:spPr>
          <a:xfrm>
            <a:off x="5801802" y="2017923"/>
            <a:ext cx="6333773" cy="4798081"/>
          </a:xfrm>
          <a:prstGeom prst="rect">
            <a:avLst/>
          </a:prstGeom>
        </p:spPr>
      </p:pic>
      <p:pic>
        <p:nvPicPr>
          <p:cNvPr id="9" name="Picture 8">
            <a:extLst>
              <a:ext uri="{FF2B5EF4-FFF2-40B4-BE49-F238E27FC236}">
                <a16:creationId xmlns:a16="http://schemas.microsoft.com/office/drawing/2014/main" id="{A4C80BD9-7291-C9AD-2B93-D337258A1B57}"/>
              </a:ext>
            </a:extLst>
          </p:cNvPr>
          <p:cNvPicPr>
            <a:picLocks noChangeAspect="1"/>
          </p:cNvPicPr>
          <p:nvPr/>
        </p:nvPicPr>
        <p:blipFill>
          <a:blip r:embed="rId5"/>
          <a:stretch>
            <a:fillRect/>
          </a:stretch>
        </p:blipFill>
        <p:spPr>
          <a:xfrm>
            <a:off x="2946813" y="1908275"/>
            <a:ext cx="6546873" cy="4828899"/>
          </a:xfrm>
          <a:prstGeom prst="rect">
            <a:avLst/>
          </a:prstGeom>
        </p:spPr>
      </p:pic>
      <p:sp>
        <p:nvSpPr>
          <p:cNvPr id="11" name="TextBox 10">
            <a:extLst>
              <a:ext uri="{FF2B5EF4-FFF2-40B4-BE49-F238E27FC236}">
                <a16:creationId xmlns:a16="http://schemas.microsoft.com/office/drawing/2014/main" id="{1492FA9C-F9F9-68F8-FA15-2C23AFAF6A4B}"/>
              </a:ext>
            </a:extLst>
          </p:cNvPr>
          <p:cNvSpPr txBox="1"/>
          <p:nvPr/>
        </p:nvSpPr>
        <p:spPr>
          <a:xfrm>
            <a:off x="623147" y="1362950"/>
            <a:ext cx="3953390" cy="369332"/>
          </a:xfrm>
          <a:prstGeom prst="rect">
            <a:avLst/>
          </a:prstGeom>
          <a:noFill/>
        </p:spPr>
        <p:txBody>
          <a:bodyPr wrap="none" rtlCol="0">
            <a:spAutoFit/>
          </a:bodyPr>
          <a:lstStyle/>
          <a:p>
            <a:r>
              <a:rPr lang="en-ES" dirty="0"/>
              <a:t>Plain text, PlantUML, … how about USE?</a:t>
            </a:r>
          </a:p>
        </p:txBody>
      </p:sp>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pic>
        <p:nvPicPr>
          <p:cNvPr id="13" name="Picture 2" descr="FAIL / Epic Fail | Know Your Meme">
            <a:extLst>
              <a:ext uri="{FF2B5EF4-FFF2-40B4-BE49-F238E27FC236}">
                <a16:creationId xmlns:a16="http://schemas.microsoft.com/office/drawing/2014/main" id="{74688AD4-8B74-B19A-EF2D-F62484FF71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7067" y="1185423"/>
            <a:ext cx="1941511" cy="10937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yellow and orange brushstroke&#10;&#10;Description automatically generated">
            <a:extLst>
              <a:ext uri="{FF2B5EF4-FFF2-40B4-BE49-F238E27FC236}">
                <a16:creationId xmlns:a16="http://schemas.microsoft.com/office/drawing/2014/main" id="{B4AFD277-6CA3-782E-1665-170FCD7D94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0496" y="2390184"/>
            <a:ext cx="6271006" cy="3001298"/>
          </a:xfrm>
          <a:prstGeom prst="rect">
            <a:avLst/>
          </a:prstGeom>
        </p:spPr>
      </p:pic>
      <p:sp>
        <p:nvSpPr>
          <p:cNvPr id="15" name="TextBox 14">
            <a:extLst>
              <a:ext uri="{FF2B5EF4-FFF2-40B4-BE49-F238E27FC236}">
                <a16:creationId xmlns:a16="http://schemas.microsoft.com/office/drawing/2014/main" id="{13BF3EBD-975F-BAFC-E6AE-85AE1F072D14}"/>
              </a:ext>
            </a:extLst>
          </p:cNvPr>
          <p:cNvSpPr txBox="1"/>
          <p:nvPr/>
        </p:nvSpPr>
        <p:spPr>
          <a:xfrm>
            <a:off x="3876007" y="3771370"/>
            <a:ext cx="4439985" cy="646331"/>
          </a:xfrm>
          <a:prstGeom prst="rect">
            <a:avLst/>
          </a:prstGeom>
          <a:noFill/>
        </p:spPr>
        <p:txBody>
          <a:bodyPr wrap="square">
            <a:spAutoFit/>
          </a:bodyPr>
          <a:lstStyle/>
          <a:p>
            <a:r>
              <a:rPr lang="en-GB" sz="3600" b="1" dirty="0">
                <a:solidFill>
                  <a:srgbClr val="0070C0"/>
                </a:solidFill>
                <a:latin typeface="Helvetica" pitchFamily="2" charset="0"/>
              </a:rPr>
              <a:t>ChatGTP (GPT-3.5)</a:t>
            </a:r>
            <a:endParaRPr lang="en-GB" sz="3600" b="1" dirty="0">
              <a:solidFill>
                <a:srgbClr val="0070C0"/>
              </a:solidFill>
              <a:effectLst/>
              <a:latin typeface="Helvetica" pitchFamily="2" charset="0"/>
            </a:endParaRPr>
          </a:p>
        </p:txBody>
      </p:sp>
    </p:spTree>
    <p:extLst>
      <p:ext uri="{BB962C8B-B14F-4D97-AF65-F5344CB8AC3E}">
        <p14:creationId xmlns:p14="http://schemas.microsoft.com/office/powerpoint/2010/main" val="3006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18</a:t>
            </a:fld>
            <a:endParaRPr lang="en-US" dirty="0"/>
          </a:p>
        </p:txBody>
      </p:sp>
      <p:pic>
        <p:nvPicPr>
          <p:cNvPr id="3" name="Picture 2" descr="Chat GPT-4: ¿Cuál es la fecha de lanzamiento y cuáles son las novedades? |  Marcausa">
            <a:extLst>
              <a:ext uri="{FF2B5EF4-FFF2-40B4-BE49-F238E27FC236}">
                <a16:creationId xmlns:a16="http://schemas.microsoft.com/office/drawing/2014/main" id="{5A8CC811-31DB-7BE4-5199-2D0A702F4E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989"/>
          <a:stretch/>
        </p:blipFill>
        <p:spPr bwMode="auto">
          <a:xfrm>
            <a:off x="319999" y="1360799"/>
            <a:ext cx="8600090" cy="47593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AAE899F-98D6-FF7B-7FF1-509411810237}"/>
              </a:ext>
            </a:extLst>
          </p:cNvPr>
          <p:cNvSpPr txBox="1"/>
          <p:nvPr/>
        </p:nvSpPr>
        <p:spPr>
          <a:xfrm>
            <a:off x="9144000" y="3001814"/>
            <a:ext cx="6096000" cy="1477328"/>
          </a:xfrm>
          <a:prstGeom prst="rect">
            <a:avLst/>
          </a:prstGeom>
          <a:noFill/>
        </p:spPr>
        <p:txBody>
          <a:bodyPr wrap="square">
            <a:spAutoFit/>
          </a:bodyPr>
          <a:lstStyle/>
          <a:p>
            <a:r>
              <a:rPr lang="en-GB" b="0" i="0" dirty="0">
                <a:solidFill>
                  <a:srgbClr val="202124"/>
                </a:solidFill>
                <a:effectLst/>
                <a:latin typeface="Google Sans"/>
              </a:rPr>
              <a:t>GPT-3: 175B parameters</a:t>
            </a:r>
          </a:p>
          <a:p>
            <a:endParaRPr lang="en-GB" b="0" i="0" dirty="0">
              <a:solidFill>
                <a:srgbClr val="202124"/>
              </a:solidFill>
              <a:effectLst/>
              <a:latin typeface="Google Sans"/>
            </a:endParaRPr>
          </a:p>
          <a:p>
            <a:r>
              <a:rPr lang="en-GB" b="0" i="0" dirty="0">
                <a:solidFill>
                  <a:srgbClr val="202124"/>
                </a:solidFill>
                <a:effectLst/>
                <a:latin typeface="Google Sans"/>
              </a:rPr>
              <a:t>Llama-2: 70B parameters</a:t>
            </a:r>
          </a:p>
          <a:p>
            <a:endParaRPr lang="en-GB" b="0" i="0" dirty="0">
              <a:solidFill>
                <a:srgbClr val="202124"/>
              </a:solidFill>
              <a:effectLst/>
              <a:latin typeface="Google Sans"/>
            </a:endParaRPr>
          </a:p>
          <a:p>
            <a:r>
              <a:rPr lang="en-GB" b="0" i="0" dirty="0">
                <a:solidFill>
                  <a:srgbClr val="202124"/>
                </a:solidFill>
                <a:effectLst/>
                <a:latin typeface="Google Sans"/>
              </a:rPr>
              <a:t>GPT-4: ~1.8 trillion parameters</a:t>
            </a:r>
            <a:endParaRPr lang="en-ES" dirty="0"/>
          </a:p>
        </p:txBody>
      </p:sp>
    </p:spTree>
    <p:extLst>
      <p:ext uri="{BB962C8B-B14F-4D97-AF65-F5344CB8AC3E}">
        <p14:creationId xmlns:p14="http://schemas.microsoft.com/office/powerpoint/2010/main" val="1167461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19</a:t>
            </a:fld>
            <a:endParaRPr lang="en-US" dirty="0"/>
          </a:p>
        </p:txBody>
      </p:sp>
      <p:pic>
        <p:nvPicPr>
          <p:cNvPr id="14" name="Picture 13">
            <a:extLst>
              <a:ext uri="{FF2B5EF4-FFF2-40B4-BE49-F238E27FC236}">
                <a16:creationId xmlns:a16="http://schemas.microsoft.com/office/drawing/2014/main" id="{7BE35A29-664B-F78C-22A8-20BEEFDD8058}"/>
              </a:ext>
            </a:extLst>
          </p:cNvPr>
          <p:cNvPicPr>
            <a:picLocks noChangeAspect="1"/>
          </p:cNvPicPr>
          <p:nvPr/>
        </p:nvPicPr>
        <p:blipFill>
          <a:blip r:embed="rId2"/>
          <a:stretch>
            <a:fillRect/>
          </a:stretch>
        </p:blipFill>
        <p:spPr>
          <a:xfrm>
            <a:off x="2209800" y="1209951"/>
            <a:ext cx="7772400" cy="5480168"/>
          </a:xfrm>
          <a:prstGeom prst="rect">
            <a:avLst/>
          </a:prstGeom>
        </p:spPr>
      </p:pic>
      <p:pic>
        <p:nvPicPr>
          <p:cNvPr id="8" name="Picture 7" descr="A yellow and orange brushstroke&#10;&#10;Description automatically generated">
            <a:extLst>
              <a:ext uri="{FF2B5EF4-FFF2-40B4-BE49-F238E27FC236}">
                <a16:creationId xmlns:a16="http://schemas.microsoft.com/office/drawing/2014/main" id="{58C41172-22DE-A7FA-ADED-0A1AF891C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46" y="4878500"/>
            <a:ext cx="3087866" cy="1477850"/>
          </a:xfrm>
          <a:prstGeom prst="rect">
            <a:avLst/>
          </a:prstGeom>
        </p:spPr>
      </p:pic>
      <p:sp>
        <p:nvSpPr>
          <p:cNvPr id="9" name="TextBox 8">
            <a:extLst>
              <a:ext uri="{FF2B5EF4-FFF2-40B4-BE49-F238E27FC236}">
                <a16:creationId xmlns:a16="http://schemas.microsoft.com/office/drawing/2014/main" id="{06910F43-FDBA-A120-A4E0-82202D86C35E}"/>
              </a:ext>
            </a:extLst>
          </p:cNvPr>
          <p:cNvSpPr txBox="1"/>
          <p:nvPr/>
        </p:nvSpPr>
        <p:spPr>
          <a:xfrm>
            <a:off x="874541" y="5438401"/>
            <a:ext cx="2832875" cy="646331"/>
          </a:xfrm>
          <a:prstGeom prst="rect">
            <a:avLst/>
          </a:prstGeom>
          <a:noFill/>
        </p:spPr>
        <p:txBody>
          <a:bodyPr wrap="square">
            <a:spAutoFit/>
          </a:bodyPr>
          <a:lstStyle/>
          <a:p>
            <a:r>
              <a:rPr lang="en-GB" sz="3600" b="1" dirty="0">
                <a:solidFill>
                  <a:srgbClr val="0070C0"/>
                </a:solidFill>
                <a:latin typeface="Helvetica" pitchFamily="2" charset="0"/>
              </a:rPr>
              <a:t>GPT-4</a:t>
            </a:r>
            <a:endParaRPr lang="en-GB" sz="3600" b="1" dirty="0">
              <a:solidFill>
                <a:srgbClr val="0070C0"/>
              </a:solidFill>
              <a:effectLst/>
              <a:latin typeface="Helvetica" pitchFamily="2" charset="0"/>
            </a:endParaRPr>
          </a:p>
        </p:txBody>
      </p:sp>
      <p:sp>
        <p:nvSpPr>
          <p:cNvPr id="18" name="Right Arrow 17">
            <a:extLst>
              <a:ext uri="{FF2B5EF4-FFF2-40B4-BE49-F238E27FC236}">
                <a16:creationId xmlns:a16="http://schemas.microsoft.com/office/drawing/2014/main" id="{06E6F61C-3F0B-0ED0-715F-E3418EACF89E}"/>
              </a:ext>
            </a:extLst>
          </p:cNvPr>
          <p:cNvSpPr/>
          <p:nvPr/>
        </p:nvSpPr>
        <p:spPr>
          <a:xfrm>
            <a:off x="1356087" y="1647932"/>
            <a:ext cx="801860" cy="54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9" name="Right Arrow 18">
            <a:extLst>
              <a:ext uri="{FF2B5EF4-FFF2-40B4-BE49-F238E27FC236}">
                <a16:creationId xmlns:a16="http://schemas.microsoft.com/office/drawing/2014/main" id="{43B964C2-D10F-B425-3990-B12E7C2C9D75}"/>
              </a:ext>
            </a:extLst>
          </p:cNvPr>
          <p:cNvSpPr/>
          <p:nvPr/>
        </p:nvSpPr>
        <p:spPr>
          <a:xfrm flipH="1">
            <a:off x="7626058" y="1519916"/>
            <a:ext cx="835189" cy="54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417943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C9865B8-8D47-9DAE-577A-C1C456016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909" y="1204704"/>
            <a:ext cx="7776118" cy="5500940"/>
          </a:xfrm>
          <a:prstGeom prst="rect">
            <a:avLst/>
          </a:prstGeom>
        </p:spPr>
      </p:pic>
      <p:pic>
        <p:nvPicPr>
          <p:cNvPr id="17" name="Picture 16">
            <a:extLst>
              <a:ext uri="{FF2B5EF4-FFF2-40B4-BE49-F238E27FC236}">
                <a16:creationId xmlns:a16="http://schemas.microsoft.com/office/drawing/2014/main" id="{5F590264-E212-3373-80B4-14CE5CE821C4}"/>
              </a:ext>
            </a:extLst>
          </p:cNvPr>
          <p:cNvPicPr>
            <a:picLocks noChangeAspect="1"/>
          </p:cNvPicPr>
          <p:nvPr/>
        </p:nvPicPr>
        <p:blipFill>
          <a:blip r:embed="rId3"/>
          <a:stretch>
            <a:fillRect/>
          </a:stretch>
        </p:blipFill>
        <p:spPr>
          <a:xfrm>
            <a:off x="2190576" y="1216896"/>
            <a:ext cx="7855656" cy="5485415"/>
          </a:xfrm>
          <a:prstGeom prst="rect">
            <a:avLst/>
          </a:prstGeom>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20</a:t>
            </a:fld>
            <a:endParaRPr lang="en-US" dirty="0"/>
          </a:p>
        </p:txBody>
      </p:sp>
    </p:spTree>
    <p:extLst>
      <p:ext uri="{BB962C8B-B14F-4D97-AF65-F5344CB8AC3E}">
        <p14:creationId xmlns:p14="http://schemas.microsoft.com/office/powerpoint/2010/main" val="363590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1000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3</a:t>
            </a:fld>
            <a:endParaRPr lang="en-US" dirty="0"/>
          </a:p>
        </p:txBody>
      </p:sp>
      <p:pic>
        <p:nvPicPr>
          <p:cNvPr id="3074" name="Picture 2">
            <a:extLst>
              <a:ext uri="{FF2B5EF4-FFF2-40B4-BE49-F238E27FC236}">
                <a16:creationId xmlns:a16="http://schemas.microsoft.com/office/drawing/2014/main" id="{CD8DA6BC-6DBD-2B73-7323-4AD98EA42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518" y="1858476"/>
            <a:ext cx="9482963" cy="23336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hat is ChatGPT: Beginners Guide to Using the AI Chatbot - Metaroids">
            <a:extLst>
              <a:ext uri="{FF2B5EF4-FFF2-40B4-BE49-F238E27FC236}">
                <a16:creationId xmlns:a16="http://schemas.microsoft.com/office/drawing/2014/main" id="{3F3F0680-671A-8B55-65FE-1E55A12130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63" r="10180"/>
          <a:stretch/>
        </p:blipFill>
        <p:spPr bwMode="auto">
          <a:xfrm>
            <a:off x="7419730" y="4475654"/>
            <a:ext cx="3820358" cy="23865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tep-by-Step: Setting Up GitHub Student and GitHub Copilot as an  Authenticated Student Developer">
            <a:extLst>
              <a:ext uri="{FF2B5EF4-FFF2-40B4-BE49-F238E27FC236}">
                <a16:creationId xmlns:a16="http://schemas.microsoft.com/office/drawing/2014/main" id="{2A89CB2A-9DB6-9CC6-E689-7EF717233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4518" y="4624594"/>
            <a:ext cx="4650316" cy="2096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78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C9865B8-8D47-9DAE-577A-C1C456016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909" y="1204704"/>
            <a:ext cx="7776118" cy="5500940"/>
          </a:xfrm>
          <a:prstGeom prst="rect">
            <a:avLst/>
          </a:prstGeom>
        </p:spPr>
      </p:pic>
      <p:pic>
        <p:nvPicPr>
          <p:cNvPr id="17" name="Picture 16">
            <a:extLst>
              <a:ext uri="{FF2B5EF4-FFF2-40B4-BE49-F238E27FC236}">
                <a16:creationId xmlns:a16="http://schemas.microsoft.com/office/drawing/2014/main" id="{5F590264-E212-3373-80B4-14CE5CE821C4}"/>
              </a:ext>
            </a:extLst>
          </p:cNvPr>
          <p:cNvPicPr>
            <a:picLocks noChangeAspect="1"/>
          </p:cNvPicPr>
          <p:nvPr/>
        </p:nvPicPr>
        <p:blipFill>
          <a:blip r:embed="rId3"/>
          <a:stretch>
            <a:fillRect/>
          </a:stretch>
        </p:blipFill>
        <p:spPr>
          <a:xfrm>
            <a:off x="2190576" y="1216896"/>
            <a:ext cx="7855656" cy="5485415"/>
          </a:xfrm>
          <a:prstGeom prst="rect">
            <a:avLst/>
          </a:prstGeom>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21</a:t>
            </a:fld>
            <a:endParaRPr lang="en-US" dirty="0"/>
          </a:p>
        </p:txBody>
      </p:sp>
      <p:pic>
        <p:nvPicPr>
          <p:cNvPr id="3" name="Picture 2">
            <a:extLst>
              <a:ext uri="{FF2B5EF4-FFF2-40B4-BE49-F238E27FC236}">
                <a16:creationId xmlns:a16="http://schemas.microsoft.com/office/drawing/2014/main" id="{60691B4D-4EFA-9FE5-718F-4C803561D09C}"/>
              </a:ext>
            </a:extLst>
          </p:cNvPr>
          <p:cNvPicPr>
            <a:picLocks noChangeAspect="1"/>
          </p:cNvPicPr>
          <p:nvPr/>
        </p:nvPicPr>
        <p:blipFill>
          <a:blip r:embed="rId4"/>
          <a:stretch>
            <a:fillRect/>
          </a:stretch>
        </p:blipFill>
        <p:spPr>
          <a:xfrm>
            <a:off x="2203828" y="1248086"/>
            <a:ext cx="7772400" cy="5440679"/>
          </a:xfrm>
          <a:prstGeom prst="rect">
            <a:avLst/>
          </a:prstGeom>
        </p:spPr>
      </p:pic>
      <p:sp>
        <p:nvSpPr>
          <p:cNvPr id="4" name="Right Arrow 3">
            <a:extLst>
              <a:ext uri="{FF2B5EF4-FFF2-40B4-BE49-F238E27FC236}">
                <a16:creationId xmlns:a16="http://schemas.microsoft.com/office/drawing/2014/main" id="{E25A27CB-1C4A-D1A2-160C-F7F2DB1D25C6}"/>
              </a:ext>
            </a:extLst>
          </p:cNvPr>
          <p:cNvSpPr/>
          <p:nvPr/>
        </p:nvSpPr>
        <p:spPr>
          <a:xfrm>
            <a:off x="3542696" y="3191838"/>
            <a:ext cx="801860" cy="54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3972903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92647E-2779-38F9-B75C-D693D39D00A4}"/>
              </a:ext>
            </a:extLst>
          </p:cNvPr>
          <p:cNvPicPr>
            <a:picLocks noChangeAspect="1"/>
          </p:cNvPicPr>
          <p:nvPr/>
        </p:nvPicPr>
        <p:blipFill>
          <a:blip r:embed="rId2"/>
          <a:stretch>
            <a:fillRect/>
          </a:stretch>
        </p:blipFill>
        <p:spPr>
          <a:xfrm>
            <a:off x="2211927" y="1242011"/>
            <a:ext cx="7772400" cy="5436851"/>
          </a:xfrm>
          <a:prstGeom prst="rect">
            <a:avLst/>
          </a:prstGeom>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22</a:t>
            </a:fld>
            <a:endParaRPr lang="en-US" dirty="0"/>
          </a:p>
        </p:txBody>
      </p:sp>
      <p:sp>
        <p:nvSpPr>
          <p:cNvPr id="5" name="Right Arrow 4">
            <a:extLst>
              <a:ext uri="{FF2B5EF4-FFF2-40B4-BE49-F238E27FC236}">
                <a16:creationId xmlns:a16="http://schemas.microsoft.com/office/drawing/2014/main" id="{75280A0E-FF91-7EB2-F793-3DC80FF043AE}"/>
              </a:ext>
            </a:extLst>
          </p:cNvPr>
          <p:cNvSpPr/>
          <p:nvPr/>
        </p:nvSpPr>
        <p:spPr>
          <a:xfrm>
            <a:off x="3707416" y="1528662"/>
            <a:ext cx="801860" cy="54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7" name="Picture 6">
            <a:extLst>
              <a:ext uri="{FF2B5EF4-FFF2-40B4-BE49-F238E27FC236}">
                <a16:creationId xmlns:a16="http://schemas.microsoft.com/office/drawing/2014/main" id="{D69CA6B7-4497-A4A8-75EF-E2966F342AB6}"/>
              </a:ext>
            </a:extLst>
          </p:cNvPr>
          <p:cNvPicPr>
            <a:picLocks noChangeAspect="1"/>
          </p:cNvPicPr>
          <p:nvPr/>
        </p:nvPicPr>
        <p:blipFill>
          <a:blip r:embed="rId3"/>
          <a:stretch>
            <a:fillRect/>
          </a:stretch>
        </p:blipFill>
        <p:spPr>
          <a:xfrm>
            <a:off x="7601968" y="3317227"/>
            <a:ext cx="4061321" cy="2587212"/>
          </a:xfrm>
          <a:prstGeom prst="rect">
            <a:avLst/>
          </a:prstGeom>
          <a:ln w="50800">
            <a:solidFill>
              <a:schemeClr val="accent1"/>
            </a:solidFill>
          </a:ln>
        </p:spPr>
      </p:pic>
    </p:spTree>
    <p:extLst>
      <p:ext uri="{BB962C8B-B14F-4D97-AF65-F5344CB8AC3E}">
        <p14:creationId xmlns:p14="http://schemas.microsoft.com/office/powerpoint/2010/main" val="200350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23</a:t>
            </a:fld>
            <a:endParaRPr lang="en-US" dirty="0"/>
          </a:p>
        </p:txBody>
      </p:sp>
      <p:pic>
        <p:nvPicPr>
          <p:cNvPr id="7" name="Picture 6">
            <a:extLst>
              <a:ext uri="{FF2B5EF4-FFF2-40B4-BE49-F238E27FC236}">
                <a16:creationId xmlns:a16="http://schemas.microsoft.com/office/drawing/2014/main" id="{D69CA6B7-4497-A4A8-75EF-E2966F342AB6}"/>
              </a:ext>
            </a:extLst>
          </p:cNvPr>
          <p:cNvPicPr>
            <a:picLocks noChangeAspect="1"/>
          </p:cNvPicPr>
          <p:nvPr/>
        </p:nvPicPr>
        <p:blipFill>
          <a:blip r:embed="rId2"/>
          <a:stretch>
            <a:fillRect/>
          </a:stretch>
        </p:blipFill>
        <p:spPr>
          <a:xfrm>
            <a:off x="6692350" y="2154880"/>
            <a:ext cx="4195605" cy="2672756"/>
          </a:xfrm>
          <a:prstGeom prst="rect">
            <a:avLst/>
          </a:prstGeom>
          <a:ln w="0">
            <a:noFill/>
          </a:ln>
        </p:spPr>
      </p:pic>
      <p:pic>
        <p:nvPicPr>
          <p:cNvPr id="3" name="Picture 2">
            <a:extLst>
              <a:ext uri="{FF2B5EF4-FFF2-40B4-BE49-F238E27FC236}">
                <a16:creationId xmlns:a16="http://schemas.microsoft.com/office/drawing/2014/main" id="{07907768-6F07-F0C5-02F1-FD8171F518CB}"/>
              </a:ext>
            </a:extLst>
          </p:cNvPr>
          <p:cNvPicPr>
            <a:picLocks noChangeAspect="1"/>
          </p:cNvPicPr>
          <p:nvPr/>
        </p:nvPicPr>
        <p:blipFill rotWithShape="1">
          <a:blip r:embed="rId3"/>
          <a:srcRect l="9388" t="15518" r="9122" b="7050"/>
          <a:stretch/>
        </p:blipFill>
        <p:spPr>
          <a:xfrm>
            <a:off x="826184" y="1124607"/>
            <a:ext cx="4673468" cy="4626838"/>
          </a:xfrm>
          <a:prstGeom prst="rect">
            <a:avLst/>
          </a:prstGeom>
        </p:spPr>
      </p:pic>
      <p:pic>
        <p:nvPicPr>
          <p:cNvPr id="10" name="Picture 9" descr="A yellow and orange brushstroke&#10;&#10;Description automatically generated">
            <a:extLst>
              <a:ext uri="{FF2B5EF4-FFF2-40B4-BE49-F238E27FC236}">
                <a16:creationId xmlns:a16="http://schemas.microsoft.com/office/drawing/2014/main" id="{23FEA3B1-EA2D-670C-0514-7E2F9B48D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6582" y="5380150"/>
            <a:ext cx="3087866" cy="1477850"/>
          </a:xfrm>
          <a:prstGeom prst="rect">
            <a:avLst/>
          </a:prstGeom>
        </p:spPr>
      </p:pic>
      <p:sp>
        <p:nvSpPr>
          <p:cNvPr id="11" name="TextBox 10">
            <a:extLst>
              <a:ext uri="{FF2B5EF4-FFF2-40B4-BE49-F238E27FC236}">
                <a16:creationId xmlns:a16="http://schemas.microsoft.com/office/drawing/2014/main" id="{C2EF5EFD-C7B8-5C45-5940-BE943FBDE42E}"/>
              </a:ext>
            </a:extLst>
          </p:cNvPr>
          <p:cNvSpPr txBox="1"/>
          <p:nvPr/>
        </p:nvSpPr>
        <p:spPr>
          <a:xfrm>
            <a:off x="8297077" y="5940051"/>
            <a:ext cx="2832875" cy="646331"/>
          </a:xfrm>
          <a:prstGeom prst="rect">
            <a:avLst/>
          </a:prstGeom>
          <a:noFill/>
        </p:spPr>
        <p:txBody>
          <a:bodyPr wrap="square">
            <a:spAutoFit/>
          </a:bodyPr>
          <a:lstStyle/>
          <a:p>
            <a:r>
              <a:rPr lang="en-GB" sz="3600" b="1" dirty="0">
                <a:solidFill>
                  <a:srgbClr val="0070C0"/>
                </a:solidFill>
                <a:latin typeface="Helvetica" pitchFamily="2" charset="0"/>
              </a:rPr>
              <a:t>GPT-4</a:t>
            </a:r>
            <a:endParaRPr lang="en-GB" sz="3600" b="1" dirty="0">
              <a:solidFill>
                <a:srgbClr val="0070C0"/>
              </a:solidFill>
              <a:effectLst/>
              <a:latin typeface="Helvetica" pitchFamily="2" charset="0"/>
            </a:endParaRPr>
          </a:p>
        </p:txBody>
      </p:sp>
      <p:pic>
        <p:nvPicPr>
          <p:cNvPr id="4" name="Picture 3">
            <a:extLst>
              <a:ext uri="{FF2B5EF4-FFF2-40B4-BE49-F238E27FC236}">
                <a16:creationId xmlns:a16="http://schemas.microsoft.com/office/drawing/2014/main" id="{9C48E49D-AFCB-3EAB-3D40-801AE17C6575}"/>
              </a:ext>
            </a:extLst>
          </p:cNvPr>
          <p:cNvPicPr>
            <a:picLocks noChangeAspect="1"/>
          </p:cNvPicPr>
          <p:nvPr/>
        </p:nvPicPr>
        <p:blipFill>
          <a:blip r:embed="rId5"/>
          <a:stretch>
            <a:fillRect/>
          </a:stretch>
        </p:blipFill>
        <p:spPr>
          <a:xfrm>
            <a:off x="1207118" y="1134048"/>
            <a:ext cx="3911600" cy="4711700"/>
          </a:xfrm>
          <a:prstGeom prst="rect">
            <a:avLst/>
          </a:prstGeom>
        </p:spPr>
      </p:pic>
      <p:pic>
        <p:nvPicPr>
          <p:cNvPr id="12" name="Picture 11" descr="A yellow and orange brushstroke&#10;&#10;Description automatically generated">
            <a:extLst>
              <a:ext uri="{FF2B5EF4-FFF2-40B4-BE49-F238E27FC236}">
                <a16:creationId xmlns:a16="http://schemas.microsoft.com/office/drawing/2014/main" id="{6B7428AB-367F-3B94-54F2-C7746BCC7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818" y="5399400"/>
            <a:ext cx="3087866" cy="1477850"/>
          </a:xfrm>
          <a:prstGeom prst="rect">
            <a:avLst/>
          </a:prstGeom>
        </p:spPr>
      </p:pic>
      <p:sp>
        <p:nvSpPr>
          <p:cNvPr id="13" name="TextBox 12">
            <a:extLst>
              <a:ext uri="{FF2B5EF4-FFF2-40B4-BE49-F238E27FC236}">
                <a16:creationId xmlns:a16="http://schemas.microsoft.com/office/drawing/2014/main" id="{BDD58EA5-5097-0190-B428-0FDC3C16ED61}"/>
              </a:ext>
            </a:extLst>
          </p:cNvPr>
          <p:cNvSpPr txBox="1"/>
          <p:nvPr/>
        </p:nvSpPr>
        <p:spPr>
          <a:xfrm>
            <a:off x="1591280" y="5950940"/>
            <a:ext cx="2832875" cy="646331"/>
          </a:xfrm>
          <a:prstGeom prst="rect">
            <a:avLst/>
          </a:prstGeom>
          <a:noFill/>
        </p:spPr>
        <p:txBody>
          <a:bodyPr wrap="square">
            <a:spAutoFit/>
          </a:bodyPr>
          <a:lstStyle/>
          <a:p>
            <a:r>
              <a:rPr lang="en-GB" sz="3600" b="1" dirty="0">
                <a:solidFill>
                  <a:srgbClr val="0070C0"/>
                </a:solidFill>
                <a:latin typeface="Helvetica" pitchFamily="2" charset="0"/>
              </a:rPr>
              <a:t>GPT-3.5</a:t>
            </a:r>
            <a:endParaRPr lang="en-GB" sz="3600" b="1" dirty="0">
              <a:solidFill>
                <a:srgbClr val="0070C0"/>
              </a:solidFill>
              <a:effectLst/>
              <a:latin typeface="Helvetica" pitchFamily="2" charset="0"/>
            </a:endParaRPr>
          </a:p>
        </p:txBody>
      </p:sp>
    </p:spTree>
    <p:extLst>
      <p:ext uri="{BB962C8B-B14F-4D97-AF65-F5344CB8AC3E}">
        <p14:creationId xmlns:p14="http://schemas.microsoft.com/office/powerpoint/2010/main" val="1839731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62D29-16B4-6F73-AC9A-D3EF9D061136}"/>
              </a:ext>
            </a:extLst>
          </p:cNvPr>
          <p:cNvSpPr>
            <a:spLocks noGrp="1"/>
          </p:cNvSpPr>
          <p:nvPr>
            <p:ph type="title"/>
          </p:nvPr>
        </p:nvSpPr>
        <p:spPr/>
        <p:txBody>
          <a:bodyPr/>
          <a:lstStyle/>
          <a:p>
            <a:endParaRPr lang="en-ES"/>
          </a:p>
        </p:txBody>
      </p:sp>
      <p:sp>
        <p:nvSpPr>
          <p:cNvPr id="3" name="Content Placeholder 2">
            <a:extLst>
              <a:ext uri="{FF2B5EF4-FFF2-40B4-BE49-F238E27FC236}">
                <a16:creationId xmlns:a16="http://schemas.microsoft.com/office/drawing/2014/main" id="{34BC429F-AA43-C2D2-49EF-3E6DB5EA4CD7}"/>
              </a:ext>
            </a:extLst>
          </p:cNvPr>
          <p:cNvSpPr>
            <a:spLocks noGrp="1"/>
          </p:cNvSpPr>
          <p:nvPr>
            <p:ph idx="1"/>
          </p:nvPr>
        </p:nvSpPr>
        <p:spPr/>
        <p:txBody>
          <a:bodyPr/>
          <a:lstStyle/>
          <a:p>
            <a:endParaRPr lang="en-ES"/>
          </a:p>
        </p:txBody>
      </p:sp>
      <p:sp>
        <p:nvSpPr>
          <p:cNvPr id="4" name="Slide Number Placeholder 3">
            <a:extLst>
              <a:ext uri="{FF2B5EF4-FFF2-40B4-BE49-F238E27FC236}">
                <a16:creationId xmlns:a16="http://schemas.microsoft.com/office/drawing/2014/main" id="{FA3601AD-A2D6-25F7-D7C1-D362D13269B2}"/>
              </a:ext>
            </a:extLst>
          </p:cNvPr>
          <p:cNvSpPr>
            <a:spLocks noGrp="1"/>
          </p:cNvSpPr>
          <p:nvPr>
            <p:ph type="sldNum" sz="quarter" idx="12"/>
          </p:nvPr>
        </p:nvSpPr>
        <p:spPr/>
        <p:txBody>
          <a:bodyPr/>
          <a:lstStyle/>
          <a:p>
            <a:fld id="{C9E52725-6D93-44E1-A96B-A09D9C1404D8}" type="slidenum">
              <a:rPr lang="en-US" smtClean="0"/>
              <a:t>24</a:t>
            </a:fld>
            <a:endParaRPr lang="en-US"/>
          </a:p>
        </p:txBody>
      </p:sp>
      <p:pic>
        <p:nvPicPr>
          <p:cNvPr id="5" name="Picture 4">
            <a:extLst>
              <a:ext uri="{FF2B5EF4-FFF2-40B4-BE49-F238E27FC236}">
                <a16:creationId xmlns:a16="http://schemas.microsoft.com/office/drawing/2014/main" id="{E5EE698D-C098-B5F3-4294-82E8E11E8634}"/>
              </a:ext>
            </a:extLst>
          </p:cNvPr>
          <p:cNvPicPr>
            <a:picLocks noChangeAspect="1"/>
          </p:cNvPicPr>
          <p:nvPr/>
        </p:nvPicPr>
        <p:blipFill>
          <a:blip r:embed="rId2"/>
          <a:stretch>
            <a:fillRect/>
          </a:stretch>
        </p:blipFill>
        <p:spPr>
          <a:xfrm>
            <a:off x="0" y="0"/>
            <a:ext cx="13517938" cy="6858000"/>
          </a:xfrm>
          <a:prstGeom prst="rect">
            <a:avLst/>
          </a:prstGeom>
        </p:spPr>
      </p:pic>
    </p:spTree>
    <p:extLst>
      <p:ext uri="{BB962C8B-B14F-4D97-AF65-F5344CB8AC3E}">
        <p14:creationId xmlns:p14="http://schemas.microsoft.com/office/powerpoint/2010/main" val="3400308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chemeClr val="bg1"/>
                </a:solidFill>
              </a:rPr>
              <a:t>LLaMa</a:t>
            </a:r>
            <a:endParaRPr lang="en-US" b="1" dirty="0">
              <a:solidFill>
                <a:schemeClr val="bg1"/>
              </a:solidFill>
            </a:endParaRPr>
          </a:p>
        </p:txBody>
      </p:sp>
      <p:pic>
        <p:nvPicPr>
          <p:cNvPr id="4" name="Picture 3">
            <a:extLst>
              <a:ext uri="{FF2B5EF4-FFF2-40B4-BE49-F238E27FC236}">
                <a16:creationId xmlns:a16="http://schemas.microsoft.com/office/drawing/2014/main" id="{F5767F72-BED0-0D32-76FC-278D5BB7774C}"/>
              </a:ext>
            </a:extLst>
          </p:cNvPr>
          <p:cNvPicPr>
            <a:picLocks noChangeAspect="1"/>
          </p:cNvPicPr>
          <p:nvPr/>
        </p:nvPicPr>
        <p:blipFill>
          <a:blip r:embed="rId2"/>
          <a:stretch>
            <a:fillRect/>
          </a:stretch>
        </p:blipFill>
        <p:spPr>
          <a:xfrm>
            <a:off x="142460" y="1379418"/>
            <a:ext cx="12049539" cy="5245503"/>
          </a:xfrm>
          <a:prstGeom prst="rect">
            <a:avLst/>
          </a:prstGeom>
        </p:spPr>
      </p:pic>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25</a:t>
            </a:fld>
            <a:endParaRPr lang="en-US" dirty="0"/>
          </a:p>
        </p:txBody>
      </p:sp>
      <p:sp>
        <p:nvSpPr>
          <p:cNvPr id="5" name="Right Arrow 4">
            <a:extLst>
              <a:ext uri="{FF2B5EF4-FFF2-40B4-BE49-F238E27FC236}">
                <a16:creationId xmlns:a16="http://schemas.microsoft.com/office/drawing/2014/main" id="{94D36139-34B5-C883-480B-3DC5209D3228}"/>
              </a:ext>
            </a:extLst>
          </p:cNvPr>
          <p:cNvSpPr/>
          <p:nvPr/>
        </p:nvSpPr>
        <p:spPr>
          <a:xfrm rot="10800000">
            <a:off x="6096000" y="3701345"/>
            <a:ext cx="801860" cy="54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Rectangle 7">
            <a:extLst>
              <a:ext uri="{FF2B5EF4-FFF2-40B4-BE49-F238E27FC236}">
                <a16:creationId xmlns:a16="http://schemas.microsoft.com/office/drawing/2014/main" id="{21306009-7F0B-AECF-70CC-36731565828A}"/>
              </a:ext>
            </a:extLst>
          </p:cNvPr>
          <p:cNvSpPr/>
          <p:nvPr/>
        </p:nvSpPr>
        <p:spPr>
          <a:xfrm>
            <a:off x="6135755" y="2902226"/>
            <a:ext cx="5989984" cy="3167269"/>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0" name="Picture 9">
            <a:extLst>
              <a:ext uri="{FF2B5EF4-FFF2-40B4-BE49-F238E27FC236}">
                <a16:creationId xmlns:a16="http://schemas.microsoft.com/office/drawing/2014/main" id="{7621C804-FF03-8238-4F8B-571F7A773014}"/>
              </a:ext>
            </a:extLst>
          </p:cNvPr>
          <p:cNvPicPr>
            <a:picLocks noChangeAspect="1"/>
          </p:cNvPicPr>
          <p:nvPr/>
        </p:nvPicPr>
        <p:blipFill>
          <a:blip r:embed="rId3"/>
          <a:stretch>
            <a:fillRect/>
          </a:stretch>
        </p:blipFill>
        <p:spPr>
          <a:xfrm>
            <a:off x="2285795" y="270317"/>
            <a:ext cx="7540902" cy="6495083"/>
          </a:xfrm>
          <a:prstGeom prst="rect">
            <a:avLst/>
          </a:prstGeom>
          <a:ln w="50800">
            <a:solidFill>
              <a:schemeClr val="accent1"/>
            </a:solidFill>
          </a:ln>
        </p:spPr>
      </p:pic>
      <p:sp>
        <p:nvSpPr>
          <p:cNvPr id="3" name="Rectangle 2">
            <a:extLst>
              <a:ext uri="{FF2B5EF4-FFF2-40B4-BE49-F238E27FC236}">
                <a16:creationId xmlns:a16="http://schemas.microsoft.com/office/drawing/2014/main" id="{147ED431-A3E8-72C5-C59A-DC8270A6A660}"/>
              </a:ext>
            </a:extLst>
          </p:cNvPr>
          <p:cNvSpPr/>
          <p:nvPr/>
        </p:nvSpPr>
        <p:spPr>
          <a:xfrm>
            <a:off x="6342927" y="6578319"/>
            <a:ext cx="694481"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195388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8A29EB-C21A-0F6C-D9AF-3976B5F98374}"/>
              </a:ext>
            </a:extLst>
          </p:cNvPr>
          <p:cNvPicPr>
            <a:picLocks noChangeAspect="1"/>
          </p:cNvPicPr>
          <p:nvPr/>
        </p:nvPicPr>
        <p:blipFill>
          <a:blip r:embed="rId3"/>
          <a:stretch>
            <a:fillRect/>
          </a:stretch>
        </p:blipFill>
        <p:spPr>
          <a:xfrm>
            <a:off x="215638" y="1439399"/>
            <a:ext cx="11976362" cy="4630096"/>
          </a:xfrm>
          <a:prstGeom prst="rect">
            <a:avLst/>
          </a:prstGeom>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chemeClr val="bg1"/>
                </a:solidFill>
              </a:rPr>
              <a:t>LLaMa</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26</a:t>
            </a:fld>
            <a:endParaRPr lang="en-US" dirty="0"/>
          </a:p>
        </p:txBody>
      </p:sp>
      <p:sp>
        <p:nvSpPr>
          <p:cNvPr id="5" name="Right Arrow 4">
            <a:extLst>
              <a:ext uri="{FF2B5EF4-FFF2-40B4-BE49-F238E27FC236}">
                <a16:creationId xmlns:a16="http://schemas.microsoft.com/office/drawing/2014/main" id="{94D36139-34B5-C883-480B-3DC5209D3228}"/>
              </a:ext>
            </a:extLst>
          </p:cNvPr>
          <p:cNvSpPr/>
          <p:nvPr/>
        </p:nvSpPr>
        <p:spPr>
          <a:xfrm rot="10800000">
            <a:off x="6096000" y="3701345"/>
            <a:ext cx="801860" cy="54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Rectangle 7">
            <a:extLst>
              <a:ext uri="{FF2B5EF4-FFF2-40B4-BE49-F238E27FC236}">
                <a16:creationId xmlns:a16="http://schemas.microsoft.com/office/drawing/2014/main" id="{21306009-7F0B-AECF-70CC-36731565828A}"/>
              </a:ext>
            </a:extLst>
          </p:cNvPr>
          <p:cNvSpPr/>
          <p:nvPr/>
        </p:nvSpPr>
        <p:spPr>
          <a:xfrm>
            <a:off x="6135755" y="2902226"/>
            <a:ext cx="5989984" cy="3167269"/>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8" name="Picture 17">
            <a:extLst>
              <a:ext uri="{FF2B5EF4-FFF2-40B4-BE49-F238E27FC236}">
                <a16:creationId xmlns:a16="http://schemas.microsoft.com/office/drawing/2014/main" id="{3079432C-D8BE-E0EF-36A8-E19A14C64234}"/>
              </a:ext>
            </a:extLst>
          </p:cNvPr>
          <p:cNvPicPr>
            <a:picLocks noChangeAspect="1"/>
          </p:cNvPicPr>
          <p:nvPr/>
        </p:nvPicPr>
        <p:blipFill>
          <a:blip r:embed="rId4"/>
          <a:stretch>
            <a:fillRect/>
          </a:stretch>
        </p:blipFill>
        <p:spPr>
          <a:xfrm>
            <a:off x="2209800" y="921813"/>
            <a:ext cx="7772400" cy="5880647"/>
          </a:xfrm>
          <a:prstGeom prst="rect">
            <a:avLst/>
          </a:prstGeom>
          <a:ln w="50800">
            <a:solidFill>
              <a:schemeClr val="accent1"/>
            </a:solidFill>
          </a:ln>
        </p:spPr>
      </p:pic>
      <p:sp>
        <p:nvSpPr>
          <p:cNvPr id="4" name="Oval 3">
            <a:extLst>
              <a:ext uri="{FF2B5EF4-FFF2-40B4-BE49-F238E27FC236}">
                <a16:creationId xmlns:a16="http://schemas.microsoft.com/office/drawing/2014/main" id="{FF00496E-E2DA-AD7F-C7FD-C3B128944FC3}"/>
              </a:ext>
            </a:extLst>
          </p:cNvPr>
          <p:cNvSpPr/>
          <p:nvPr/>
        </p:nvSpPr>
        <p:spPr>
          <a:xfrm>
            <a:off x="1817225" y="2488557"/>
            <a:ext cx="2268638" cy="752354"/>
          </a:xfrm>
          <a:prstGeom prst="ellipse">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19025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8A29EB-C21A-0F6C-D9AF-3976B5F98374}"/>
              </a:ext>
            </a:extLst>
          </p:cNvPr>
          <p:cNvPicPr>
            <a:picLocks noChangeAspect="1"/>
          </p:cNvPicPr>
          <p:nvPr/>
        </p:nvPicPr>
        <p:blipFill>
          <a:blip r:embed="rId3"/>
          <a:stretch>
            <a:fillRect/>
          </a:stretch>
        </p:blipFill>
        <p:spPr>
          <a:xfrm>
            <a:off x="215638" y="1439399"/>
            <a:ext cx="11976362" cy="4630096"/>
          </a:xfrm>
          <a:prstGeom prst="rect">
            <a:avLst/>
          </a:prstGeom>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chemeClr val="bg1"/>
                </a:solidFill>
              </a:rPr>
              <a:t>LLaMa</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27</a:t>
            </a:fld>
            <a:endParaRPr lang="en-US" dirty="0"/>
          </a:p>
        </p:txBody>
      </p:sp>
      <p:sp>
        <p:nvSpPr>
          <p:cNvPr id="5" name="Right Arrow 4">
            <a:extLst>
              <a:ext uri="{FF2B5EF4-FFF2-40B4-BE49-F238E27FC236}">
                <a16:creationId xmlns:a16="http://schemas.microsoft.com/office/drawing/2014/main" id="{94D36139-34B5-C883-480B-3DC5209D3228}"/>
              </a:ext>
            </a:extLst>
          </p:cNvPr>
          <p:cNvSpPr/>
          <p:nvPr/>
        </p:nvSpPr>
        <p:spPr>
          <a:xfrm rot="10800000">
            <a:off x="6096000" y="3701345"/>
            <a:ext cx="801860" cy="54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Rectangle 7">
            <a:extLst>
              <a:ext uri="{FF2B5EF4-FFF2-40B4-BE49-F238E27FC236}">
                <a16:creationId xmlns:a16="http://schemas.microsoft.com/office/drawing/2014/main" id="{21306009-7F0B-AECF-70CC-36731565828A}"/>
              </a:ext>
            </a:extLst>
          </p:cNvPr>
          <p:cNvSpPr/>
          <p:nvPr/>
        </p:nvSpPr>
        <p:spPr>
          <a:xfrm>
            <a:off x="6135755" y="2902226"/>
            <a:ext cx="5989984" cy="3167269"/>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8" name="Picture 17">
            <a:extLst>
              <a:ext uri="{FF2B5EF4-FFF2-40B4-BE49-F238E27FC236}">
                <a16:creationId xmlns:a16="http://schemas.microsoft.com/office/drawing/2014/main" id="{3079432C-D8BE-E0EF-36A8-E19A14C64234}"/>
              </a:ext>
            </a:extLst>
          </p:cNvPr>
          <p:cNvPicPr>
            <a:picLocks noChangeAspect="1"/>
          </p:cNvPicPr>
          <p:nvPr/>
        </p:nvPicPr>
        <p:blipFill>
          <a:blip r:embed="rId4"/>
          <a:stretch>
            <a:fillRect/>
          </a:stretch>
        </p:blipFill>
        <p:spPr>
          <a:xfrm>
            <a:off x="2209800" y="921813"/>
            <a:ext cx="7772400" cy="5880647"/>
          </a:xfrm>
          <a:prstGeom prst="rect">
            <a:avLst/>
          </a:prstGeom>
          <a:ln w="50800">
            <a:solidFill>
              <a:schemeClr val="accent1"/>
            </a:solidFill>
          </a:ln>
        </p:spPr>
      </p:pic>
      <p:pic>
        <p:nvPicPr>
          <p:cNvPr id="14" name="Picture 13">
            <a:extLst>
              <a:ext uri="{FF2B5EF4-FFF2-40B4-BE49-F238E27FC236}">
                <a16:creationId xmlns:a16="http://schemas.microsoft.com/office/drawing/2014/main" id="{12DBB321-49EB-653E-57F4-BC22338FC794}"/>
              </a:ext>
            </a:extLst>
          </p:cNvPr>
          <p:cNvPicPr>
            <a:picLocks noChangeAspect="1"/>
          </p:cNvPicPr>
          <p:nvPr/>
        </p:nvPicPr>
        <p:blipFill>
          <a:blip r:embed="rId5"/>
          <a:stretch>
            <a:fillRect/>
          </a:stretch>
        </p:blipFill>
        <p:spPr>
          <a:xfrm>
            <a:off x="2024877" y="1521019"/>
            <a:ext cx="8136731" cy="2675306"/>
          </a:xfrm>
          <a:prstGeom prst="rect">
            <a:avLst/>
          </a:prstGeom>
          <a:ln w="50800">
            <a:solidFill>
              <a:schemeClr val="accent1"/>
            </a:solidFill>
          </a:ln>
        </p:spPr>
      </p:pic>
      <p:pic>
        <p:nvPicPr>
          <p:cNvPr id="16" name="Picture 15">
            <a:extLst>
              <a:ext uri="{FF2B5EF4-FFF2-40B4-BE49-F238E27FC236}">
                <a16:creationId xmlns:a16="http://schemas.microsoft.com/office/drawing/2014/main" id="{74480ACA-E913-E3B2-BD15-19174C73247B}"/>
              </a:ext>
            </a:extLst>
          </p:cNvPr>
          <p:cNvPicPr>
            <a:picLocks noChangeAspect="1"/>
          </p:cNvPicPr>
          <p:nvPr/>
        </p:nvPicPr>
        <p:blipFill>
          <a:blip r:embed="rId6"/>
          <a:stretch>
            <a:fillRect/>
          </a:stretch>
        </p:blipFill>
        <p:spPr>
          <a:xfrm>
            <a:off x="2018063" y="3219699"/>
            <a:ext cx="8136731" cy="2986901"/>
          </a:xfrm>
          <a:prstGeom prst="rect">
            <a:avLst/>
          </a:prstGeom>
          <a:ln w="50800">
            <a:solidFill>
              <a:schemeClr val="accent1"/>
            </a:solidFill>
          </a:ln>
        </p:spPr>
      </p:pic>
      <p:sp>
        <p:nvSpPr>
          <p:cNvPr id="4" name="Down Arrow 3">
            <a:extLst>
              <a:ext uri="{FF2B5EF4-FFF2-40B4-BE49-F238E27FC236}">
                <a16:creationId xmlns:a16="http://schemas.microsoft.com/office/drawing/2014/main" id="{0AF0C068-0772-904C-D95C-A01136A15C1C}"/>
              </a:ext>
            </a:extLst>
          </p:cNvPr>
          <p:cNvSpPr/>
          <p:nvPr/>
        </p:nvSpPr>
        <p:spPr>
          <a:xfrm>
            <a:off x="7629436" y="3677232"/>
            <a:ext cx="595619" cy="1201426"/>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TextBox 6">
            <a:extLst>
              <a:ext uri="{FF2B5EF4-FFF2-40B4-BE49-F238E27FC236}">
                <a16:creationId xmlns:a16="http://schemas.microsoft.com/office/drawing/2014/main" id="{BB6A8920-72BB-7B9D-8BD0-FD084149767A}"/>
              </a:ext>
            </a:extLst>
          </p:cNvPr>
          <p:cNvSpPr txBox="1"/>
          <p:nvPr/>
        </p:nvSpPr>
        <p:spPr>
          <a:xfrm>
            <a:off x="6771280" y="3302912"/>
            <a:ext cx="2317750" cy="369332"/>
          </a:xfrm>
          <a:prstGeom prst="rect">
            <a:avLst/>
          </a:prstGeom>
          <a:noFill/>
        </p:spPr>
        <p:txBody>
          <a:bodyPr wrap="none" rtlCol="0">
            <a:spAutoFit/>
          </a:bodyPr>
          <a:lstStyle/>
          <a:p>
            <a:r>
              <a:rPr lang="en-ES" dirty="0">
                <a:solidFill>
                  <a:srgbClr val="FF0000"/>
                </a:solidFill>
              </a:rPr>
              <a:t>Hallucination / Useless</a:t>
            </a:r>
          </a:p>
        </p:txBody>
      </p:sp>
    </p:spTree>
    <p:extLst>
      <p:ext uri="{BB962C8B-B14F-4D97-AF65-F5344CB8AC3E}">
        <p14:creationId xmlns:p14="http://schemas.microsoft.com/office/powerpoint/2010/main" val="275329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8A29EB-C21A-0F6C-D9AF-3976B5F98374}"/>
              </a:ext>
            </a:extLst>
          </p:cNvPr>
          <p:cNvPicPr>
            <a:picLocks noChangeAspect="1"/>
          </p:cNvPicPr>
          <p:nvPr/>
        </p:nvPicPr>
        <p:blipFill>
          <a:blip r:embed="rId3"/>
          <a:stretch>
            <a:fillRect/>
          </a:stretch>
        </p:blipFill>
        <p:spPr>
          <a:xfrm>
            <a:off x="215638" y="1439399"/>
            <a:ext cx="11976362" cy="4630096"/>
          </a:xfrm>
          <a:prstGeom prst="rect">
            <a:avLst/>
          </a:prstGeom>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solidFill>
                  <a:schemeClr val="bg1"/>
                </a:solidFill>
              </a:rPr>
              <a:t>LLaMa</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28</a:t>
            </a:fld>
            <a:endParaRPr lang="en-US" dirty="0"/>
          </a:p>
        </p:txBody>
      </p:sp>
      <p:sp>
        <p:nvSpPr>
          <p:cNvPr id="5" name="Right Arrow 4">
            <a:extLst>
              <a:ext uri="{FF2B5EF4-FFF2-40B4-BE49-F238E27FC236}">
                <a16:creationId xmlns:a16="http://schemas.microsoft.com/office/drawing/2014/main" id="{94D36139-34B5-C883-480B-3DC5209D3228}"/>
              </a:ext>
            </a:extLst>
          </p:cNvPr>
          <p:cNvSpPr/>
          <p:nvPr/>
        </p:nvSpPr>
        <p:spPr>
          <a:xfrm rot="10800000">
            <a:off x="6096000" y="3701345"/>
            <a:ext cx="801860" cy="54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8" name="Rectangle 7">
            <a:extLst>
              <a:ext uri="{FF2B5EF4-FFF2-40B4-BE49-F238E27FC236}">
                <a16:creationId xmlns:a16="http://schemas.microsoft.com/office/drawing/2014/main" id="{21306009-7F0B-AECF-70CC-36731565828A}"/>
              </a:ext>
            </a:extLst>
          </p:cNvPr>
          <p:cNvSpPr/>
          <p:nvPr/>
        </p:nvSpPr>
        <p:spPr>
          <a:xfrm>
            <a:off x="6135755" y="2902226"/>
            <a:ext cx="5989984" cy="3167269"/>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8" name="Picture 17">
            <a:extLst>
              <a:ext uri="{FF2B5EF4-FFF2-40B4-BE49-F238E27FC236}">
                <a16:creationId xmlns:a16="http://schemas.microsoft.com/office/drawing/2014/main" id="{3079432C-D8BE-E0EF-36A8-E19A14C64234}"/>
              </a:ext>
            </a:extLst>
          </p:cNvPr>
          <p:cNvPicPr>
            <a:picLocks noChangeAspect="1"/>
          </p:cNvPicPr>
          <p:nvPr/>
        </p:nvPicPr>
        <p:blipFill>
          <a:blip r:embed="rId4"/>
          <a:stretch>
            <a:fillRect/>
          </a:stretch>
        </p:blipFill>
        <p:spPr>
          <a:xfrm>
            <a:off x="2209800" y="921813"/>
            <a:ext cx="7772400" cy="5880647"/>
          </a:xfrm>
          <a:prstGeom prst="rect">
            <a:avLst/>
          </a:prstGeom>
          <a:ln w="50800">
            <a:solidFill>
              <a:schemeClr val="accent1"/>
            </a:solidFill>
          </a:ln>
        </p:spPr>
      </p:pic>
      <p:pic>
        <p:nvPicPr>
          <p:cNvPr id="14" name="Picture 13">
            <a:extLst>
              <a:ext uri="{FF2B5EF4-FFF2-40B4-BE49-F238E27FC236}">
                <a16:creationId xmlns:a16="http://schemas.microsoft.com/office/drawing/2014/main" id="{12DBB321-49EB-653E-57F4-BC22338FC794}"/>
              </a:ext>
            </a:extLst>
          </p:cNvPr>
          <p:cNvPicPr>
            <a:picLocks noChangeAspect="1"/>
          </p:cNvPicPr>
          <p:nvPr/>
        </p:nvPicPr>
        <p:blipFill>
          <a:blip r:embed="rId5"/>
          <a:stretch>
            <a:fillRect/>
          </a:stretch>
        </p:blipFill>
        <p:spPr>
          <a:xfrm>
            <a:off x="2024877" y="1521019"/>
            <a:ext cx="8136731" cy="2675306"/>
          </a:xfrm>
          <a:prstGeom prst="rect">
            <a:avLst/>
          </a:prstGeom>
          <a:ln w="50800">
            <a:solidFill>
              <a:schemeClr val="accent1"/>
            </a:solidFill>
          </a:ln>
        </p:spPr>
      </p:pic>
      <p:pic>
        <p:nvPicPr>
          <p:cNvPr id="16" name="Picture 15">
            <a:extLst>
              <a:ext uri="{FF2B5EF4-FFF2-40B4-BE49-F238E27FC236}">
                <a16:creationId xmlns:a16="http://schemas.microsoft.com/office/drawing/2014/main" id="{74480ACA-E913-E3B2-BD15-19174C73247B}"/>
              </a:ext>
            </a:extLst>
          </p:cNvPr>
          <p:cNvPicPr>
            <a:picLocks noChangeAspect="1"/>
          </p:cNvPicPr>
          <p:nvPr/>
        </p:nvPicPr>
        <p:blipFill>
          <a:blip r:embed="rId6"/>
          <a:stretch>
            <a:fillRect/>
          </a:stretch>
        </p:blipFill>
        <p:spPr>
          <a:xfrm>
            <a:off x="2018063" y="3219699"/>
            <a:ext cx="8136731" cy="2986901"/>
          </a:xfrm>
          <a:prstGeom prst="rect">
            <a:avLst/>
          </a:prstGeom>
          <a:ln w="50800">
            <a:solidFill>
              <a:schemeClr val="accent1"/>
            </a:solidFill>
          </a:ln>
        </p:spPr>
      </p:pic>
      <p:pic>
        <p:nvPicPr>
          <p:cNvPr id="19" name="Picture 18">
            <a:extLst>
              <a:ext uri="{FF2B5EF4-FFF2-40B4-BE49-F238E27FC236}">
                <a16:creationId xmlns:a16="http://schemas.microsoft.com/office/drawing/2014/main" id="{471CC645-C04B-F02E-6B63-EDEE420461A7}"/>
              </a:ext>
            </a:extLst>
          </p:cNvPr>
          <p:cNvPicPr>
            <a:picLocks noChangeAspect="1"/>
          </p:cNvPicPr>
          <p:nvPr/>
        </p:nvPicPr>
        <p:blipFill>
          <a:blip r:embed="rId7"/>
          <a:stretch>
            <a:fillRect/>
          </a:stretch>
        </p:blipFill>
        <p:spPr>
          <a:xfrm>
            <a:off x="1289785" y="1367415"/>
            <a:ext cx="9689863" cy="4139472"/>
          </a:xfrm>
          <a:prstGeom prst="rect">
            <a:avLst/>
          </a:prstGeom>
          <a:ln w="50800">
            <a:solidFill>
              <a:schemeClr val="accent1"/>
            </a:solidFill>
          </a:ln>
        </p:spPr>
      </p:pic>
      <p:sp>
        <p:nvSpPr>
          <p:cNvPr id="4" name="Down Arrow 3">
            <a:extLst>
              <a:ext uri="{FF2B5EF4-FFF2-40B4-BE49-F238E27FC236}">
                <a16:creationId xmlns:a16="http://schemas.microsoft.com/office/drawing/2014/main" id="{230D5B60-472D-D94C-7958-B54B7BFD783E}"/>
              </a:ext>
            </a:extLst>
          </p:cNvPr>
          <p:cNvSpPr/>
          <p:nvPr/>
        </p:nvSpPr>
        <p:spPr>
          <a:xfrm rot="5400000">
            <a:off x="3800739" y="2741519"/>
            <a:ext cx="595619" cy="1201426"/>
          </a:xfrm>
          <a:prstGeom prst="downArrow">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TextBox 6">
            <a:extLst>
              <a:ext uri="{FF2B5EF4-FFF2-40B4-BE49-F238E27FC236}">
                <a16:creationId xmlns:a16="http://schemas.microsoft.com/office/drawing/2014/main" id="{72813A18-7826-0576-0C9D-879EEBEEC428}"/>
              </a:ext>
            </a:extLst>
          </p:cNvPr>
          <p:cNvSpPr txBox="1"/>
          <p:nvPr/>
        </p:nvSpPr>
        <p:spPr>
          <a:xfrm>
            <a:off x="4912316" y="2665746"/>
            <a:ext cx="3652603" cy="923330"/>
          </a:xfrm>
          <a:prstGeom prst="rect">
            <a:avLst/>
          </a:prstGeom>
          <a:noFill/>
        </p:spPr>
        <p:txBody>
          <a:bodyPr wrap="none" rtlCol="0">
            <a:spAutoFit/>
          </a:bodyPr>
          <a:lstStyle/>
          <a:p>
            <a:r>
              <a:rPr lang="en-ES" dirty="0">
                <a:solidFill>
                  <a:srgbClr val="FF0000"/>
                </a:solidFill>
              </a:rPr>
              <a:t>Give up</a:t>
            </a:r>
          </a:p>
          <a:p>
            <a:r>
              <a:rPr lang="en-ES" dirty="0">
                <a:solidFill>
                  <a:srgbClr val="FF0000"/>
                </a:solidFill>
              </a:rPr>
              <a:t>LLaMa gave a good starting point</a:t>
            </a:r>
          </a:p>
          <a:p>
            <a:r>
              <a:rPr lang="en-GB" dirty="0">
                <a:solidFill>
                  <a:srgbClr val="FF0000"/>
                </a:solidFill>
              </a:rPr>
              <a:t>W</a:t>
            </a:r>
            <a:r>
              <a:rPr lang="en-ES" dirty="0">
                <a:solidFill>
                  <a:srgbClr val="FF0000"/>
                </a:solidFill>
              </a:rPr>
              <a:t>e fix the error and finish the model</a:t>
            </a:r>
          </a:p>
        </p:txBody>
      </p:sp>
      <p:sp>
        <p:nvSpPr>
          <p:cNvPr id="10" name="Bent Up Arrow 9">
            <a:extLst>
              <a:ext uri="{FF2B5EF4-FFF2-40B4-BE49-F238E27FC236}">
                <a16:creationId xmlns:a16="http://schemas.microsoft.com/office/drawing/2014/main" id="{5D983C0E-BC30-B169-3CDD-DC404686C919}"/>
              </a:ext>
            </a:extLst>
          </p:cNvPr>
          <p:cNvSpPr/>
          <p:nvPr/>
        </p:nvSpPr>
        <p:spPr>
          <a:xfrm rot="10800000" flipH="1">
            <a:off x="8571733" y="3219699"/>
            <a:ext cx="1365835" cy="656315"/>
          </a:xfrm>
          <a:prstGeom prst="bentUpArrow">
            <a:avLst>
              <a:gd name="adj1" fmla="val 41317"/>
              <a:gd name="adj2" fmla="val 41794"/>
              <a:gd name="adj3" fmla="val 25066"/>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2932191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29</a:t>
            </a:fld>
            <a:endParaRPr lang="en-US" dirty="0"/>
          </a:p>
        </p:txBody>
      </p:sp>
      <p:pic>
        <p:nvPicPr>
          <p:cNvPr id="7" name="Picture 6">
            <a:extLst>
              <a:ext uri="{FF2B5EF4-FFF2-40B4-BE49-F238E27FC236}">
                <a16:creationId xmlns:a16="http://schemas.microsoft.com/office/drawing/2014/main" id="{D69CA6B7-4497-A4A8-75EF-E2966F342AB6}"/>
              </a:ext>
            </a:extLst>
          </p:cNvPr>
          <p:cNvPicPr>
            <a:picLocks noChangeAspect="1"/>
          </p:cNvPicPr>
          <p:nvPr/>
        </p:nvPicPr>
        <p:blipFill>
          <a:blip r:embed="rId2"/>
          <a:stretch>
            <a:fillRect/>
          </a:stretch>
        </p:blipFill>
        <p:spPr>
          <a:xfrm>
            <a:off x="5485057" y="1240757"/>
            <a:ext cx="3435032" cy="2188243"/>
          </a:xfrm>
          <a:prstGeom prst="rect">
            <a:avLst/>
          </a:prstGeom>
          <a:ln w="0">
            <a:noFill/>
          </a:ln>
        </p:spPr>
      </p:pic>
      <p:grpSp>
        <p:nvGrpSpPr>
          <p:cNvPr id="3" name="Group 2">
            <a:extLst>
              <a:ext uri="{FF2B5EF4-FFF2-40B4-BE49-F238E27FC236}">
                <a16:creationId xmlns:a16="http://schemas.microsoft.com/office/drawing/2014/main" id="{A47D7B7D-4E43-1260-1B4F-9351FE4F7D98}"/>
              </a:ext>
            </a:extLst>
          </p:cNvPr>
          <p:cNvGrpSpPr/>
          <p:nvPr/>
        </p:nvGrpSpPr>
        <p:grpSpPr>
          <a:xfrm>
            <a:off x="7994204" y="2067300"/>
            <a:ext cx="3087866" cy="1477850"/>
            <a:chOff x="7885147" y="2233800"/>
            <a:chExt cx="3087866" cy="1477850"/>
          </a:xfrm>
        </p:grpSpPr>
        <p:pic>
          <p:nvPicPr>
            <p:cNvPr id="10" name="Picture 9" descr="A yellow and orange brushstroke&#10;&#10;Description automatically generated">
              <a:extLst>
                <a:ext uri="{FF2B5EF4-FFF2-40B4-BE49-F238E27FC236}">
                  <a16:creationId xmlns:a16="http://schemas.microsoft.com/office/drawing/2014/main" id="{23FEA3B1-EA2D-670C-0514-7E2F9B48D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147" y="2233800"/>
              <a:ext cx="3087866" cy="1477850"/>
            </a:xfrm>
            <a:prstGeom prst="rect">
              <a:avLst/>
            </a:prstGeom>
          </p:spPr>
        </p:pic>
        <p:sp>
          <p:nvSpPr>
            <p:cNvPr id="11" name="TextBox 10">
              <a:extLst>
                <a:ext uri="{FF2B5EF4-FFF2-40B4-BE49-F238E27FC236}">
                  <a16:creationId xmlns:a16="http://schemas.microsoft.com/office/drawing/2014/main" id="{C2EF5EFD-C7B8-5C45-5940-BE943FBDE42E}"/>
                </a:ext>
              </a:extLst>
            </p:cNvPr>
            <p:cNvSpPr txBox="1"/>
            <p:nvPr/>
          </p:nvSpPr>
          <p:spPr>
            <a:xfrm>
              <a:off x="8575642" y="2793701"/>
              <a:ext cx="1709261" cy="646331"/>
            </a:xfrm>
            <a:prstGeom prst="rect">
              <a:avLst/>
            </a:prstGeom>
            <a:noFill/>
          </p:spPr>
          <p:txBody>
            <a:bodyPr wrap="square">
              <a:spAutoFit/>
            </a:bodyPr>
            <a:lstStyle/>
            <a:p>
              <a:r>
                <a:rPr lang="en-GB" sz="3600" b="1" dirty="0">
                  <a:solidFill>
                    <a:srgbClr val="0070C0"/>
                  </a:solidFill>
                  <a:latin typeface="Helvetica" pitchFamily="2" charset="0"/>
                </a:rPr>
                <a:t>GPT-4</a:t>
              </a:r>
              <a:endParaRPr lang="en-GB" sz="3600" b="1" dirty="0">
                <a:solidFill>
                  <a:srgbClr val="0070C0"/>
                </a:solidFill>
                <a:effectLst/>
                <a:latin typeface="Helvetica" pitchFamily="2" charset="0"/>
              </a:endParaRPr>
            </a:p>
          </p:txBody>
        </p:sp>
      </p:grpSp>
      <p:pic>
        <p:nvPicPr>
          <p:cNvPr id="5" name="Picture 4">
            <a:extLst>
              <a:ext uri="{FF2B5EF4-FFF2-40B4-BE49-F238E27FC236}">
                <a16:creationId xmlns:a16="http://schemas.microsoft.com/office/drawing/2014/main" id="{ADD02ED2-5EDC-E244-316C-0A213067788D}"/>
              </a:ext>
            </a:extLst>
          </p:cNvPr>
          <p:cNvPicPr>
            <a:picLocks noChangeAspect="1"/>
          </p:cNvPicPr>
          <p:nvPr/>
        </p:nvPicPr>
        <p:blipFill rotWithShape="1">
          <a:blip r:embed="rId4"/>
          <a:srcRect l="32279" t="65814"/>
          <a:stretch/>
        </p:blipFill>
        <p:spPr>
          <a:xfrm>
            <a:off x="5066933" y="4422043"/>
            <a:ext cx="7017417" cy="1513294"/>
          </a:xfrm>
          <a:prstGeom prst="rect">
            <a:avLst/>
          </a:prstGeom>
          <a:ln w="50800">
            <a:noFill/>
          </a:ln>
        </p:spPr>
      </p:pic>
      <p:grpSp>
        <p:nvGrpSpPr>
          <p:cNvPr id="4" name="Group 3">
            <a:extLst>
              <a:ext uri="{FF2B5EF4-FFF2-40B4-BE49-F238E27FC236}">
                <a16:creationId xmlns:a16="http://schemas.microsoft.com/office/drawing/2014/main" id="{240CDBBA-313D-1B43-62EE-01BC941C0B4E}"/>
              </a:ext>
            </a:extLst>
          </p:cNvPr>
          <p:cNvGrpSpPr/>
          <p:nvPr/>
        </p:nvGrpSpPr>
        <p:grpSpPr>
          <a:xfrm>
            <a:off x="6940652" y="5393162"/>
            <a:ext cx="3087866" cy="1477850"/>
            <a:chOff x="6940652" y="5393162"/>
            <a:chExt cx="3087866" cy="1477850"/>
          </a:xfrm>
        </p:grpSpPr>
        <p:pic>
          <p:nvPicPr>
            <p:cNvPr id="8" name="Picture 7" descr="A yellow and orange brushstroke&#10;&#10;Description automatically generated">
              <a:extLst>
                <a:ext uri="{FF2B5EF4-FFF2-40B4-BE49-F238E27FC236}">
                  <a16:creationId xmlns:a16="http://schemas.microsoft.com/office/drawing/2014/main" id="{98B3D88D-0EF1-A21D-B84E-DFF6F2446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0652" y="5393162"/>
              <a:ext cx="3087866" cy="1477850"/>
            </a:xfrm>
            <a:prstGeom prst="rect">
              <a:avLst/>
            </a:prstGeom>
          </p:spPr>
        </p:pic>
        <p:sp>
          <p:nvSpPr>
            <p:cNvPr id="9" name="TextBox 8">
              <a:extLst>
                <a:ext uri="{FF2B5EF4-FFF2-40B4-BE49-F238E27FC236}">
                  <a16:creationId xmlns:a16="http://schemas.microsoft.com/office/drawing/2014/main" id="{CFC6BDD0-A254-3B77-F6D4-80875A56A5E3}"/>
                </a:ext>
              </a:extLst>
            </p:cNvPr>
            <p:cNvSpPr txBox="1"/>
            <p:nvPr/>
          </p:nvSpPr>
          <p:spPr>
            <a:xfrm>
              <a:off x="6940652" y="5965448"/>
              <a:ext cx="2832875" cy="892552"/>
            </a:xfrm>
            <a:prstGeom prst="rect">
              <a:avLst/>
            </a:prstGeom>
            <a:noFill/>
          </p:spPr>
          <p:txBody>
            <a:bodyPr wrap="square">
              <a:spAutoFit/>
            </a:bodyPr>
            <a:lstStyle/>
            <a:p>
              <a:pPr algn="ctr"/>
              <a:r>
                <a:rPr lang="en-GB" sz="3600" b="1" dirty="0" err="1">
                  <a:solidFill>
                    <a:srgbClr val="0070C0"/>
                  </a:solidFill>
                  <a:effectLst/>
                  <a:latin typeface="Helvetica" pitchFamily="2" charset="0"/>
                </a:rPr>
                <a:t>LLaMa</a:t>
              </a:r>
              <a:endParaRPr lang="en-GB" sz="1600" b="1" dirty="0">
                <a:solidFill>
                  <a:srgbClr val="0070C0"/>
                </a:solidFill>
                <a:effectLst/>
                <a:latin typeface="Helvetica" pitchFamily="2" charset="0"/>
              </a:endParaRPr>
            </a:p>
            <a:p>
              <a:pPr algn="ctr"/>
              <a:r>
                <a:rPr lang="en-GB" sz="1600" b="1" dirty="0">
                  <a:solidFill>
                    <a:srgbClr val="0070C0"/>
                  </a:solidFill>
                  <a:latin typeface="Helvetica" pitchFamily="2" charset="0"/>
                </a:rPr>
                <a:t>(after human corrections)</a:t>
              </a:r>
              <a:endParaRPr lang="en-GB" sz="1600" b="1" dirty="0">
                <a:solidFill>
                  <a:srgbClr val="0070C0"/>
                </a:solidFill>
                <a:effectLst/>
                <a:latin typeface="Helvetica" pitchFamily="2" charset="0"/>
              </a:endParaRPr>
            </a:p>
          </p:txBody>
        </p:sp>
      </p:grpSp>
      <p:pic>
        <p:nvPicPr>
          <p:cNvPr id="14" name="Picture 13">
            <a:extLst>
              <a:ext uri="{FF2B5EF4-FFF2-40B4-BE49-F238E27FC236}">
                <a16:creationId xmlns:a16="http://schemas.microsoft.com/office/drawing/2014/main" id="{567A2DD4-C751-ED8B-A974-B861E378AB65}"/>
              </a:ext>
            </a:extLst>
          </p:cNvPr>
          <p:cNvPicPr>
            <a:picLocks noChangeAspect="1"/>
          </p:cNvPicPr>
          <p:nvPr/>
        </p:nvPicPr>
        <p:blipFill>
          <a:blip r:embed="rId5"/>
          <a:stretch>
            <a:fillRect/>
          </a:stretch>
        </p:blipFill>
        <p:spPr>
          <a:xfrm>
            <a:off x="494053" y="1134048"/>
            <a:ext cx="3911600" cy="4711700"/>
          </a:xfrm>
          <a:prstGeom prst="rect">
            <a:avLst/>
          </a:prstGeom>
        </p:spPr>
      </p:pic>
      <p:grpSp>
        <p:nvGrpSpPr>
          <p:cNvPr id="15" name="Group 14">
            <a:extLst>
              <a:ext uri="{FF2B5EF4-FFF2-40B4-BE49-F238E27FC236}">
                <a16:creationId xmlns:a16="http://schemas.microsoft.com/office/drawing/2014/main" id="{F5473CF8-790F-0C65-8886-AAABFA1DC826}"/>
              </a:ext>
            </a:extLst>
          </p:cNvPr>
          <p:cNvGrpSpPr/>
          <p:nvPr/>
        </p:nvGrpSpPr>
        <p:grpSpPr>
          <a:xfrm>
            <a:off x="222694" y="5401551"/>
            <a:ext cx="3324590" cy="1477850"/>
            <a:chOff x="222694" y="5393162"/>
            <a:chExt cx="3324590" cy="1477850"/>
          </a:xfrm>
        </p:grpSpPr>
        <p:pic>
          <p:nvPicPr>
            <p:cNvPr id="12" name="Picture 11" descr="A yellow and orange brushstroke&#10;&#10;Description automatically generated">
              <a:extLst>
                <a:ext uri="{FF2B5EF4-FFF2-40B4-BE49-F238E27FC236}">
                  <a16:creationId xmlns:a16="http://schemas.microsoft.com/office/drawing/2014/main" id="{6B7428AB-367F-3B94-54F2-C7746BCC7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94" y="5393162"/>
              <a:ext cx="3087866" cy="1477850"/>
            </a:xfrm>
            <a:prstGeom prst="rect">
              <a:avLst/>
            </a:prstGeom>
          </p:spPr>
        </p:pic>
        <p:sp>
          <p:nvSpPr>
            <p:cNvPr id="13" name="TextBox 12">
              <a:extLst>
                <a:ext uri="{FF2B5EF4-FFF2-40B4-BE49-F238E27FC236}">
                  <a16:creationId xmlns:a16="http://schemas.microsoft.com/office/drawing/2014/main" id="{BDD58EA5-5097-0190-B428-0FDC3C16ED61}"/>
                </a:ext>
              </a:extLst>
            </p:cNvPr>
            <p:cNvSpPr txBox="1"/>
            <p:nvPr/>
          </p:nvSpPr>
          <p:spPr>
            <a:xfrm>
              <a:off x="714409" y="5953063"/>
              <a:ext cx="2832875" cy="646331"/>
            </a:xfrm>
            <a:prstGeom prst="rect">
              <a:avLst/>
            </a:prstGeom>
            <a:noFill/>
          </p:spPr>
          <p:txBody>
            <a:bodyPr wrap="square">
              <a:spAutoFit/>
            </a:bodyPr>
            <a:lstStyle/>
            <a:p>
              <a:r>
                <a:rPr lang="en-GB" sz="3600" b="1" dirty="0">
                  <a:solidFill>
                    <a:srgbClr val="0070C0"/>
                  </a:solidFill>
                  <a:latin typeface="Helvetica" pitchFamily="2" charset="0"/>
                </a:rPr>
                <a:t>GPT-3.5</a:t>
              </a:r>
              <a:endParaRPr lang="en-GB" sz="3600" b="1" dirty="0">
                <a:solidFill>
                  <a:srgbClr val="0070C0"/>
                </a:solidFill>
                <a:effectLst/>
                <a:latin typeface="Helvetica" pitchFamily="2" charset="0"/>
              </a:endParaRPr>
            </a:p>
          </p:txBody>
        </p:sp>
      </p:grpSp>
    </p:spTree>
    <p:extLst>
      <p:ext uri="{BB962C8B-B14F-4D97-AF65-F5344CB8AC3E}">
        <p14:creationId xmlns:p14="http://schemas.microsoft.com/office/powerpoint/2010/main" val="139082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Mistral</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30</a:t>
            </a:fld>
            <a:endParaRPr lang="en-US" dirty="0"/>
          </a:p>
        </p:txBody>
      </p:sp>
      <p:pic>
        <p:nvPicPr>
          <p:cNvPr id="14" name="Picture 13">
            <a:extLst>
              <a:ext uri="{FF2B5EF4-FFF2-40B4-BE49-F238E27FC236}">
                <a16:creationId xmlns:a16="http://schemas.microsoft.com/office/drawing/2014/main" id="{1CDC0F27-B52D-B5AE-839D-1DF20CD9EDF5}"/>
              </a:ext>
            </a:extLst>
          </p:cNvPr>
          <p:cNvPicPr>
            <a:picLocks noChangeAspect="1"/>
          </p:cNvPicPr>
          <p:nvPr/>
        </p:nvPicPr>
        <p:blipFill>
          <a:blip r:embed="rId2"/>
          <a:stretch>
            <a:fillRect/>
          </a:stretch>
        </p:blipFill>
        <p:spPr>
          <a:xfrm>
            <a:off x="394636" y="1193980"/>
            <a:ext cx="11268653" cy="4909441"/>
          </a:xfrm>
          <a:prstGeom prst="rect">
            <a:avLst/>
          </a:prstGeom>
        </p:spPr>
      </p:pic>
      <p:sp>
        <p:nvSpPr>
          <p:cNvPr id="15" name="Right Arrow 14">
            <a:extLst>
              <a:ext uri="{FF2B5EF4-FFF2-40B4-BE49-F238E27FC236}">
                <a16:creationId xmlns:a16="http://schemas.microsoft.com/office/drawing/2014/main" id="{477CF87E-A56D-DF0C-1ABA-648E6664F91C}"/>
              </a:ext>
            </a:extLst>
          </p:cNvPr>
          <p:cNvSpPr/>
          <p:nvPr/>
        </p:nvSpPr>
        <p:spPr>
          <a:xfrm rot="10800000">
            <a:off x="6006643" y="3374380"/>
            <a:ext cx="801860" cy="54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6" name="Rectangle 15">
            <a:extLst>
              <a:ext uri="{FF2B5EF4-FFF2-40B4-BE49-F238E27FC236}">
                <a16:creationId xmlns:a16="http://schemas.microsoft.com/office/drawing/2014/main" id="{7B52FAE6-143F-E7BD-38EC-F1A30C17328E}"/>
              </a:ext>
            </a:extLst>
          </p:cNvPr>
          <p:cNvSpPr/>
          <p:nvPr/>
        </p:nvSpPr>
        <p:spPr>
          <a:xfrm>
            <a:off x="6096000" y="2675823"/>
            <a:ext cx="5567289" cy="2810577"/>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4" name="Picture 3">
            <a:extLst>
              <a:ext uri="{FF2B5EF4-FFF2-40B4-BE49-F238E27FC236}">
                <a16:creationId xmlns:a16="http://schemas.microsoft.com/office/drawing/2014/main" id="{BBF8B151-DFB7-A387-E85D-E37FD4DB2F5A}"/>
              </a:ext>
            </a:extLst>
          </p:cNvPr>
          <p:cNvPicPr>
            <a:picLocks noChangeAspect="1"/>
          </p:cNvPicPr>
          <p:nvPr/>
        </p:nvPicPr>
        <p:blipFill>
          <a:blip r:embed="rId3"/>
          <a:stretch>
            <a:fillRect/>
          </a:stretch>
        </p:blipFill>
        <p:spPr>
          <a:xfrm>
            <a:off x="394636" y="2477481"/>
            <a:ext cx="11574952" cy="2872692"/>
          </a:xfrm>
          <a:prstGeom prst="rect">
            <a:avLst/>
          </a:prstGeom>
        </p:spPr>
      </p:pic>
    </p:spTree>
    <p:extLst>
      <p:ext uri="{BB962C8B-B14F-4D97-AF65-F5344CB8AC3E}">
        <p14:creationId xmlns:p14="http://schemas.microsoft.com/office/powerpoint/2010/main" val="304452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4</a:t>
            </a:fld>
            <a:endParaRPr lang="en-US" dirty="0"/>
          </a:p>
        </p:txBody>
      </p:sp>
      <p:pic>
        <p:nvPicPr>
          <p:cNvPr id="3074" name="Picture 2">
            <a:extLst>
              <a:ext uri="{FF2B5EF4-FFF2-40B4-BE49-F238E27FC236}">
                <a16:creationId xmlns:a16="http://schemas.microsoft.com/office/drawing/2014/main" id="{CD8DA6BC-6DBD-2B73-7323-4AD98EA42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817" y="1244779"/>
            <a:ext cx="4348972" cy="107025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A banner describing the BLOOM model">
            <a:extLst>
              <a:ext uri="{FF2B5EF4-FFF2-40B4-BE49-F238E27FC236}">
                <a16:creationId xmlns:a16="http://schemas.microsoft.com/office/drawing/2014/main" id="{0A297E09-981F-D59A-FB89-CE87F17C08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37" t="12618" r="10281" b="9765"/>
          <a:stretch/>
        </p:blipFill>
        <p:spPr bwMode="auto">
          <a:xfrm>
            <a:off x="178658" y="2425711"/>
            <a:ext cx="4214191" cy="18130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eta reportedly making LLaMA commercially available, despite lawmaker  inquiries | VentureBeat">
            <a:extLst>
              <a:ext uri="{FF2B5EF4-FFF2-40B4-BE49-F238E27FC236}">
                <a16:creationId xmlns:a16="http://schemas.microsoft.com/office/drawing/2014/main" id="{65AFC991-28C1-3389-2054-EDF5DB7B7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49407"/>
            <a:ext cx="4044205" cy="252762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Google engineer claims A.I platform LaMDA is self-aware and has feelings,  gets suspended | Technology &amp; Science News, Times Now">
            <a:extLst>
              <a:ext uri="{FF2B5EF4-FFF2-40B4-BE49-F238E27FC236}">
                <a16:creationId xmlns:a16="http://schemas.microsoft.com/office/drawing/2014/main" id="{71578621-327F-46EF-F470-356EBC3EB85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3931"/>
          <a:stretch/>
        </p:blipFill>
        <p:spPr bwMode="auto">
          <a:xfrm>
            <a:off x="4069039" y="2913406"/>
            <a:ext cx="5060564" cy="245000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7C146317-4AC7-68FD-0763-1A189C2BC38B}"/>
              </a:ext>
            </a:extLst>
          </p:cNvPr>
          <p:cNvGrpSpPr/>
          <p:nvPr/>
        </p:nvGrpSpPr>
        <p:grpSpPr>
          <a:xfrm>
            <a:off x="7527235" y="895317"/>
            <a:ext cx="4664765" cy="2447731"/>
            <a:chOff x="6341589" y="1160359"/>
            <a:chExt cx="5850411" cy="2882402"/>
          </a:xfrm>
        </p:grpSpPr>
        <p:pic>
          <p:nvPicPr>
            <p:cNvPr id="5124" name="Picture 4" descr="Technology Innovation Institute trains the state-of-the-art Falcon LLM 40B  foundation model on Amazon SageMaker | AWS Machine Learning Blog">
              <a:extLst>
                <a:ext uri="{FF2B5EF4-FFF2-40B4-BE49-F238E27FC236}">
                  <a16:creationId xmlns:a16="http://schemas.microsoft.com/office/drawing/2014/main" id="{D69A6996-5EBD-8025-3D9D-623EB2F34B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418"/>
            <a:stretch/>
          </p:blipFill>
          <p:spPr bwMode="auto">
            <a:xfrm>
              <a:off x="6341589" y="1160359"/>
              <a:ext cx="5850411" cy="28824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alcon LLM">
              <a:extLst>
                <a:ext uri="{FF2B5EF4-FFF2-40B4-BE49-F238E27FC236}">
                  <a16:creationId xmlns:a16="http://schemas.microsoft.com/office/drawing/2014/main" id="{0362EBD8-BF47-23BB-7285-C07D861076F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2181"/>
            <a:stretch/>
          </p:blipFill>
          <p:spPr bwMode="auto">
            <a:xfrm>
              <a:off x="6511677" y="2835965"/>
              <a:ext cx="3975597" cy="1206796"/>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Mistral AI - AI scientist - LLM training / fine-tuning">
            <a:extLst>
              <a:ext uri="{FF2B5EF4-FFF2-40B4-BE49-F238E27FC236}">
                <a16:creationId xmlns:a16="http://schemas.microsoft.com/office/drawing/2014/main" id="{B4AFBF4E-E5E1-EDBE-AEA2-5EB2A7DCEF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4957" y="4895883"/>
            <a:ext cx="4837043" cy="185168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63555"/>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a:t>
            </a:r>
            <a:endParaRPr lang="en-US" b="1" dirty="0">
              <a:solidFill>
                <a:schemeClr val="bg1"/>
              </a:solidFill>
            </a:endParaRPr>
          </a:p>
        </p:txBody>
      </p:sp>
    </p:spTree>
    <p:extLst>
      <p:ext uri="{BB962C8B-B14F-4D97-AF65-F5344CB8AC3E}">
        <p14:creationId xmlns:p14="http://schemas.microsoft.com/office/powerpoint/2010/main" val="24530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1210EC-E1A3-8451-0F7E-D98906525742}"/>
              </a:ext>
            </a:extLst>
          </p:cNvPr>
          <p:cNvPicPr>
            <a:picLocks noChangeAspect="1"/>
          </p:cNvPicPr>
          <p:nvPr/>
        </p:nvPicPr>
        <p:blipFill>
          <a:blip r:embed="rId2"/>
          <a:stretch>
            <a:fillRect/>
          </a:stretch>
        </p:blipFill>
        <p:spPr>
          <a:xfrm>
            <a:off x="388219" y="1210402"/>
            <a:ext cx="11415562" cy="5222950"/>
          </a:xfrm>
          <a:prstGeom prst="rect">
            <a:avLst/>
          </a:prstGeom>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Mistral</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31</a:t>
            </a:fld>
            <a:endParaRPr lang="en-US" dirty="0"/>
          </a:p>
        </p:txBody>
      </p:sp>
      <p:sp>
        <p:nvSpPr>
          <p:cNvPr id="15" name="Right Arrow 14">
            <a:extLst>
              <a:ext uri="{FF2B5EF4-FFF2-40B4-BE49-F238E27FC236}">
                <a16:creationId xmlns:a16="http://schemas.microsoft.com/office/drawing/2014/main" id="{477CF87E-A56D-DF0C-1ABA-648E6664F91C}"/>
              </a:ext>
            </a:extLst>
          </p:cNvPr>
          <p:cNvSpPr/>
          <p:nvPr/>
        </p:nvSpPr>
        <p:spPr>
          <a:xfrm rot="10800000">
            <a:off x="5955508" y="3663136"/>
            <a:ext cx="801860" cy="5486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6" name="Rectangle 15">
            <a:extLst>
              <a:ext uri="{FF2B5EF4-FFF2-40B4-BE49-F238E27FC236}">
                <a16:creationId xmlns:a16="http://schemas.microsoft.com/office/drawing/2014/main" id="{7B52FAE6-143F-E7BD-38EC-F1A30C17328E}"/>
              </a:ext>
            </a:extLst>
          </p:cNvPr>
          <p:cNvSpPr/>
          <p:nvPr/>
        </p:nvSpPr>
        <p:spPr>
          <a:xfrm>
            <a:off x="6096000" y="2954955"/>
            <a:ext cx="5567289" cy="2810577"/>
          </a:xfrm>
          <a:prstGeom prst="rect">
            <a:avLst/>
          </a:prstGeom>
          <a:noFill/>
          <a:ln w="508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5" name="Picture 4">
            <a:extLst>
              <a:ext uri="{FF2B5EF4-FFF2-40B4-BE49-F238E27FC236}">
                <a16:creationId xmlns:a16="http://schemas.microsoft.com/office/drawing/2014/main" id="{E98967A0-3009-7962-14C3-671674F029DF}"/>
              </a:ext>
            </a:extLst>
          </p:cNvPr>
          <p:cNvPicPr>
            <a:picLocks noChangeAspect="1"/>
          </p:cNvPicPr>
          <p:nvPr/>
        </p:nvPicPr>
        <p:blipFill>
          <a:blip r:embed="rId3"/>
          <a:stretch>
            <a:fillRect/>
          </a:stretch>
        </p:blipFill>
        <p:spPr>
          <a:xfrm>
            <a:off x="4239532" y="1793030"/>
            <a:ext cx="3572443" cy="3982127"/>
          </a:xfrm>
          <a:prstGeom prst="rect">
            <a:avLst/>
          </a:prstGeom>
        </p:spPr>
      </p:pic>
    </p:spTree>
    <p:extLst>
      <p:ext uri="{BB962C8B-B14F-4D97-AF65-F5344CB8AC3E}">
        <p14:creationId xmlns:p14="http://schemas.microsoft.com/office/powerpoint/2010/main" val="347555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32</a:t>
            </a:fld>
            <a:endParaRPr lang="en-US" dirty="0"/>
          </a:p>
        </p:txBody>
      </p:sp>
      <p:pic>
        <p:nvPicPr>
          <p:cNvPr id="7" name="Picture 6">
            <a:extLst>
              <a:ext uri="{FF2B5EF4-FFF2-40B4-BE49-F238E27FC236}">
                <a16:creationId xmlns:a16="http://schemas.microsoft.com/office/drawing/2014/main" id="{D69CA6B7-4497-A4A8-75EF-E2966F342AB6}"/>
              </a:ext>
            </a:extLst>
          </p:cNvPr>
          <p:cNvPicPr>
            <a:picLocks noChangeAspect="1"/>
          </p:cNvPicPr>
          <p:nvPr/>
        </p:nvPicPr>
        <p:blipFill>
          <a:blip r:embed="rId2"/>
          <a:stretch>
            <a:fillRect/>
          </a:stretch>
        </p:blipFill>
        <p:spPr>
          <a:xfrm>
            <a:off x="4707702" y="1255518"/>
            <a:ext cx="3435032" cy="2188243"/>
          </a:xfrm>
          <a:prstGeom prst="rect">
            <a:avLst/>
          </a:prstGeom>
          <a:ln w="0">
            <a:solidFill>
              <a:schemeClr val="accent1"/>
            </a:solidFill>
          </a:ln>
        </p:spPr>
      </p:pic>
      <p:pic>
        <p:nvPicPr>
          <p:cNvPr id="5" name="Picture 4">
            <a:extLst>
              <a:ext uri="{FF2B5EF4-FFF2-40B4-BE49-F238E27FC236}">
                <a16:creationId xmlns:a16="http://schemas.microsoft.com/office/drawing/2014/main" id="{ADD02ED2-5EDC-E244-316C-0A213067788D}"/>
              </a:ext>
            </a:extLst>
          </p:cNvPr>
          <p:cNvPicPr>
            <a:picLocks noChangeAspect="1"/>
          </p:cNvPicPr>
          <p:nvPr/>
        </p:nvPicPr>
        <p:blipFill rotWithShape="1">
          <a:blip r:embed="rId3"/>
          <a:srcRect l="32279" t="65814"/>
          <a:stretch/>
        </p:blipFill>
        <p:spPr>
          <a:xfrm>
            <a:off x="4912928" y="4758926"/>
            <a:ext cx="7017417" cy="1513294"/>
          </a:xfrm>
          <a:prstGeom prst="rect">
            <a:avLst/>
          </a:prstGeom>
          <a:ln w="9525">
            <a:solidFill>
              <a:schemeClr val="accent1"/>
            </a:solidFill>
          </a:ln>
        </p:spPr>
      </p:pic>
      <p:pic>
        <p:nvPicPr>
          <p:cNvPr id="8" name="Picture 7" descr="A yellow and orange brushstroke&#10;&#10;Description automatically generated">
            <a:extLst>
              <a:ext uri="{FF2B5EF4-FFF2-40B4-BE49-F238E27FC236}">
                <a16:creationId xmlns:a16="http://schemas.microsoft.com/office/drawing/2014/main" id="{98B3D88D-0EF1-A21D-B84E-DFF6F24460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652" y="5720380"/>
            <a:ext cx="2404164" cy="1150631"/>
          </a:xfrm>
          <a:prstGeom prst="rect">
            <a:avLst/>
          </a:prstGeom>
        </p:spPr>
      </p:pic>
      <p:sp>
        <p:nvSpPr>
          <p:cNvPr id="9" name="TextBox 8">
            <a:extLst>
              <a:ext uri="{FF2B5EF4-FFF2-40B4-BE49-F238E27FC236}">
                <a16:creationId xmlns:a16="http://schemas.microsoft.com/office/drawing/2014/main" id="{CFC6BDD0-A254-3B77-F6D4-80875A56A5E3}"/>
              </a:ext>
            </a:extLst>
          </p:cNvPr>
          <p:cNvSpPr txBox="1"/>
          <p:nvPr/>
        </p:nvSpPr>
        <p:spPr>
          <a:xfrm>
            <a:off x="6642268" y="6032824"/>
            <a:ext cx="2832875" cy="892552"/>
          </a:xfrm>
          <a:prstGeom prst="rect">
            <a:avLst/>
          </a:prstGeom>
          <a:noFill/>
        </p:spPr>
        <p:txBody>
          <a:bodyPr wrap="square">
            <a:spAutoFit/>
          </a:bodyPr>
          <a:lstStyle/>
          <a:p>
            <a:pPr algn="ctr"/>
            <a:r>
              <a:rPr lang="en-GB" sz="3600" b="1" dirty="0" err="1">
                <a:solidFill>
                  <a:srgbClr val="0070C0"/>
                </a:solidFill>
                <a:effectLst/>
                <a:latin typeface="Helvetica" pitchFamily="2" charset="0"/>
              </a:rPr>
              <a:t>LLaMa</a:t>
            </a:r>
            <a:endParaRPr lang="en-GB" sz="1600" b="1" dirty="0">
              <a:solidFill>
                <a:srgbClr val="0070C0"/>
              </a:solidFill>
              <a:effectLst/>
              <a:latin typeface="Helvetica" pitchFamily="2" charset="0"/>
            </a:endParaRPr>
          </a:p>
          <a:p>
            <a:pPr algn="ctr"/>
            <a:r>
              <a:rPr lang="en-GB" sz="1600" b="1" dirty="0">
                <a:solidFill>
                  <a:srgbClr val="0070C0"/>
                </a:solidFill>
                <a:latin typeface="Helvetica" pitchFamily="2" charset="0"/>
              </a:rPr>
              <a:t>(after human corrections)</a:t>
            </a:r>
            <a:endParaRPr lang="en-GB" sz="1600" b="1" dirty="0">
              <a:solidFill>
                <a:srgbClr val="0070C0"/>
              </a:solidFill>
              <a:effectLst/>
              <a:latin typeface="Helvetica" pitchFamily="2" charset="0"/>
            </a:endParaRPr>
          </a:p>
        </p:txBody>
      </p:sp>
      <p:pic>
        <p:nvPicPr>
          <p:cNvPr id="10" name="Picture 9" descr="A yellow and orange brushstroke&#10;&#10;Description automatically generated">
            <a:extLst>
              <a:ext uri="{FF2B5EF4-FFF2-40B4-BE49-F238E27FC236}">
                <a16:creationId xmlns:a16="http://schemas.microsoft.com/office/drawing/2014/main" id="{23FEA3B1-EA2D-670C-0514-7E2F9B48D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6160" y="3271412"/>
            <a:ext cx="2404164" cy="1150631"/>
          </a:xfrm>
          <a:prstGeom prst="rect">
            <a:avLst/>
          </a:prstGeom>
        </p:spPr>
      </p:pic>
      <p:sp>
        <p:nvSpPr>
          <p:cNvPr id="11" name="TextBox 10">
            <a:extLst>
              <a:ext uri="{FF2B5EF4-FFF2-40B4-BE49-F238E27FC236}">
                <a16:creationId xmlns:a16="http://schemas.microsoft.com/office/drawing/2014/main" id="{C2EF5EFD-C7B8-5C45-5940-BE943FBDE42E}"/>
              </a:ext>
            </a:extLst>
          </p:cNvPr>
          <p:cNvSpPr txBox="1"/>
          <p:nvPr/>
        </p:nvSpPr>
        <p:spPr>
          <a:xfrm>
            <a:off x="5376867" y="3641378"/>
            <a:ext cx="2832875" cy="646331"/>
          </a:xfrm>
          <a:prstGeom prst="rect">
            <a:avLst/>
          </a:prstGeom>
          <a:noFill/>
        </p:spPr>
        <p:txBody>
          <a:bodyPr wrap="square">
            <a:spAutoFit/>
          </a:bodyPr>
          <a:lstStyle/>
          <a:p>
            <a:r>
              <a:rPr lang="en-GB" sz="3600" b="1" dirty="0">
                <a:solidFill>
                  <a:srgbClr val="0070C0"/>
                </a:solidFill>
                <a:latin typeface="Helvetica" pitchFamily="2" charset="0"/>
              </a:rPr>
              <a:t>GPT-4</a:t>
            </a:r>
            <a:endParaRPr lang="en-GB" sz="3600" b="1" dirty="0">
              <a:solidFill>
                <a:srgbClr val="0070C0"/>
              </a:solidFill>
              <a:effectLst/>
              <a:latin typeface="Helvetica" pitchFamily="2" charset="0"/>
            </a:endParaRPr>
          </a:p>
        </p:txBody>
      </p:sp>
      <p:pic>
        <p:nvPicPr>
          <p:cNvPr id="4" name="Picture 3">
            <a:extLst>
              <a:ext uri="{FF2B5EF4-FFF2-40B4-BE49-F238E27FC236}">
                <a16:creationId xmlns:a16="http://schemas.microsoft.com/office/drawing/2014/main" id="{AE337E56-F655-4E5C-3AF1-2822B3292AD9}"/>
              </a:ext>
            </a:extLst>
          </p:cNvPr>
          <p:cNvPicPr>
            <a:picLocks noChangeAspect="1"/>
          </p:cNvPicPr>
          <p:nvPr/>
        </p:nvPicPr>
        <p:blipFill>
          <a:blip r:embed="rId5"/>
          <a:stretch>
            <a:fillRect/>
          </a:stretch>
        </p:blipFill>
        <p:spPr>
          <a:xfrm>
            <a:off x="8453441" y="1166272"/>
            <a:ext cx="2832875" cy="3157746"/>
          </a:xfrm>
          <a:prstGeom prst="rect">
            <a:avLst/>
          </a:prstGeom>
          <a:ln>
            <a:solidFill>
              <a:schemeClr val="accent1"/>
            </a:solidFill>
          </a:ln>
        </p:spPr>
      </p:pic>
      <p:pic>
        <p:nvPicPr>
          <p:cNvPr id="16" name="Picture 15" descr="A yellow and orange brushstroke&#10;&#10;Description automatically generated">
            <a:extLst>
              <a:ext uri="{FF2B5EF4-FFF2-40B4-BE49-F238E27FC236}">
                <a16:creationId xmlns:a16="http://schemas.microsoft.com/office/drawing/2014/main" id="{4AF64A41-5D8F-711E-6263-105DBDF2EB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9596" y="2838889"/>
            <a:ext cx="2404164" cy="1150631"/>
          </a:xfrm>
          <a:prstGeom prst="rect">
            <a:avLst/>
          </a:prstGeom>
        </p:spPr>
      </p:pic>
      <p:sp>
        <p:nvSpPr>
          <p:cNvPr id="15" name="TextBox 14">
            <a:extLst>
              <a:ext uri="{FF2B5EF4-FFF2-40B4-BE49-F238E27FC236}">
                <a16:creationId xmlns:a16="http://schemas.microsoft.com/office/drawing/2014/main" id="{DE4CDCA7-D3A2-78AD-D9FB-6F07F01E5854}"/>
              </a:ext>
            </a:extLst>
          </p:cNvPr>
          <p:cNvSpPr txBox="1"/>
          <p:nvPr/>
        </p:nvSpPr>
        <p:spPr>
          <a:xfrm>
            <a:off x="9910717" y="3177256"/>
            <a:ext cx="2056320" cy="646331"/>
          </a:xfrm>
          <a:prstGeom prst="rect">
            <a:avLst/>
          </a:prstGeom>
          <a:noFill/>
        </p:spPr>
        <p:txBody>
          <a:bodyPr wrap="square">
            <a:spAutoFit/>
          </a:bodyPr>
          <a:lstStyle/>
          <a:p>
            <a:pPr algn="ctr"/>
            <a:r>
              <a:rPr lang="en-GB" sz="3600" b="1" dirty="0">
                <a:solidFill>
                  <a:srgbClr val="0070C0"/>
                </a:solidFill>
                <a:effectLst/>
                <a:latin typeface="Helvetica" pitchFamily="2" charset="0"/>
              </a:rPr>
              <a:t>Mistral</a:t>
            </a:r>
            <a:endParaRPr lang="en-GB" sz="1600" b="1" dirty="0">
              <a:solidFill>
                <a:srgbClr val="0070C0"/>
              </a:solidFill>
              <a:effectLst/>
              <a:latin typeface="Helvetica" pitchFamily="2" charset="0"/>
            </a:endParaRPr>
          </a:p>
        </p:txBody>
      </p:sp>
      <p:pic>
        <p:nvPicPr>
          <p:cNvPr id="17" name="Picture 16">
            <a:extLst>
              <a:ext uri="{FF2B5EF4-FFF2-40B4-BE49-F238E27FC236}">
                <a16:creationId xmlns:a16="http://schemas.microsoft.com/office/drawing/2014/main" id="{C9B05669-9298-891C-9467-7BFD8EB62D8D}"/>
              </a:ext>
            </a:extLst>
          </p:cNvPr>
          <p:cNvPicPr>
            <a:picLocks noChangeAspect="1"/>
          </p:cNvPicPr>
          <p:nvPr/>
        </p:nvPicPr>
        <p:blipFill>
          <a:blip r:embed="rId6"/>
          <a:stretch>
            <a:fillRect/>
          </a:stretch>
        </p:blipFill>
        <p:spPr>
          <a:xfrm>
            <a:off x="212582" y="1177394"/>
            <a:ext cx="3911600" cy="4711700"/>
          </a:xfrm>
          <a:prstGeom prst="rect">
            <a:avLst/>
          </a:prstGeom>
          <a:ln>
            <a:solidFill>
              <a:schemeClr val="accent1"/>
            </a:solidFill>
          </a:ln>
        </p:spPr>
      </p:pic>
      <p:pic>
        <p:nvPicPr>
          <p:cNvPr id="12" name="Picture 11" descr="A yellow and orange brushstroke&#10;&#10;Description automatically generated">
            <a:extLst>
              <a:ext uri="{FF2B5EF4-FFF2-40B4-BE49-F238E27FC236}">
                <a16:creationId xmlns:a16="http://schemas.microsoft.com/office/drawing/2014/main" id="{6B7428AB-367F-3B94-54F2-C7746BCC76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508" y="5672254"/>
            <a:ext cx="2404164" cy="1150631"/>
          </a:xfrm>
          <a:prstGeom prst="rect">
            <a:avLst/>
          </a:prstGeom>
        </p:spPr>
      </p:pic>
      <p:sp>
        <p:nvSpPr>
          <p:cNvPr id="13" name="TextBox 12">
            <a:extLst>
              <a:ext uri="{FF2B5EF4-FFF2-40B4-BE49-F238E27FC236}">
                <a16:creationId xmlns:a16="http://schemas.microsoft.com/office/drawing/2014/main" id="{BDD58EA5-5097-0190-B428-0FDC3C16ED61}"/>
              </a:ext>
            </a:extLst>
          </p:cNvPr>
          <p:cNvSpPr txBox="1"/>
          <p:nvPr/>
        </p:nvSpPr>
        <p:spPr>
          <a:xfrm>
            <a:off x="482090" y="6040432"/>
            <a:ext cx="2832875" cy="646331"/>
          </a:xfrm>
          <a:prstGeom prst="rect">
            <a:avLst/>
          </a:prstGeom>
          <a:noFill/>
        </p:spPr>
        <p:txBody>
          <a:bodyPr wrap="square">
            <a:spAutoFit/>
          </a:bodyPr>
          <a:lstStyle/>
          <a:p>
            <a:r>
              <a:rPr lang="en-GB" sz="3600" b="1" dirty="0">
                <a:solidFill>
                  <a:srgbClr val="0070C0"/>
                </a:solidFill>
                <a:latin typeface="Helvetica" pitchFamily="2" charset="0"/>
              </a:rPr>
              <a:t>GPT-3.5</a:t>
            </a:r>
            <a:endParaRPr lang="en-GB" sz="3600" b="1" dirty="0">
              <a:solidFill>
                <a:srgbClr val="0070C0"/>
              </a:solidFill>
              <a:effectLst/>
              <a:latin typeface="Helvetica" pitchFamily="2" charset="0"/>
            </a:endParaRPr>
          </a:p>
        </p:txBody>
      </p:sp>
    </p:spTree>
    <p:extLst>
      <p:ext uri="{BB962C8B-B14F-4D97-AF65-F5344CB8AC3E}">
        <p14:creationId xmlns:p14="http://schemas.microsoft.com/office/powerpoint/2010/main" val="492130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33</a:t>
            </a:fld>
            <a:endParaRPr lang="en-US" dirty="0"/>
          </a:p>
        </p:txBody>
      </p:sp>
      <p:sp>
        <p:nvSpPr>
          <p:cNvPr id="7" name="Rectangle 6">
            <a:extLst>
              <a:ext uri="{FF2B5EF4-FFF2-40B4-BE49-F238E27FC236}">
                <a16:creationId xmlns:a16="http://schemas.microsoft.com/office/drawing/2014/main" id="{48D8C696-7D1D-3697-555F-9715D056AF97}"/>
              </a:ext>
            </a:extLst>
          </p:cNvPr>
          <p:cNvSpPr/>
          <p:nvPr/>
        </p:nvSpPr>
        <p:spPr>
          <a:xfrm>
            <a:off x="2323338" y="2367171"/>
            <a:ext cx="7545335" cy="2123658"/>
          </a:xfrm>
          <a:prstGeom prst="rect">
            <a:avLst/>
          </a:prstGeom>
          <a:noFill/>
        </p:spPr>
        <p:txBody>
          <a:bodyPr wrap="none" lIns="91440" tIns="45720" rIns="91440" bIns="45720">
            <a:spAutoFit/>
          </a:bodyPr>
          <a:lstStyle/>
          <a:p>
            <a:pPr algn="ctr"/>
            <a:r>
              <a:rPr lang="en-GB" sz="6600" b="0" cap="none" spc="0" dirty="0">
                <a:ln w="0"/>
                <a:solidFill>
                  <a:schemeClr val="tx1"/>
                </a:solidFill>
                <a:effectLst>
                  <a:outerShdw blurRad="38100" dist="19050" dir="2700000" algn="tl" rotWithShape="0">
                    <a:schemeClr val="dk1">
                      <a:alpha val="40000"/>
                    </a:schemeClr>
                  </a:outerShdw>
                </a:effectLst>
              </a:rPr>
              <a:t>What about</a:t>
            </a:r>
          </a:p>
          <a:p>
            <a:pPr algn="ctr"/>
            <a:r>
              <a:rPr lang="en-GB" sz="6600" dirty="0">
                <a:ln w="0"/>
                <a:effectLst>
                  <a:outerShdw blurRad="38100" dist="19050" dir="2700000" algn="tl" rotWithShape="0">
                    <a:schemeClr val="dk1">
                      <a:alpha val="40000"/>
                    </a:schemeClr>
                  </a:outerShdw>
                </a:effectLst>
              </a:rPr>
              <a:t>Integrity Constraints?</a:t>
            </a:r>
            <a:endParaRPr lang="en-GB" sz="6600" b="0" cap="none" spc="0" dirty="0">
              <a:ln w="0"/>
              <a:solidFill>
                <a:schemeClr val="tx1"/>
              </a:solidFill>
              <a:effectLst>
                <a:outerShdw blurRad="38100" dist="19050" dir="2700000" algn="tl" rotWithShape="0">
                  <a:schemeClr val="dk1">
                    <a:alpha val="40000"/>
                  </a:schemeClr>
                </a:outerShdw>
              </a:effectLst>
            </a:endParaRPr>
          </a:p>
        </p:txBody>
      </p:sp>
      <p:pic>
        <p:nvPicPr>
          <p:cNvPr id="11270" name="Picture 6" descr="🤔 Thinking Face emoji Meaning | Dictionary.com">
            <a:extLst>
              <a:ext uri="{FF2B5EF4-FFF2-40B4-BE49-F238E27FC236}">
                <a16:creationId xmlns:a16="http://schemas.microsoft.com/office/drawing/2014/main" id="{4450718D-AFE7-BA22-6B4E-C2B9E2644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1696" y="4602035"/>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203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BC41D1-D88D-D8BF-DE13-22CE89E5D18C}"/>
              </a:ext>
            </a:extLst>
          </p:cNvPr>
          <p:cNvPicPr>
            <a:picLocks noChangeAspect="1"/>
          </p:cNvPicPr>
          <p:nvPr/>
        </p:nvPicPr>
        <p:blipFill>
          <a:blip r:embed="rId3"/>
          <a:stretch>
            <a:fillRect/>
          </a:stretch>
        </p:blipFill>
        <p:spPr>
          <a:xfrm>
            <a:off x="623147" y="3762806"/>
            <a:ext cx="11142665" cy="2952054"/>
          </a:xfrm>
          <a:prstGeom prst="rect">
            <a:avLst/>
          </a:prstGeom>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Integrity</a:t>
            </a:r>
            <a:r>
              <a:rPr lang="es-ES" b="1" dirty="0">
                <a:solidFill>
                  <a:schemeClr val="bg1"/>
                </a:solidFill>
              </a:rPr>
              <a:t> constraints</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34</a:t>
            </a:fld>
            <a:endParaRPr lang="en-US" dirty="0"/>
          </a:p>
        </p:txBody>
      </p:sp>
      <p:pic>
        <p:nvPicPr>
          <p:cNvPr id="3" name="Picture 2">
            <a:extLst>
              <a:ext uri="{FF2B5EF4-FFF2-40B4-BE49-F238E27FC236}">
                <a16:creationId xmlns:a16="http://schemas.microsoft.com/office/drawing/2014/main" id="{79CD6913-6776-9F06-6C99-75BF42AF9368}"/>
              </a:ext>
            </a:extLst>
          </p:cNvPr>
          <p:cNvPicPr>
            <a:picLocks noChangeAspect="1"/>
          </p:cNvPicPr>
          <p:nvPr/>
        </p:nvPicPr>
        <p:blipFill>
          <a:blip r:embed="rId4"/>
          <a:stretch>
            <a:fillRect/>
          </a:stretch>
        </p:blipFill>
        <p:spPr>
          <a:xfrm>
            <a:off x="619406" y="1433343"/>
            <a:ext cx="11142665" cy="2015046"/>
          </a:xfrm>
          <a:prstGeom prst="rect">
            <a:avLst/>
          </a:prstGeom>
        </p:spPr>
      </p:pic>
      <p:sp>
        <p:nvSpPr>
          <p:cNvPr id="4" name="TextBox 3">
            <a:extLst>
              <a:ext uri="{FF2B5EF4-FFF2-40B4-BE49-F238E27FC236}">
                <a16:creationId xmlns:a16="http://schemas.microsoft.com/office/drawing/2014/main" id="{03B14424-5E1C-1C11-7359-B1F84C6D4D21}"/>
              </a:ext>
            </a:extLst>
          </p:cNvPr>
          <p:cNvSpPr txBox="1"/>
          <p:nvPr/>
        </p:nvSpPr>
        <p:spPr>
          <a:xfrm>
            <a:off x="521624" y="1105357"/>
            <a:ext cx="934358" cy="400110"/>
          </a:xfrm>
          <a:prstGeom prst="rect">
            <a:avLst/>
          </a:prstGeom>
          <a:noFill/>
        </p:spPr>
        <p:txBody>
          <a:bodyPr wrap="none" rtlCol="0">
            <a:spAutoFit/>
          </a:bodyPr>
          <a:lstStyle/>
          <a:p>
            <a:r>
              <a:rPr lang="en-ES" sz="2000" b="1" dirty="0">
                <a:solidFill>
                  <a:schemeClr val="accent1"/>
                </a:solidFill>
              </a:rPr>
              <a:t>Mistral</a:t>
            </a:r>
          </a:p>
        </p:txBody>
      </p:sp>
      <p:sp>
        <p:nvSpPr>
          <p:cNvPr id="7" name="TextBox 6">
            <a:extLst>
              <a:ext uri="{FF2B5EF4-FFF2-40B4-BE49-F238E27FC236}">
                <a16:creationId xmlns:a16="http://schemas.microsoft.com/office/drawing/2014/main" id="{1E3E4508-ED94-A5D9-C29A-B1954FA55F43}"/>
              </a:ext>
            </a:extLst>
          </p:cNvPr>
          <p:cNvSpPr txBox="1"/>
          <p:nvPr/>
        </p:nvSpPr>
        <p:spPr>
          <a:xfrm>
            <a:off x="521624" y="3488340"/>
            <a:ext cx="880369" cy="400110"/>
          </a:xfrm>
          <a:prstGeom prst="rect">
            <a:avLst/>
          </a:prstGeom>
          <a:noFill/>
        </p:spPr>
        <p:txBody>
          <a:bodyPr wrap="none" rtlCol="0">
            <a:spAutoFit/>
          </a:bodyPr>
          <a:lstStyle/>
          <a:p>
            <a:r>
              <a:rPr lang="en-ES" sz="2000" b="1" dirty="0">
                <a:solidFill>
                  <a:schemeClr val="accent1"/>
                </a:solidFill>
              </a:rPr>
              <a:t>LLaMa</a:t>
            </a:r>
          </a:p>
        </p:txBody>
      </p:sp>
    </p:spTree>
    <p:extLst>
      <p:ext uri="{BB962C8B-B14F-4D97-AF65-F5344CB8AC3E}">
        <p14:creationId xmlns:p14="http://schemas.microsoft.com/office/powerpoint/2010/main" val="386294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Integrity</a:t>
            </a:r>
            <a:r>
              <a:rPr lang="es-ES" b="1" dirty="0">
                <a:solidFill>
                  <a:schemeClr val="bg1"/>
                </a:solidFill>
              </a:rPr>
              <a:t> constraints</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35</a:t>
            </a:fld>
            <a:endParaRPr lang="en-US" dirty="0"/>
          </a:p>
        </p:txBody>
      </p:sp>
      <p:pic>
        <p:nvPicPr>
          <p:cNvPr id="8" name="Picture 7">
            <a:extLst>
              <a:ext uri="{FF2B5EF4-FFF2-40B4-BE49-F238E27FC236}">
                <a16:creationId xmlns:a16="http://schemas.microsoft.com/office/drawing/2014/main" id="{9E7A42CB-1ACD-F50F-3F08-212654D9091F}"/>
              </a:ext>
            </a:extLst>
          </p:cNvPr>
          <p:cNvPicPr>
            <a:picLocks noChangeAspect="1"/>
          </p:cNvPicPr>
          <p:nvPr/>
        </p:nvPicPr>
        <p:blipFill>
          <a:blip r:embed="rId3"/>
          <a:stretch>
            <a:fillRect/>
          </a:stretch>
        </p:blipFill>
        <p:spPr>
          <a:xfrm>
            <a:off x="623147" y="1728677"/>
            <a:ext cx="5177062" cy="5002347"/>
          </a:xfrm>
          <a:prstGeom prst="rect">
            <a:avLst/>
          </a:prstGeom>
        </p:spPr>
      </p:pic>
      <p:pic>
        <p:nvPicPr>
          <p:cNvPr id="9" name="Picture 8">
            <a:extLst>
              <a:ext uri="{FF2B5EF4-FFF2-40B4-BE49-F238E27FC236}">
                <a16:creationId xmlns:a16="http://schemas.microsoft.com/office/drawing/2014/main" id="{FC148984-7C20-04E5-379E-D1B2E33911FC}"/>
              </a:ext>
            </a:extLst>
          </p:cNvPr>
          <p:cNvPicPr>
            <a:picLocks noChangeAspect="1"/>
          </p:cNvPicPr>
          <p:nvPr/>
        </p:nvPicPr>
        <p:blipFill>
          <a:blip r:embed="rId4"/>
          <a:stretch>
            <a:fillRect/>
          </a:stretch>
        </p:blipFill>
        <p:spPr>
          <a:xfrm>
            <a:off x="8245516" y="13252"/>
            <a:ext cx="3959736" cy="2522499"/>
          </a:xfrm>
          <a:prstGeom prst="rect">
            <a:avLst/>
          </a:prstGeom>
          <a:ln w="0">
            <a:noFill/>
          </a:ln>
        </p:spPr>
      </p:pic>
      <p:pic>
        <p:nvPicPr>
          <p:cNvPr id="14" name="Picture 13">
            <a:extLst>
              <a:ext uri="{FF2B5EF4-FFF2-40B4-BE49-F238E27FC236}">
                <a16:creationId xmlns:a16="http://schemas.microsoft.com/office/drawing/2014/main" id="{A89B318A-F2A1-C59C-6CAE-AC78538E7988}"/>
              </a:ext>
            </a:extLst>
          </p:cNvPr>
          <p:cNvPicPr>
            <a:picLocks noChangeAspect="1"/>
          </p:cNvPicPr>
          <p:nvPr/>
        </p:nvPicPr>
        <p:blipFill>
          <a:blip r:embed="rId5"/>
          <a:stretch>
            <a:fillRect/>
          </a:stretch>
        </p:blipFill>
        <p:spPr>
          <a:xfrm>
            <a:off x="5321166" y="2556932"/>
            <a:ext cx="3702183" cy="4328583"/>
          </a:xfrm>
          <a:prstGeom prst="rect">
            <a:avLst/>
          </a:prstGeom>
        </p:spPr>
      </p:pic>
      <p:pic>
        <p:nvPicPr>
          <p:cNvPr id="15" name="Picture 14">
            <a:extLst>
              <a:ext uri="{FF2B5EF4-FFF2-40B4-BE49-F238E27FC236}">
                <a16:creationId xmlns:a16="http://schemas.microsoft.com/office/drawing/2014/main" id="{FF446513-33BD-354F-5F37-DCA438AED4F0}"/>
              </a:ext>
            </a:extLst>
          </p:cNvPr>
          <p:cNvPicPr>
            <a:picLocks noChangeAspect="1"/>
          </p:cNvPicPr>
          <p:nvPr/>
        </p:nvPicPr>
        <p:blipFill rotWithShape="1">
          <a:blip r:embed="rId6"/>
          <a:srcRect r="5938"/>
          <a:stretch/>
        </p:blipFill>
        <p:spPr>
          <a:xfrm>
            <a:off x="8245515" y="2608595"/>
            <a:ext cx="3946484" cy="1051091"/>
          </a:xfrm>
          <a:prstGeom prst="rect">
            <a:avLst/>
          </a:prstGeom>
        </p:spPr>
      </p:pic>
    </p:spTree>
    <p:extLst>
      <p:ext uri="{BB962C8B-B14F-4D97-AF65-F5344CB8AC3E}">
        <p14:creationId xmlns:p14="http://schemas.microsoft.com/office/powerpoint/2010/main" val="353291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Integrity constraints</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36</a:t>
            </a:fld>
            <a:endParaRPr lang="en-US" dirty="0"/>
          </a:p>
        </p:txBody>
      </p:sp>
      <p:pic>
        <p:nvPicPr>
          <p:cNvPr id="9" name="Picture 8">
            <a:extLst>
              <a:ext uri="{FF2B5EF4-FFF2-40B4-BE49-F238E27FC236}">
                <a16:creationId xmlns:a16="http://schemas.microsoft.com/office/drawing/2014/main" id="{FC148984-7C20-04E5-379E-D1B2E33911FC}"/>
              </a:ext>
            </a:extLst>
          </p:cNvPr>
          <p:cNvPicPr>
            <a:picLocks noChangeAspect="1"/>
          </p:cNvPicPr>
          <p:nvPr/>
        </p:nvPicPr>
        <p:blipFill>
          <a:blip r:embed="rId2"/>
          <a:stretch>
            <a:fillRect/>
          </a:stretch>
        </p:blipFill>
        <p:spPr>
          <a:xfrm>
            <a:off x="7996395" y="7966"/>
            <a:ext cx="4195605" cy="2672756"/>
          </a:xfrm>
          <a:prstGeom prst="rect">
            <a:avLst/>
          </a:prstGeom>
          <a:ln w="0">
            <a:noFill/>
          </a:ln>
        </p:spPr>
      </p:pic>
      <p:pic>
        <p:nvPicPr>
          <p:cNvPr id="3" name="Picture 2">
            <a:extLst>
              <a:ext uri="{FF2B5EF4-FFF2-40B4-BE49-F238E27FC236}">
                <a16:creationId xmlns:a16="http://schemas.microsoft.com/office/drawing/2014/main" id="{B2802772-A75F-D3F9-5637-3D7387A2F479}"/>
              </a:ext>
            </a:extLst>
          </p:cNvPr>
          <p:cNvPicPr>
            <a:picLocks noChangeAspect="1"/>
          </p:cNvPicPr>
          <p:nvPr/>
        </p:nvPicPr>
        <p:blipFill>
          <a:blip r:embed="rId3"/>
          <a:stretch>
            <a:fillRect/>
          </a:stretch>
        </p:blipFill>
        <p:spPr>
          <a:xfrm>
            <a:off x="785886" y="1711264"/>
            <a:ext cx="6035715" cy="4645086"/>
          </a:xfrm>
          <a:prstGeom prst="rect">
            <a:avLst/>
          </a:prstGeom>
        </p:spPr>
      </p:pic>
    </p:spTree>
    <p:extLst>
      <p:ext uri="{BB962C8B-B14F-4D97-AF65-F5344CB8AC3E}">
        <p14:creationId xmlns:p14="http://schemas.microsoft.com/office/powerpoint/2010/main" val="339997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First Impression Images – Browse 9,830 Stock Photos, Vectors, and Video |  Adobe Stock">
            <a:extLst>
              <a:ext uri="{FF2B5EF4-FFF2-40B4-BE49-F238E27FC236}">
                <a16:creationId xmlns:a16="http://schemas.microsoft.com/office/drawing/2014/main" id="{D0197E23-9283-6C1E-176A-1B6CA424F1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51" r="-7681"/>
          <a:stretch/>
        </p:blipFill>
        <p:spPr bwMode="auto">
          <a:xfrm>
            <a:off x="-529792" y="-194779"/>
            <a:ext cx="8237905" cy="3504507"/>
          </a:xfrm>
          <a:prstGeom prst="rect">
            <a:avLst/>
          </a:prstGeom>
          <a:noFill/>
          <a:effectLst>
            <a:softEdge rad="513760"/>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37</a:t>
            </a:fld>
            <a:endParaRPr lang="en-US" dirty="0"/>
          </a:p>
        </p:txBody>
      </p:sp>
      <p:sp>
        <p:nvSpPr>
          <p:cNvPr id="3" name="TextBox 2">
            <a:extLst>
              <a:ext uri="{FF2B5EF4-FFF2-40B4-BE49-F238E27FC236}">
                <a16:creationId xmlns:a16="http://schemas.microsoft.com/office/drawing/2014/main" id="{A38EFD53-8A44-8841-5D86-F418EBCF4561}"/>
              </a:ext>
            </a:extLst>
          </p:cNvPr>
          <p:cNvSpPr txBox="1"/>
          <p:nvPr/>
        </p:nvSpPr>
        <p:spPr>
          <a:xfrm>
            <a:off x="1213046" y="2853392"/>
            <a:ext cx="9927394" cy="2308324"/>
          </a:xfrm>
          <a:prstGeom prst="rect">
            <a:avLst/>
          </a:prstGeom>
          <a:noFill/>
          <a:ln w="15875">
            <a:solidFill>
              <a:schemeClr val="tx1"/>
            </a:solidFill>
          </a:ln>
        </p:spPr>
        <p:txBody>
          <a:bodyPr wrap="square">
            <a:spAutoFit/>
          </a:bodyPr>
          <a:lstStyle/>
          <a:p>
            <a:endParaRPr lang="en-GB" b="0" i="0" dirty="0">
              <a:effectLst/>
              <a:latin typeface="Arial" panose="020B0604020202020204" pitchFamily="34" charset="0"/>
            </a:endParaRPr>
          </a:p>
          <a:p>
            <a:r>
              <a:rPr lang="en-GB" b="0" i="0" dirty="0">
                <a:effectLst/>
                <a:latin typeface="Arial" panose="020B0604020202020204" pitchFamily="34" charset="0"/>
              </a:rPr>
              <a:t>If </a:t>
            </a:r>
            <a:r>
              <a:rPr lang="en-GB" dirty="0">
                <a:latin typeface="Helvetica" pitchFamily="2" charset="0"/>
              </a:rPr>
              <a:t>we</a:t>
            </a:r>
            <a:r>
              <a:rPr lang="en-GB" b="0" i="0" dirty="0">
                <a:effectLst/>
                <a:latin typeface="Arial" panose="020B0604020202020204" pitchFamily="34" charset="0"/>
              </a:rPr>
              <a:t> want to represent the integrity constraints of a UML class model using OCL</a:t>
            </a:r>
            <a:endParaRPr lang="en-GB" dirty="0">
              <a:latin typeface="Helvetica" pitchFamily="2" charset="0"/>
            </a:endParaRPr>
          </a:p>
          <a:p>
            <a:pPr marL="666750" indent="-301625" algn="just" fontAlgn="base">
              <a:buFont typeface="+mj-lt"/>
              <a:buAutoNum type="arabicPeriod"/>
            </a:pPr>
            <a:r>
              <a:rPr lang="en-GB" dirty="0">
                <a:latin typeface="Helvetica" pitchFamily="2" charset="0"/>
              </a:rPr>
              <a:t>It is better to develop the model </a:t>
            </a:r>
            <a:r>
              <a:rPr lang="en-GB" dirty="0">
                <a:solidFill>
                  <a:srgbClr val="C00000"/>
                </a:solidFill>
                <a:latin typeface="Helvetica" pitchFamily="2" charset="0"/>
              </a:rPr>
              <a:t>without constraints</a:t>
            </a:r>
            <a:r>
              <a:rPr lang="en-GB" dirty="0">
                <a:latin typeface="Helvetica" pitchFamily="2" charset="0"/>
              </a:rPr>
              <a:t>,</a:t>
            </a:r>
          </a:p>
          <a:p>
            <a:pPr marL="666750" indent="-301625" algn="just" fontAlgn="base">
              <a:buFont typeface="+mj-lt"/>
              <a:buAutoNum type="arabicPeriod"/>
            </a:pPr>
            <a:r>
              <a:rPr lang="en-GB" dirty="0">
                <a:latin typeface="Helvetica" pitchFamily="2" charset="0"/>
              </a:rPr>
              <a:t>then explicitly ask the LLM to </a:t>
            </a:r>
            <a:r>
              <a:rPr lang="en-GB" dirty="0">
                <a:solidFill>
                  <a:srgbClr val="C00000"/>
                </a:solidFill>
                <a:latin typeface="Helvetica" pitchFamily="2" charset="0"/>
              </a:rPr>
              <a:t>generate the constraints </a:t>
            </a:r>
            <a:r>
              <a:rPr lang="en-GB" dirty="0">
                <a:latin typeface="Helvetica" pitchFamily="2" charset="0"/>
              </a:rPr>
              <a:t>in OCL</a:t>
            </a:r>
          </a:p>
          <a:p>
            <a:pPr marL="285750" indent="-285750" algn="just" fontAlgn="base">
              <a:buFontTx/>
              <a:buChar char="-"/>
            </a:pPr>
            <a:endParaRPr lang="en-GB" dirty="0">
              <a:latin typeface="Helvetica" pitchFamily="2" charset="0"/>
            </a:endParaRPr>
          </a:p>
          <a:p>
            <a:pPr marL="285750" indent="-285750" algn="just" fontAlgn="base">
              <a:buFontTx/>
              <a:buChar char="-"/>
            </a:pPr>
            <a:endParaRPr lang="en-GB" dirty="0">
              <a:latin typeface="Helvetica" pitchFamily="2" charset="0"/>
            </a:endParaRPr>
          </a:p>
          <a:p>
            <a:r>
              <a:rPr lang="en-GB" b="0" i="0" dirty="0">
                <a:effectLst/>
                <a:latin typeface="Arial" panose="020B0604020202020204" pitchFamily="34" charset="0"/>
              </a:rPr>
              <a:t>GPT works significantly </a:t>
            </a:r>
            <a:r>
              <a:rPr lang="en-GB" b="0" i="0" dirty="0">
                <a:solidFill>
                  <a:srgbClr val="C00000"/>
                </a:solidFill>
                <a:effectLst/>
                <a:latin typeface="Arial" panose="020B0604020202020204" pitchFamily="34" charset="0"/>
              </a:rPr>
              <a:t>better with OCL than with UML</a:t>
            </a:r>
            <a:endParaRPr lang="en-GB" dirty="0">
              <a:solidFill>
                <a:srgbClr val="C00000"/>
              </a:solidFill>
              <a:latin typeface="Arial" panose="020B0604020202020204" pitchFamily="34" charset="0"/>
            </a:endParaRPr>
          </a:p>
          <a:p>
            <a:endParaRPr lang="en-GB" dirty="0">
              <a:latin typeface="Helvetica" pitchFamily="2" charset="0"/>
            </a:endParaRPr>
          </a:p>
        </p:txBody>
      </p:sp>
    </p:spTree>
    <p:extLst>
      <p:ext uri="{BB962C8B-B14F-4D97-AF65-F5344CB8AC3E}">
        <p14:creationId xmlns:p14="http://schemas.microsoft.com/office/powerpoint/2010/main" val="546337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remium Vector | Cartoon of a detective investigate following footprints">
            <a:extLst>
              <a:ext uri="{FF2B5EF4-FFF2-40B4-BE49-F238E27FC236}">
                <a16:creationId xmlns:a16="http://schemas.microsoft.com/office/drawing/2014/main" id="{2B27AA3B-C5C0-E378-6D7A-3A55F3B2D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9089" y="2065925"/>
            <a:ext cx="3652911" cy="382466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9322904" y="6523081"/>
            <a:ext cx="2743200" cy="365125"/>
          </a:xfrm>
        </p:spPr>
        <p:txBody>
          <a:bodyPr/>
          <a:lstStyle/>
          <a:p>
            <a:fld id="{C9E52725-6D93-44E1-A96B-A09D9C1404D8}" type="slidenum">
              <a:rPr lang="en-US" smtClean="0"/>
              <a:t>38</a:t>
            </a:fld>
            <a:endParaRPr lang="en-US" dirty="0"/>
          </a:p>
        </p:txBody>
      </p:sp>
      <p:sp>
        <p:nvSpPr>
          <p:cNvPr id="12" name="TextBox 11">
            <a:extLst>
              <a:ext uri="{FF2B5EF4-FFF2-40B4-BE49-F238E27FC236}">
                <a16:creationId xmlns:a16="http://schemas.microsoft.com/office/drawing/2014/main" id="{CF1FD9BD-272D-88A1-65BA-43059EAAE60C}"/>
              </a:ext>
            </a:extLst>
          </p:cNvPr>
          <p:cNvSpPr txBox="1"/>
          <p:nvPr/>
        </p:nvSpPr>
        <p:spPr>
          <a:xfrm>
            <a:off x="4501662" y="2495968"/>
            <a:ext cx="3390313" cy="369332"/>
          </a:xfrm>
          <a:prstGeom prst="rect">
            <a:avLst/>
          </a:prstGeom>
          <a:noFill/>
        </p:spPr>
        <p:txBody>
          <a:bodyPr wrap="square">
            <a:spAutoFit/>
          </a:bodyPr>
          <a:lstStyle/>
          <a:p>
            <a:r>
              <a:rPr lang="en-GB" dirty="0">
                <a:effectLst/>
                <a:latin typeface="Helvetica" pitchFamily="2" charset="0"/>
              </a:rPr>
              <a:t> </a:t>
            </a:r>
            <a:r>
              <a:rPr lang="en-GB" dirty="0">
                <a:latin typeface="Helvetica" pitchFamily="2" charset="0"/>
              </a:rPr>
              <a:t>Investigate issues such as</a:t>
            </a:r>
            <a:r>
              <a:rPr lang="en-GB" dirty="0">
                <a:effectLst/>
                <a:latin typeface="Helvetica" pitchFamily="2" charset="0"/>
              </a:rPr>
              <a:t>:</a:t>
            </a:r>
          </a:p>
        </p:txBody>
      </p:sp>
      <p:sp>
        <p:nvSpPr>
          <p:cNvPr id="16" name="TextBox 15">
            <a:extLst>
              <a:ext uri="{FF2B5EF4-FFF2-40B4-BE49-F238E27FC236}">
                <a16:creationId xmlns:a16="http://schemas.microsoft.com/office/drawing/2014/main" id="{C98B82F8-5F70-0E06-B2D6-690342209930}"/>
              </a:ext>
            </a:extLst>
          </p:cNvPr>
          <p:cNvSpPr txBox="1"/>
          <p:nvPr/>
        </p:nvSpPr>
        <p:spPr>
          <a:xfrm>
            <a:off x="2169356" y="3092425"/>
            <a:ext cx="9493933" cy="1477328"/>
          </a:xfrm>
          <a:prstGeom prst="rect">
            <a:avLst/>
          </a:prstGeom>
          <a:noFill/>
        </p:spPr>
        <p:txBody>
          <a:bodyPr wrap="square">
            <a:spAutoFit/>
          </a:bodyPr>
          <a:lstStyle/>
          <a:p>
            <a:pPr algn="l" fontAlgn="base">
              <a:buFont typeface="+mj-lt"/>
              <a:buAutoNum type="arabicPeriod"/>
            </a:pPr>
            <a:r>
              <a:rPr lang="en-GB" dirty="0">
                <a:latin typeface="Helvetica" pitchFamily="2" charset="0"/>
              </a:rPr>
              <a:t> the </a:t>
            </a:r>
            <a:r>
              <a:rPr lang="en-GB" dirty="0">
                <a:solidFill>
                  <a:srgbClr val="C00000"/>
                </a:solidFill>
                <a:latin typeface="Helvetica" pitchFamily="2" charset="0"/>
              </a:rPr>
              <a:t>correctness</a:t>
            </a:r>
            <a:r>
              <a:rPr lang="en-GB" dirty="0">
                <a:latin typeface="Helvetica" pitchFamily="2" charset="0"/>
              </a:rPr>
              <a:t> of the produced models;</a:t>
            </a:r>
          </a:p>
          <a:p>
            <a:pPr algn="l" fontAlgn="base">
              <a:buFont typeface="+mj-lt"/>
              <a:buAutoNum type="arabicPeriod"/>
            </a:pPr>
            <a:r>
              <a:rPr lang="en-GB" dirty="0">
                <a:latin typeface="Helvetica" pitchFamily="2" charset="0"/>
              </a:rPr>
              <a:t> </a:t>
            </a:r>
            <a:r>
              <a:rPr lang="en-GB" dirty="0">
                <a:solidFill>
                  <a:srgbClr val="C00000"/>
                </a:solidFill>
                <a:latin typeface="Helvetica" pitchFamily="2" charset="0"/>
              </a:rPr>
              <a:t>how to write prompts</a:t>
            </a:r>
            <a:r>
              <a:rPr lang="en-GB" dirty="0">
                <a:latin typeface="Helvetica" pitchFamily="2" charset="0"/>
              </a:rPr>
              <a:t> to build correct and complete software models;</a:t>
            </a:r>
          </a:p>
          <a:p>
            <a:pPr algn="l" fontAlgn="base">
              <a:buFont typeface="+mj-lt"/>
              <a:buAutoNum type="arabicPeriod"/>
            </a:pPr>
            <a:r>
              <a:rPr lang="en-GB" dirty="0">
                <a:latin typeface="Helvetica" pitchFamily="2" charset="0"/>
              </a:rPr>
              <a:t> </a:t>
            </a:r>
            <a:r>
              <a:rPr lang="en-GB" dirty="0">
                <a:solidFill>
                  <a:srgbClr val="C00000"/>
                </a:solidFill>
                <a:latin typeface="Helvetica" pitchFamily="2" charset="0"/>
              </a:rPr>
              <a:t>coverage</a:t>
            </a:r>
            <a:r>
              <a:rPr lang="en-GB" dirty="0">
                <a:latin typeface="Helvetica" pitchFamily="2" charset="0"/>
              </a:rPr>
              <a:t> of different modeling concepts and mechanisms;</a:t>
            </a:r>
          </a:p>
          <a:p>
            <a:pPr algn="l" fontAlgn="base">
              <a:buFont typeface="+mj-lt"/>
              <a:buAutoNum type="arabicPeriod"/>
            </a:pPr>
            <a:r>
              <a:rPr lang="en-GB" dirty="0">
                <a:latin typeface="Helvetica" pitchFamily="2" charset="0"/>
              </a:rPr>
              <a:t> </a:t>
            </a:r>
            <a:r>
              <a:rPr lang="en-GB" dirty="0">
                <a:solidFill>
                  <a:srgbClr val="C00000"/>
                </a:solidFill>
                <a:latin typeface="Helvetica" pitchFamily="2" charset="0"/>
              </a:rPr>
              <a:t>expressiveness</a:t>
            </a:r>
            <a:r>
              <a:rPr lang="en-GB" dirty="0">
                <a:latin typeface="Helvetica" pitchFamily="2" charset="0"/>
              </a:rPr>
              <a:t>;</a:t>
            </a:r>
          </a:p>
          <a:p>
            <a:pPr algn="l" fontAlgn="base">
              <a:buFont typeface="+mj-lt"/>
              <a:buAutoNum type="arabicPeriod"/>
            </a:pPr>
            <a:r>
              <a:rPr lang="en-GB" dirty="0">
                <a:latin typeface="Helvetica" pitchFamily="2" charset="0"/>
              </a:rPr>
              <a:t> </a:t>
            </a:r>
            <a:r>
              <a:rPr lang="en-GB" dirty="0">
                <a:solidFill>
                  <a:srgbClr val="C00000"/>
                </a:solidFill>
                <a:latin typeface="Helvetica" pitchFamily="2" charset="0"/>
              </a:rPr>
              <a:t>sensitivity</a:t>
            </a:r>
            <a:r>
              <a:rPr lang="en-GB" dirty="0">
                <a:latin typeface="Helvetica" pitchFamily="2" charset="0"/>
              </a:rPr>
              <a:t> to context and problem domains</a:t>
            </a:r>
          </a:p>
        </p:txBody>
      </p:sp>
      <p:sp>
        <p:nvSpPr>
          <p:cNvPr id="4" name="TextBox 3">
            <a:extLst>
              <a:ext uri="{FF2B5EF4-FFF2-40B4-BE49-F238E27FC236}">
                <a16:creationId xmlns:a16="http://schemas.microsoft.com/office/drawing/2014/main" id="{A3FF6549-23F7-A316-5F92-F68ED1F17620}"/>
              </a:ext>
            </a:extLst>
          </p:cNvPr>
          <p:cNvSpPr txBox="1"/>
          <p:nvPr/>
        </p:nvSpPr>
        <p:spPr>
          <a:xfrm>
            <a:off x="1497496" y="6094702"/>
            <a:ext cx="9965634" cy="646331"/>
          </a:xfrm>
          <a:prstGeom prst="rect">
            <a:avLst/>
          </a:prstGeom>
          <a:noFill/>
          <a:ln w="6350">
            <a:solidFill>
              <a:schemeClr val="tx1"/>
            </a:solidFill>
          </a:ln>
        </p:spPr>
        <p:txBody>
          <a:bodyPr wrap="square" rtlCol="0">
            <a:spAutoFit/>
          </a:bodyPr>
          <a:lstStyle/>
          <a:p>
            <a:r>
              <a:rPr lang="en-GB" dirty="0"/>
              <a:t>Javier Cámara, Javier Troya, Lola Burgueño, Antonio Vallecillo. “On the assessment of generative AI in modeling tasks: An experience report with ChatGPT and UML”. Softw. Syst. Model. 22(3): 781-793 (2023)</a:t>
            </a:r>
            <a:endParaRPr lang="en-ES" dirty="0"/>
          </a:p>
        </p:txBody>
      </p:sp>
      <p:pic>
        <p:nvPicPr>
          <p:cNvPr id="1031" name="Picture 7" descr="Cover">
            <a:extLst>
              <a:ext uri="{FF2B5EF4-FFF2-40B4-BE49-F238E27FC236}">
                <a16:creationId xmlns:a16="http://schemas.microsoft.com/office/drawing/2014/main" id="{CC2E2109-323F-40D0-2199-EA9A7E951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97" y="5029472"/>
            <a:ext cx="1289185" cy="172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944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39</a:t>
            </a:fld>
            <a:endParaRPr lang="en-US" dirty="0"/>
          </a:p>
        </p:txBody>
      </p:sp>
      <p:sp>
        <p:nvSpPr>
          <p:cNvPr id="3" name="TextBox 2">
            <a:extLst>
              <a:ext uri="{FF2B5EF4-FFF2-40B4-BE49-F238E27FC236}">
                <a16:creationId xmlns:a16="http://schemas.microsoft.com/office/drawing/2014/main" id="{7B2FB696-2353-08CC-211F-9A0D30F8ADE2}"/>
              </a:ext>
            </a:extLst>
          </p:cNvPr>
          <p:cNvSpPr txBox="1"/>
          <p:nvPr/>
        </p:nvSpPr>
        <p:spPr>
          <a:xfrm>
            <a:off x="5641144" y="2483685"/>
            <a:ext cx="1336431" cy="369332"/>
          </a:xfrm>
          <a:prstGeom prst="rect">
            <a:avLst/>
          </a:prstGeom>
          <a:noFill/>
        </p:spPr>
        <p:txBody>
          <a:bodyPr wrap="square">
            <a:spAutoFit/>
          </a:bodyPr>
          <a:lstStyle/>
          <a:p>
            <a:r>
              <a:rPr lang="en-GB" dirty="0">
                <a:effectLst/>
                <a:latin typeface="Helvetica" pitchFamily="2" charset="0"/>
              </a:rPr>
              <a:t> How:</a:t>
            </a:r>
          </a:p>
        </p:txBody>
      </p:sp>
      <p:sp>
        <p:nvSpPr>
          <p:cNvPr id="8" name="TextBox 7">
            <a:extLst>
              <a:ext uri="{FF2B5EF4-FFF2-40B4-BE49-F238E27FC236}">
                <a16:creationId xmlns:a16="http://schemas.microsoft.com/office/drawing/2014/main" id="{29BDD39B-4F81-D35E-5150-08455288B251}"/>
              </a:ext>
            </a:extLst>
          </p:cNvPr>
          <p:cNvSpPr txBox="1"/>
          <p:nvPr/>
        </p:nvSpPr>
        <p:spPr>
          <a:xfrm>
            <a:off x="2141221" y="3360881"/>
            <a:ext cx="7628205" cy="2585323"/>
          </a:xfrm>
          <a:prstGeom prst="rect">
            <a:avLst/>
          </a:prstGeom>
          <a:noFill/>
        </p:spPr>
        <p:txBody>
          <a:bodyPr wrap="square">
            <a:spAutoFit/>
          </a:bodyPr>
          <a:lstStyle/>
          <a:p>
            <a:pPr algn="l" fontAlgn="base"/>
            <a:r>
              <a:rPr lang="en-GB" b="1" dirty="0">
                <a:latin typeface="Helvetica" pitchFamily="2" charset="0"/>
              </a:rPr>
              <a:t>Experiment. </a:t>
            </a:r>
            <a:r>
              <a:rPr lang="en-GB" dirty="0">
                <a:latin typeface="Helvetica" pitchFamily="2" charset="0"/>
              </a:rPr>
              <a:t>Two phases:</a:t>
            </a:r>
          </a:p>
          <a:p>
            <a:pPr marL="342900" indent="-342900" algn="l" fontAlgn="base">
              <a:buAutoNum type="arabicParenBoth"/>
            </a:pPr>
            <a:endParaRPr lang="en-GB" dirty="0">
              <a:latin typeface="Helvetica" pitchFamily="2" charset="0"/>
            </a:endParaRPr>
          </a:p>
          <a:p>
            <a:pPr marL="800100" lvl="1" indent="-342900" fontAlgn="base">
              <a:buAutoNum type="arabicParenBoth"/>
            </a:pPr>
            <a:r>
              <a:rPr lang="en-GB" dirty="0">
                <a:solidFill>
                  <a:srgbClr val="C00000"/>
                </a:solidFill>
                <a:latin typeface="Helvetica" pitchFamily="2" charset="0"/>
              </a:rPr>
              <a:t>exploratory tests</a:t>
            </a:r>
          </a:p>
          <a:p>
            <a:pPr marL="800100" lvl="1" indent="-342900" fontAlgn="base">
              <a:buAutoNum type="arabicParenBoth"/>
            </a:pPr>
            <a:endParaRPr lang="en-GB" dirty="0">
              <a:latin typeface="Helvetica" pitchFamily="2" charset="0"/>
            </a:endParaRPr>
          </a:p>
          <a:p>
            <a:pPr marL="800100" lvl="1" indent="-342900" fontAlgn="base">
              <a:buAutoNum type="arabicParenBoth"/>
            </a:pPr>
            <a:endParaRPr lang="en-GB" dirty="0">
              <a:latin typeface="Helvetica" pitchFamily="2" charset="0"/>
            </a:endParaRPr>
          </a:p>
          <a:p>
            <a:pPr marL="800100" lvl="1" indent="-342900" fontAlgn="base">
              <a:buAutoNum type="arabicParenBoth"/>
            </a:pPr>
            <a:r>
              <a:rPr lang="en-GB" dirty="0">
                <a:solidFill>
                  <a:srgbClr val="C00000"/>
                </a:solidFill>
                <a:latin typeface="Helvetica" pitchFamily="2" charset="0"/>
              </a:rPr>
              <a:t>systematic tests</a:t>
            </a:r>
          </a:p>
          <a:p>
            <a:pPr marL="342900" indent="-342900" algn="l" fontAlgn="base">
              <a:buAutoNum type="arabicParenBoth"/>
            </a:pPr>
            <a:endParaRPr lang="en-GB" dirty="0">
              <a:latin typeface="Helvetica" pitchFamily="2" charset="0"/>
            </a:endParaRPr>
          </a:p>
          <a:p>
            <a:pPr algn="l" fontAlgn="base"/>
            <a:endParaRPr lang="en-GB" dirty="0">
              <a:latin typeface="Helvetica" pitchFamily="2" charset="0"/>
            </a:endParaRPr>
          </a:p>
          <a:p>
            <a:pPr algn="l" fontAlgn="base"/>
            <a:r>
              <a:rPr lang="en-GB" b="1" dirty="0">
                <a:latin typeface="Helvetica" pitchFamily="2" charset="0"/>
              </a:rPr>
              <a:t>Eight research questions</a:t>
            </a:r>
          </a:p>
        </p:txBody>
      </p:sp>
      <p:pic>
        <p:nvPicPr>
          <p:cNvPr id="19458" name="Picture 2" descr="Experiment Vector Art, Icons, and Graphics for Free Download">
            <a:extLst>
              <a:ext uri="{FF2B5EF4-FFF2-40B4-BE49-F238E27FC236}">
                <a16:creationId xmlns:a16="http://schemas.microsoft.com/office/drawing/2014/main" id="{93162B4B-1B09-F085-5861-E25F81A2E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111" y="1124607"/>
            <a:ext cx="4271889" cy="2103127"/>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ow to Write Goals for Work in 2023: Writing Goals 101 with Examples">
            <a:extLst>
              <a:ext uri="{FF2B5EF4-FFF2-40B4-BE49-F238E27FC236}">
                <a16:creationId xmlns:a16="http://schemas.microsoft.com/office/drawing/2014/main" id="{3999212A-FA34-1714-7C3E-323F7BB75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4118" y="4095795"/>
            <a:ext cx="865241" cy="869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74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err="1">
                <a:solidFill>
                  <a:schemeClr val="bg1"/>
                </a:solidFill>
              </a:rPr>
              <a:t>Research</a:t>
            </a:r>
            <a:r>
              <a:rPr lang="es-ES" b="1" dirty="0">
                <a:solidFill>
                  <a:schemeClr val="bg1"/>
                </a:solidFill>
              </a:rPr>
              <a:t> </a:t>
            </a:r>
            <a:r>
              <a:rPr lang="es-ES" b="1" dirty="0" err="1">
                <a:solidFill>
                  <a:schemeClr val="bg1"/>
                </a:solidFill>
              </a:rPr>
              <a:t>Questions</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40</a:t>
            </a:fld>
            <a:endParaRPr lang="en-US"/>
          </a:p>
        </p:txBody>
      </p:sp>
      <p:sp>
        <p:nvSpPr>
          <p:cNvPr id="10" name="TextBox 9">
            <a:extLst>
              <a:ext uri="{FF2B5EF4-FFF2-40B4-BE49-F238E27FC236}">
                <a16:creationId xmlns:a16="http://schemas.microsoft.com/office/drawing/2014/main" id="{E76934F3-DC63-7629-EAEC-9E636AF722D9}"/>
              </a:ext>
            </a:extLst>
          </p:cNvPr>
          <p:cNvSpPr txBox="1"/>
          <p:nvPr/>
        </p:nvSpPr>
        <p:spPr>
          <a:xfrm>
            <a:off x="967154" y="1577148"/>
            <a:ext cx="10821572" cy="400110"/>
          </a:xfrm>
          <a:prstGeom prst="rect">
            <a:avLst/>
          </a:prstGeom>
          <a:noFill/>
        </p:spPr>
        <p:txBody>
          <a:bodyPr wrap="square">
            <a:spAutoFit/>
          </a:bodyPr>
          <a:lstStyle/>
          <a:p>
            <a:pPr algn="l" fontAlgn="base"/>
            <a:r>
              <a:rPr lang="en-GB" sz="2000" b="1" dirty="0">
                <a:latin typeface="Helvetica" pitchFamily="2" charset="0"/>
              </a:rPr>
              <a:t>RQ1.: Does ChatGPT generate syntactically correct UML models?</a:t>
            </a:r>
          </a:p>
        </p:txBody>
      </p:sp>
      <p:sp>
        <p:nvSpPr>
          <p:cNvPr id="11" name="TextBox 10">
            <a:extLst>
              <a:ext uri="{FF2B5EF4-FFF2-40B4-BE49-F238E27FC236}">
                <a16:creationId xmlns:a16="http://schemas.microsoft.com/office/drawing/2014/main" id="{12883C4A-79A6-5D3D-94EC-93D925AEC6CD}"/>
              </a:ext>
            </a:extLst>
          </p:cNvPr>
          <p:cNvSpPr txBox="1"/>
          <p:nvPr/>
        </p:nvSpPr>
        <p:spPr>
          <a:xfrm>
            <a:off x="1213046" y="2228671"/>
            <a:ext cx="9546394" cy="923330"/>
          </a:xfrm>
          <a:prstGeom prst="rect">
            <a:avLst/>
          </a:prstGeom>
          <a:noFill/>
          <a:ln w="15875">
            <a:solidFill>
              <a:schemeClr val="tx1"/>
            </a:solidFill>
          </a:ln>
        </p:spPr>
        <p:txBody>
          <a:bodyPr wrap="square">
            <a:spAutoFit/>
          </a:bodyPr>
          <a:lstStyle/>
          <a:p>
            <a:pPr algn="just" fontAlgn="base"/>
            <a:r>
              <a:rPr lang="en-GB" dirty="0">
                <a:latin typeface="Helvetica" pitchFamily="2" charset="0"/>
              </a:rPr>
              <a:t>The UML models produced by ChatGPT are </a:t>
            </a:r>
            <a:r>
              <a:rPr lang="en-GB" dirty="0">
                <a:solidFill>
                  <a:srgbClr val="C00000"/>
                </a:solidFill>
                <a:latin typeface="Helvetica" pitchFamily="2" charset="0"/>
              </a:rPr>
              <a:t>generally correct</a:t>
            </a:r>
            <a:r>
              <a:rPr lang="en-GB" dirty="0">
                <a:latin typeface="Helvetica" pitchFamily="2" charset="0"/>
              </a:rPr>
              <a:t>,</a:t>
            </a:r>
          </a:p>
          <a:p>
            <a:pPr algn="just" fontAlgn="base"/>
            <a:r>
              <a:rPr lang="en-GB" dirty="0">
                <a:latin typeface="Helvetica" pitchFamily="2" charset="0"/>
              </a:rPr>
              <a:t>although they may contain </a:t>
            </a:r>
            <a:r>
              <a:rPr lang="en-GB" dirty="0">
                <a:solidFill>
                  <a:srgbClr val="C00000"/>
                </a:solidFill>
                <a:latin typeface="Helvetica" pitchFamily="2" charset="0"/>
              </a:rPr>
              <a:t>small</a:t>
            </a:r>
            <a:r>
              <a:rPr lang="en-GB" dirty="0">
                <a:latin typeface="Helvetica" pitchFamily="2" charset="0"/>
              </a:rPr>
              <a:t> syntactic </a:t>
            </a:r>
            <a:r>
              <a:rPr lang="en-GB" dirty="0">
                <a:solidFill>
                  <a:srgbClr val="C00000"/>
                </a:solidFill>
                <a:latin typeface="Helvetica" pitchFamily="2" charset="0"/>
              </a:rPr>
              <a:t>errors</a:t>
            </a:r>
            <a:r>
              <a:rPr lang="en-GB" dirty="0">
                <a:latin typeface="Helvetica" pitchFamily="2" charset="0"/>
              </a:rPr>
              <a:t>, which depend on the notation used (</a:t>
            </a:r>
            <a:r>
              <a:rPr lang="en-GB" dirty="0" err="1">
                <a:latin typeface="Helvetica" pitchFamily="2" charset="0"/>
              </a:rPr>
              <a:t>PlantUML</a:t>
            </a:r>
            <a:r>
              <a:rPr lang="en-GB" dirty="0">
                <a:latin typeface="Helvetica" pitchFamily="2" charset="0"/>
              </a:rPr>
              <a:t>, USE, plain text, etc.).</a:t>
            </a:r>
          </a:p>
        </p:txBody>
      </p:sp>
      <p:pic>
        <p:nvPicPr>
          <p:cNvPr id="4" name="Picture 3">
            <a:extLst>
              <a:ext uri="{FF2B5EF4-FFF2-40B4-BE49-F238E27FC236}">
                <a16:creationId xmlns:a16="http://schemas.microsoft.com/office/drawing/2014/main" id="{F91D887B-E9F1-C016-C4F2-614D9BED51A4}"/>
              </a:ext>
            </a:extLst>
          </p:cNvPr>
          <p:cNvPicPr>
            <a:picLocks noChangeAspect="1"/>
          </p:cNvPicPr>
          <p:nvPr/>
        </p:nvPicPr>
        <p:blipFill>
          <a:blip r:embed="rId3"/>
          <a:stretch>
            <a:fillRect/>
          </a:stretch>
        </p:blipFill>
        <p:spPr>
          <a:xfrm>
            <a:off x="2892128" y="396127"/>
            <a:ext cx="6659668" cy="6431393"/>
          </a:xfrm>
          <a:prstGeom prst="rect">
            <a:avLst/>
          </a:prstGeom>
        </p:spPr>
      </p:pic>
      <p:pic>
        <p:nvPicPr>
          <p:cNvPr id="5" name="Picture 4">
            <a:extLst>
              <a:ext uri="{FF2B5EF4-FFF2-40B4-BE49-F238E27FC236}">
                <a16:creationId xmlns:a16="http://schemas.microsoft.com/office/drawing/2014/main" id="{FE3B5C6B-85E3-8557-AF5F-EF454235AD91}"/>
              </a:ext>
            </a:extLst>
          </p:cNvPr>
          <p:cNvPicPr>
            <a:picLocks noChangeAspect="1"/>
          </p:cNvPicPr>
          <p:nvPr/>
        </p:nvPicPr>
        <p:blipFill>
          <a:blip r:embed="rId4"/>
          <a:stretch>
            <a:fillRect/>
          </a:stretch>
        </p:blipFill>
        <p:spPr>
          <a:xfrm>
            <a:off x="2717409" y="3680617"/>
            <a:ext cx="7772400" cy="2202059"/>
          </a:xfrm>
          <a:prstGeom prst="rect">
            <a:avLst/>
          </a:prstGeom>
        </p:spPr>
      </p:pic>
      <p:pic>
        <p:nvPicPr>
          <p:cNvPr id="3074" name="Picture 2" descr="Correct stock illustration. Illustration of right, exact - 109025952">
            <a:extLst>
              <a:ext uri="{FF2B5EF4-FFF2-40B4-BE49-F238E27FC236}">
                <a16:creationId xmlns:a16="http://schemas.microsoft.com/office/drawing/2014/main" id="{BADE9847-2174-C726-5E41-910B89C3A3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478" b="15715"/>
          <a:stretch/>
        </p:blipFill>
        <p:spPr bwMode="auto">
          <a:xfrm>
            <a:off x="9171510" y="3711732"/>
            <a:ext cx="2636598" cy="1219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17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ell on Earth | Slayers Club">
            <a:extLst>
              <a:ext uri="{FF2B5EF4-FFF2-40B4-BE49-F238E27FC236}">
                <a16:creationId xmlns:a16="http://schemas.microsoft.com/office/drawing/2014/main" id="{C1A5D298-BF81-AEC4-6137-8E7A924A60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5</a:t>
            </a:fld>
            <a:endParaRPr lang="en-US" dirty="0"/>
          </a:p>
        </p:txBody>
      </p:sp>
      <p:sp>
        <p:nvSpPr>
          <p:cNvPr id="3" name="TextBox 2">
            <a:extLst>
              <a:ext uri="{FF2B5EF4-FFF2-40B4-BE49-F238E27FC236}">
                <a16:creationId xmlns:a16="http://schemas.microsoft.com/office/drawing/2014/main" id="{305A9E18-73AC-4ED2-087C-9CCA33F53A30}"/>
              </a:ext>
            </a:extLst>
          </p:cNvPr>
          <p:cNvSpPr txBox="1"/>
          <p:nvPr/>
        </p:nvSpPr>
        <p:spPr>
          <a:xfrm>
            <a:off x="4062219" y="2921167"/>
            <a:ext cx="4690708" cy="1015663"/>
          </a:xfrm>
          <a:prstGeom prst="rect">
            <a:avLst/>
          </a:prstGeom>
          <a:noFill/>
        </p:spPr>
        <p:txBody>
          <a:bodyPr wrap="none" rtlCol="0">
            <a:spAutoFit/>
          </a:bodyPr>
          <a:lstStyle/>
          <a:p>
            <a:r>
              <a:rPr lang="en-GB" sz="6000" b="1" dirty="0">
                <a:solidFill>
                  <a:schemeClr val="bg1"/>
                </a:solidFill>
              </a:rPr>
              <a:t>H</a:t>
            </a:r>
            <a:r>
              <a:rPr lang="en-ES" sz="6000" b="1">
                <a:solidFill>
                  <a:schemeClr val="bg1"/>
                </a:solidFill>
              </a:rPr>
              <a:t>ell on earth?</a:t>
            </a:r>
          </a:p>
        </p:txBody>
      </p:sp>
    </p:spTree>
    <p:extLst>
      <p:ext uri="{BB962C8B-B14F-4D97-AF65-F5344CB8AC3E}">
        <p14:creationId xmlns:p14="http://schemas.microsoft.com/office/powerpoint/2010/main" val="2211172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Research</a:t>
            </a:r>
            <a:r>
              <a:rPr lang="es-ES" b="1">
                <a:solidFill>
                  <a:schemeClr val="bg1"/>
                </a:solidFill>
              </a:rPr>
              <a:t> </a:t>
            </a:r>
            <a:r>
              <a:rPr lang="es-ES" b="1" err="1">
                <a:solidFill>
                  <a:schemeClr val="bg1"/>
                </a:solidFill>
              </a:rPr>
              <a:t>Questions</a:t>
            </a:r>
            <a:endParaRPr lang="en-US" b="1">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41</a:t>
            </a:fld>
            <a:endParaRPr lang="en-US"/>
          </a:p>
        </p:txBody>
      </p:sp>
      <p:sp>
        <p:nvSpPr>
          <p:cNvPr id="10" name="TextBox 9">
            <a:extLst>
              <a:ext uri="{FF2B5EF4-FFF2-40B4-BE49-F238E27FC236}">
                <a16:creationId xmlns:a16="http://schemas.microsoft.com/office/drawing/2014/main" id="{E76934F3-DC63-7629-EAEC-9E636AF722D9}"/>
              </a:ext>
            </a:extLst>
          </p:cNvPr>
          <p:cNvSpPr txBox="1"/>
          <p:nvPr/>
        </p:nvSpPr>
        <p:spPr>
          <a:xfrm>
            <a:off x="967154" y="1577148"/>
            <a:ext cx="10821572" cy="400110"/>
          </a:xfrm>
          <a:prstGeom prst="rect">
            <a:avLst/>
          </a:prstGeom>
          <a:noFill/>
        </p:spPr>
        <p:txBody>
          <a:bodyPr wrap="square">
            <a:spAutoFit/>
          </a:bodyPr>
          <a:lstStyle/>
          <a:p>
            <a:pPr algn="l" fontAlgn="base"/>
            <a:r>
              <a:rPr lang="en-GB" sz="2000" b="1" dirty="0">
                <a:latin typeface="Helvetica" pitchFamily="2" charset="0"/>
              </a:rPr>
              <a:t>RQ1.: Does ChatGPT generate syntactically correct UML models?</a:t>
            </a:r>
          </a:p>
        </p:txBody>
      </p:sp>
      <p:sp>
        <p:nvSpPr>
          <p:cNvPr id="11" name="TextBox 10">
            <a:extLst>
              <a:ext uri="{FF2B5EF4-FFF2-40B4-BE49-F238E27FC236}">
                <a16:creationId xmlns:a16="http://schemas.microsoft.com/office/drawing/2014/main" id="{12883C4A-79A6-5D3D-94EC-93D925AEC6CD}"/>
              </a:ext>
            </a:extLst>
          </p:cNvPr>
          <p:cNvSpPr txBox="1"/>
          <p:nvPr/>
        </p:nvSpPr>
        <p:spPr>
          <a:xfrm>
            <a:off x="1213046" y="2228671"/>
            <a:ext cx="9546394" cy="923330"/>
          </a:xfrm>
          <a:prstGeom prst="rect">
            <a:avLst/>
          </a:prstGeom>
          <a:noFill/>
          <a:ln w="15875">
            <a:solidFill>
              <a:schemeClr val="tx1"/>
            </a:solidFill>
          </a:ln>
        </p:spPr>
        <p:txBody>
          <a:bodyPr wrap="square">
            <a:spAutoFit/>
          </a:bodyPr>
          <a:lstStyle/>
          <a:p>
            <a:pPr algn="just" fontAlgn="base"/>
            <a:r>
              <a:rPr lang="en-GB" dirty="0">
                <a:latin typeface="Helvetica" pitchFamily="2" charset="0"/>
              </a:rPr>
              <a:t>The UML models produced by ChatGPT are generally correct,</a:t>
            </a:r>
          </a:p>
          <a:p>
            <a:pPr algn="just" fontAlgn="base"/>
            <a:r>
              <a:rPr lang="en-GB" dirty="0">
                <a:latin typeface="Helvetica" pitchFamily="2" charset="0"/>
              </a:rPr>
              <a:t>although they may contain small syntactic errors, which depend on the notation used (</a:t>
            </a:r>
            <a:r>
              <a:rPr lang="en-GB" dirty="0" err="1">
                <a:latin typeface="Helvetica" pitchFamily="2" charset="0"/>
              </a:rPr>
              <a:t>PlantUML</a:t>
            </a:r>
            <a:r>
              <a:rPr lang="en-GB" dirty="0">
                <a:latin typeface="Helvetica" pitchFamily="2" charset="0"/>
              </a:rPr>
              <a:t>, USE, plain text, etc.).</a:t>
            </a:r>
          </a:p>
        </p:txBody>
      </p:sp>
      <p:pic>
        <p:nvPicPr>
          <p:cNvPr id="3" name="Picture 2">
            <a:extLst>
              <a:ext uri="{FF2B5EF4-FFF2-40B4-BE49-F238E27FC236}">
                <a16:creationId xmlns:a16="http://schemas.microsoft.com/office/drawing/2014/main" id="{F0E9AC06-9665-468E-55D3-AD48A57B4586}"/>
              </a:ext>
            </a:extLst>
          </p:cNvPr>
          <p:cNvPicPr>
            <a:picLocks noChangeAspect="1"/>
          </p:cNvPicPr>
          <p:nvPr/>
        </p:nvPicPr>
        <p:blipFill rotWithShape="1">
          <a:blip r:embed="rId3"/>
          <a:srcRect t="438" b="31333"/>
          <a:stretch/>
        </p:blipFill>
        <p:spPr>
          <a:xfrm>
            <a:off x="2496713" y="1124607"/>
            <a:ext cx="7563620" cy="5614788"/>
          </a:xfrm>
          <a:prstGeom prst="rect">
            <a:avLst/>
          </a:prstGeom>
        </p:spPr>
      </p:pic>
      <p:pic>
        <p:nvPicPr>
          <p:cNvPr id="5122" name="Picture 2" descr="FAIL / Epic Fail | Know Your Meme">
            <a:extLst>
              <a:ext uri="{FF2B5EF4-FFF2-40B4-BE49-F238E27FC236}">
                <a16:creationId xmlns:a16="http://schemas.microsoft.com/office/drawing/2014/main" id="{8B9B75D8-356C-044E-E2E9-2FCABC1DC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2368" y="4301242"/>
            <a:ext cx="1941511" cy="109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Research</a:t>
            </a:r>
            <a:r>
              <a:rPr lang="es-ES" b="1">
                <a:solidFill>
                  <a:schemeClr val="bg1"/>
                </a:solidFill>
              </a:rPr>
              <a:t> </a:t>
            </a:r>
            <a:r>
              <a:rPr lang="es-ES" b="1" err="1">
                <a:solidFill>
                  <a:schemeClr val="bg1"/>
                </a:solidFill>
              </a:rPr>
              <a:t>Questions</a:t>
            </a:r>
            <a:endParaRPr lang="en-US" b="1">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42</a:t>
            </a:fld>
            <a:endParaRPr lang="en-US"/>
          </a:p>
        </p:txBody>
      </p:sp>
      <p:sp>
        <p:nvSpPr>
          <p:cNvPr id="10" name="TextBox 9">
            <a:extLst>
              <a:ext uri="{FF2B5EF4-FFF2-40B4-BE49-F238E27FC236}">
                <a16:creationId xmlns:a16="http://schemas.microsoft.com/office/drawing/2014/main" id="{E76934F3-DC63-7629-EAEC-9E636AF722D9}"/>
              </a:ext>
            </a:extLst>
          </p:cNvPr>
          <p:cNvSpPr txBox="1"/>
          <p:nvPr/>
        </p:nvSpPr>
        <p:spPr>
          <a:xfrm>
            <a:off x="967154" y="1577148"/>
            <a:ext cx="10821572" cy="400110"/>
          </a:xfrm>
          <a:prstGeom prst="rect">
            <a:avLst/>
          </a:prstGeom>
          <a:noFill/>
        </p:spPr>
        <p:txBody>
          <a:bodyPr wrap="square">
            <a:spAutoFit/>
          </a:bodyPr>
          <a:lstStyle/>
          <a:p>
            <a:pPr algn="l" fontAlgn="base"/>
            <a:r>
              <a:rPr lang="en-GB" sz="2000" b="1" dirty="0">
                <a:latin typeface="Helvetica" pitchFamily="2" charset="0"/>
              </a:rPr>
              <a:t>RQ1.: Does ChatGPT generate syntactically correct UML models?</a:t>
            </a:r>
          </a:p>
        </p:txBody>
      </p:sp>
      <p:sp>
        <p:nvSpPr>
          <p:cNvPr id="11" name="TextBox 10">
            <a:extLst>
              <a:ext uri="{FF2B5EF4-FFF2-40B4-BE49-F238E27FC236}">
                <a16:creationId xmlns:a16="http://schemas.microsoft.com/office/drawing/2014/main" id="{12883C4A-79A6-5D3D-94EC-93D925AEC6CD}"/>
              </a:ext>
            </a:extLst>
          </p:cNvPr>
          <p:cNvSpPr txBox="1"/>
          <p:nvPr/>
        </p:nvSpPr>
        <p:spPr>
          <a:xfrm>
            <a:off x="1213046" y="2228671"/>
            <a:ext cx="9546394" cy="923330"/>
          </a:xfrm>
          <a:prstGeom prst="rect">
            <a:avLst/>
          </a:prstGeom>
          <a:noFill/>
          <a:ln w="15875">
            <a:solidFill>
              <a:schemeClr val="tx1"/>
            </a:solidFill>
          </a:ln>
        </p:spPr>
        <p:txBody>
          <a:bodyPr wrap="square">
            <a:spAutoFit/>
          </a:bodyPr>
          <a:lstStyle/>
          <a:p>
            <a:pPr algn="just" fontAlgn="base"/>
            <a:r>
              <a:rPr lang="en-GB" dirty="0">
                <a:latin typeface="Helvetica" pitchFamily="2" charset="0"/>
              </a:rPr>
              <a:t>The UML models produced by ChatGPT are generally correct,</a:t>
            </a:r>
          </a:p>
          <a:p>
            <a:pPr algn="just" fontAlgn="base"/>
            <a:r>
              <a:rPr lang="en-GB" dirty="0">
                <a:latin typeface="Helvetica" pitchFamily="2" charset="0"/>
              </a:rPr>
              <a:t>although they may contain small syntactic errors, which depend on the notation used (</a:t>
            </a:r>
            <a:r>
              <a:rPr lang="en-GB" dirty="0" err="1">
                <a:latin typeface="Helvetica" pitchFamily="2" charset="0"/>
              </a:rPr>
              <a:t>PlantUML</a:t>
            </a:r>
            <a:r>
              <a:rPr lang="en-GB" dirty="0">
                <a:latin typeface="Helvetica" pitchFamily="2" charset="0"/>
              </a:rPr>
              <a:t>, USE, plain text, etc.).</a:t>
            </a:r>
          </a:p>
        </p:txBody>
      </p:sp>
      <p:pic>
        <p:nvPicPr>
          <p:cNvPr id="4" name="Picture 3">
            <a:extLst>
              <a:ext uri="{FF2B5EF4-FFF2-40B4-BE49-F238E27FC236}">
                <a16:creationId xmlns:a16="http://schemas.microsoft.com/office/drawing/2014/main" id="{D27A2E98-3570-520F-26AE-6400E45CDA60}"/>
              </a:ext>
            </a:extLst>
          </p:cNvPr>
          <p:cNvPicPr>
            <a:picLocks noChangeAspect="1"/>
          </p:cNvPicPr>
          <p:nvPr/>
        </p:nvPicPr>
        <p:blipFill>
          <a:blip r:embed="rId3"/>
          <a:stretch>
            <a:fillRect/>
          </a:stretch>
        </p:blipFill>
        <p:spPr>
          <a:xfrm>
            <a:off x="471777" y="538626"/>
            <a:ext cx="5554933" cy="6319374"/>
          </a:xfrm>
          <a:prstGeom prst="rect">
            <a:avLst/>
          </a:prstGeom>
        </p:spPr>
      </p:pic>
      <p:pic>
        <p:nvPicPr>
          <p:cNvPr id="7" name="Picture 6">
            <a:extLst>
              <a:ext uri="{FF2B5EF4-FFF2-40B4-BE49-F238E27FC236}">
                <a16:creationId xmlns:a16="http://schemas.microsoft.com/office/drawing/2014/main" id="{7C3F3140-927D-9FDD-6BCA-9B404C90F2D4}"/>
              </a:ext>
            </a:extLst>
          </p:cNvPr>
          <p:cNvPicPr>
            <a:picLocks noChangeAspect="1"/>
          </p:cNvPicPr>
          <p:nvPr/>
        </p:nvPicPr>
        <p:blipFill rotWithShape="1">
          <a:blip r:embed="rId4"/>
          <a:srcRect l="15271"/>
          <a:stretch/>
        </p:blipFill>
        <p:spPr>
          <a:xfrm>
            <a:off x="6309360" y="538626"/>
            <a:ext cx="4077448" cy="6319374"/>
          </a:xfrm>
          <a:prstGeom prst="rect">
            <a:avLst/>
          </a:prstGeom>
        </p:spPr>
      </p:pic>
      <p:pic>
        <p:nvPicPr>
          <p:cNvPr id="5122" name="Picture 2" descr="FAIL / Epic Fail | Know Your Meme">
            <a:extLst>
              <a:ext uri="{FF2B5EF4-FFF2-40B4-BE49-F238E27FC236}">
                <a16:creationId xmlns:a16="http://schemas.microsoft.com/office/drawing/2014/main" id="{8B9B75D8-356C-044E-E2E9-2FCABC1DCB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2332" y="4087889"/>
            <a:ext cx="1941511" cy="10937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hand writing a word&#10;&#10;Description automatically generated">
            <a:extLst>
              <a:ext uri="{FF2B5EF4-FFF2-40B4-BE49-F238E27FC236}">
                <a16:creationId xmlns:a16="http://schemas.microsoft.com/office/drawing/2014/main" id="{83392E47-2ADB-60DD-E2F4-D53000EC76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274" y="870573"/>
            <a:ext cx="10183407" cy="6788938"/>
          </a:xfrm>
          <a:prstGeom prst="rect">
            <a:avLst/>
          </a:prstGeom>
          <a:solidFill>
            <a:schemeClr val="bg1">
              <a:alpha val="81358"/>
            </a:schemeClr>
          </a:solidFill>
          <a:effectLst>
            <a:softEdge rad="330914"/>
          </a:effectLst>
        </p:spPr>
      </p:pic>
    </p:spTree>
    <p:extLst>
      <p:ext uri="{BB962C8B-B14F-4D97-AF65-F5344CB8AC3E}">
        <p14:creationId xmlns:p14="http://schemas.microsoft.com/office/powerpoint/2010/main" val="63065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Research</a:t>
            </a:r>
            <a:r>
              <a:rPr lang="es-ES" b="1">
                <a:solidFill>
                  <a:schemeClr val="bg1"/>
                </a:solidFill>
              </a:rPr>
              <a:t> </a:t>
            </a:r>
            <a:r>
              <a:rPr lang="es-ES" b="1" err="1">
                <a:solidFill>
                  <a:schemeClr val="bg1"/>
                </a:solidFill>
              </a:rPr>
              <a:t>Questions</a:t>
            </a:r>
            <a:endParaRPr lang="en-US" b="1">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43</a:t>
            </a:fld>
            <a:endParaRPr lang="en-US"/>
          </a:p>
        </p:txBody>
      </p:sp>
      <p:sp>
        <p:nvSpPr>
          <p:cNvPr id="10" name="TextBox 9">
            <a:extLst>
              <a:ext uri="{FF2B5EF4-FFF2-40B4-BE49-F238E27FC236}">
                <a16:creationId xmlns:a16="http://schemas.microsoft.com/office/drawing/2014/main" id="{E76934F3-DC63-7629-EAEC-9E636AF722D9}"/>
              </a:ext>
            </a:extLst>
          </p:cNvPr>
          <p:cNvSpPr txBox="1"/>
          <p:nvPr/>
        </p:nvSpPr>
        <p:spPr>
          <a:xfrm>
            <a:off x="967154" y="1577148"/>
            <a:ext cx="10821572" cy="707886"/>
          </a:xfrm>
          <a:prstGeom prst="rect">
            <a:avLst/>
          </a:prstGeom>
          <a:noFill/>
        </p:spPr>
        <p:txBody>
          <a:bodyPr wrap="square">
            <a:spAutoFit/>
          </a:bodyPr>
          <a:lstStyle/>
          <a:p>
            <a:pPr algn="l" fontAlgn="base"/>
            <a:r>
              <a:rPr lang="en-GB" sz="2000" b="1" dirty="0">
                <a:latin typeface="Helvetica" pitchFamily="2" charset="0"/>
              </a:rPr>
              <a:t>RQ2.: Does ChatGPT generate semantically correct models, i.e., semantically aligned with the user’s intent?</a:t>
            </a:r>
          </a:p>
        </p:txBody>
      </p:sp>
      <p:sp>
        <p:nvSpPr>
          <p:cNvPr id="11" name="TextBox 10">
            <a:extLst>
              <a:ext uri="{FF2B5EF4-FFF2-40B4-BE49-F238E27FC236}">
                <a16:creationId xmlns:a16="http://schemas.microsoft.com/office/drawing/2014/main" id="{12883C4A-79A6-5D3D-94EC-93D925AEC6CD}"/>
              </a:ext>
            </a:extLst>
          </p:cNvPr>
          <p:cNvSpPr txBox="1"/>
          <p:nvPr/>
        </p:nvSpPr>
        <p:spPr>
          <a:xfrm>
            <a:off x="1213046" y="2381071"/>
            <a:ext cx="9927394" cy="923330"/>
          </a:xfrm>
          <a:prstGeom prst="rect">
            <a:avLst/>
          </a:prstGeom>
          <a:noFill/>
          <a:ln w="15875">
            <a:solidFill>
              <a:schemeClr val="tx1"/>
            </a:solidFill>
          </a:ln>
        </p:spPr>
        <p:txBody>
          <a:bodyPr wrap="square">
            <a:spAutoFit/>
          </a:bodyPr>
          <a:lstStyle/>
          <a:p>
            <a:pPr marL="285750" indent="-285750" algn="just" fontAlgn="base">
              <a:buFontTx/>
              <a:buChar char="-"/>
            </a:pPr>
            <a:r>
              <a:rPr lang="en-GB">
                <a:latin typeface="Helvetica" pitchFamily="2" charset="0"/>
              </a:rPr>
              <a:t>Weakest point</a:t>
            </a:r>
          </a:p>
          <a:p>
            <a:pPr marL="742950" lvl="1" indent="-285750" algn="just" fontAlgn="base">
              <a:buFontTx/>
              <a:buChar char="-"/>
            </a:pPr>
            <a:r>
              <a:rPr lang="en-GB">
                <a:latin typeface="Helvetica" pitchFamily="2" charset="0"/>
              </a:rPr>
              <a:t>Not surprising: LLMs are better at syntax than producing semantically correct results</a:t>
            </a:r>
          </a:p>
          <a:p>
            <a:pPr marL="285750" indent="-285750" algn="just" fontAlgn="base">
              <a:buFontTx/>
              <a:buChar char="-"/>
            </a:pPr>
            <a:r>
              <a:rPr lang="en-GB">
                <a:latin typeface="Helvetica" pitchFamily="2" charset="0"/>
              </a:rPr>
              <a:t>This includes </a:t>
            </a:r>
            <a:r>
              <a:rPr lang="en-GB" b="1">
                <a:solidFill>
                  <a:srgbClr val="0070C0"/>
                </a:solidFill>
                <a:latin typeface="Helvetica" pitchFamily="2" charset="0"/>
              </a:rPr>
              <a:t>errors</a:t>
            </a:r>
            <a:r>
              <a:rPr lang="en-GB">
                <a:latin typeface="Helvetica" pitchFamily="2" charset="0"/>
              </a:rPr>
              <a:t> in both the </a:t>
            </a:r>
            <a:r>
              <a:rPr lang="en-GB">
                <a:solidFill>
                  <a:srgbClr val="C00000"/>
                </a:solidFill>
                <a:latin typeface="Helvetica" pitchFamily="2" charset="0"/>
              </a:rPr>
              <a:t>semantics of the language </a:t>
            </a:r>
            <a:r>
              <a:rPr lang="en-GB">
                <a:latin typeface="Helvetica" pitchFamily="2" charset="0"/>
              </a:rPr>
              <a:t>and the </a:t>
            </a:r>
            <a:r>
              <a:rPr lang="en-GB">
                <a:solidFill>
                  <a:srgbClr val="C00000"/>
                </a:solidFill>
                <a:latin typeface="Helvetica" pitchFamily="2" charset="0"/>
              </a:rPr>
              <a:t>semantics of the domain</a:t>
            </a:r>
            <a:endParaRPr lang="en-GB">
              <a:latin typeface="Helvetica" pitchFamily="2" charset="0"/>
            </a:endParaRPr>
          </a:p>
        </p:txBody>
      </p:sp>
      <p:pic>
        <p:nvPicPr>
          <p:cNvPr id="3" name="Picture 2">
            <a:extLst>
              <a:ext uri="{FF2B5EF4-FFF2-40B4-BE49-F238E27FC236}">
                <a16:creationId xmlns:a16="http://schemas.microsoft.com/office/drawing/2014/main" id="{ABA8D969-398A-33D4-9332-D51FB6686F51}"/>
              </a:ext>
            </a:extLst>
          </p:cNvPr>
          <p:cNvPicPr>
            <a:picLocks noChangeAspect="1"/>
          </p:cNvPicPr>
          <p:nvPr/>
        </p:nvPicPr>
        <p:blipFill>
          <a:blip r:embed="rId3"/>
          <a:stretch>
            <a:fillRect/>
          </a:stretch>
        </p:blipFill>
        <p:spPr>
          <a:xfrm>
            <a:off x="6476999" y="3429000"/>
            <a:ext cx="1952397" cy="3429000"/>
          </a:xfrm>
          <a:prstGeom prst="rect">
            <a:avLst/>
          </a:prstGeom>
        </p:spPr>
      </p:pic>
      <p:pic>
        <p:nvPicPr>
          <p:cNvPr id="7" name="Picture 6">
            <a:extLst>
              <a:ext uri="{FF2B5EF4-FFF2-40B4-BE49-F238E27FC236}">
                <a16:creationId xmlns:a16="http://schemas.microsoft.com/office/drawing/2014/main" id="{CA767430-3E94-8846-E6EC-96EAF98BD32C}"/>
              </a:ext>
            </a:extLst>
          </p:cNvPr>
          <p:cNvPicPr>
            <a:picLocks noChangeAspect="1"/>
          </p:cNvPicPr>
          <p:nvPr/>
        </p:nvPicPr>
        <p:blipFill>
          <a:blip r:embed="rId4"/>
          <a:stretch>
            <a:fillRect/>
          </a:stretch>
        </p:blipFill>
        <p:spPr>
          <a:xfrm>
            <a:off x="471777" y="538626"/>
            <a:ext cx="5554933" cy="6319374"/>
          </a:xfrm>
          <a:prstGeom prst="rect">
            <a:avLst/>
          </a:prstGeom>
        </p:spPr>
      </p:pic>
      <p:pic>
        <p:nvPicPr>
          <p:cNvPr id="8194" name="Picture 2" descr="Free Click SVG, PNG Icon, Symbol. Download Image.">
            <a:extLst>
              <a:ext uri="{FF2B5EF4-FFF2-40B4-BE49-F238E27FC236}">
                <a16:creationId xmlns:a16="http://schemas.microsoft.com/office/drawing/2014/main" id="{6351ADE3-E02A-39A6-2A31-2B96C3EA7C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6720" y="5857709"/>
            <a:ext cx="923330" cy="9233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28D346-2385-811C-41DF-412F091E1F23}"/>
              </a:ext>
            </a:extLst>
          </p:cNvPr>
          <p:cNvSpPr txBox="1"/>
          <p:nvPr/>
        </p:nvSpPr>
        <p:spPr>
          <a:xfrm>
            <a:off x="9220200" y="4125545"/>
            <a:ext cx="1920240" cy="1200329"/>
          </a:xfrm>
          <a:prstGeom prst="rect">
            <a:avLst/>
          </a:prstGeom>
          <a:noFill/>
        </p:spPr>
        <p:txBody>
          <a:bodyPr wrap="square" rtlCol="0">
            <a:spAutoFit/>
          </a:bodyPr>
          <a:lstStyle/>
          <a:p>
            <a:r>
              <a:rPr lang="es-ES" i="1"/>
              <a:t>NOT BAD!</a:t>
            </a:r>
          </a:p>
          <a:p>
            <a:r>
              <a:rPr lang="es-ES" i="1" err="1"/>
              <a:t>but</a:t>
            </a:r>
            <a:r>
              <a:rPr lang="es-ES" i="1"/>
              <a:t> </a:t>
            </a:r>
            <a:r>
              <a:rPr lang="es-ES" i="1" err="1"/>
              <a:t>the</a:t>
            </a:r>
            <a:r>
              <a:rPr lang="en-ES" i="1"/>
              <a:t> cardinalities were not captured</a:t>
            </a:r>
          </a:p>
        </p:txBody>
      </p:sp>
      <p:sp>
        <p:nvSpPr>
          <p:cNvPr id="9" name="TextBox 8">
            <a:extLst>
              <a:ext uri="{FF2B5EF4-FFF2-40B4-BE49-F238E27FC236}">
                <a16:creationId xmlns:a16="http://schemas.microsoft.com/office/drawing/2014/main" id="{3F0DD58D-E62F-0E05-80D9-5BA82DF9E318}"/>
              </a:ext>
            </a:extLst>
          </p:cNvPr>
          <p:cNvSpPr txBox="1"/>
          <p:nvPr/>
        </p:nvSpPr>
        <p:spPr>
          <a:xfrm>
            <a:off x="9220200" y="5754166"/>
            <a:ext cx="1920240" cy="369332"/>
          </a:xfrm>
          <a:prstGeom prst="rect">
            <a:avLst/>
          </a:prstGeom>
          <a:noFill/>
        </p:spPr>
        <p:txBody>
          <a:bodyPr wrap="square" rtlCol="0">
            <a:spAutoFit/>
          </a:bodyPr>
          <a:lstStyle/>
          <a:p>
            <a:r>
              <a:rPr lang="en-ES" i="1">
                <a:solidFill>
                  <a:schemeClr val="accent6">
                    <a:lumMod val="75000"/>
                  </a:schemeClr>
                </a:solidFill>
              </a:rPr>
              <a:t>LET’S INSIST</a:t>
            </a:r>
          </a:p>
        </p:txBody>
      </p:sp>
    </p:spTree>
    <p:extLst>
      <p:ext uri="{BB962C8B-B14F-4D97-AF65-F5344CB8AC3E}">
        <p14:creationId xmlns:p14="http://schemas.microsoft.com/office/powerpoint/2010/main" val="92961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8194"/>
                                        </p:tgtEl>
                                        <p:attrNameLst>
                                          <p:attrName>style.visibility</p:attrName>
                                        </p:attrNameLst>
                                      </p:cBhvr>
                                      <p:to>
                                        <p:strVal val="visible"/>
                                      </p:to>
                                    </p:set>
                                    <p:animEffect transition="in" filter="fade">
                                      <p:cBhvr>
                                        <p:cTn id="9" dur="1000"/>
                                        <p:tgtEl>
                                          <p:spTgt spid="8194"/>
                                        </p:tgtEl>
                                      </p:cBhvr>
                                    </p:animEffect>
                                    <p:anim calcmode="lin" valueType="num">
                                      <p:cBhvr>
                                        <p:cTn id="10" dur="1000" fill="hold"/>
                                        <p:tgtEl>
                                          <p:spTgt spid="8194"/>
                                        </p:tgtEl>
                                        <p:attrNameLst>
                                          <p:attrName>ppt_x</p:attrName>
                                        </p:attrNameLst>
                                      </p:cBhvr>
                                      <p:tavLst>
                                        <p:tav tm="0">
                                          <p:val>
                                            <p:strVal val="#ppt_x"/>
                                          </p:val>
                                        </p:tav>
                                        <p:tav tm="100000">
                                          <p:val>
                                            <p:strVal val="#ppt_x"/>
                                          </p:val>
                                        </p:tav>
                                      </p:tavLst>
                                    </p:anim>
                                    <p:anim calcmode="lin" valueType="num">
                                      <p:cBhvr>
                                        <p:cTn id="11"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Research</a:t>
            </a:r>
            <a:r>
              <a:rPr lang="es-ES" b="1">
                <a:solidFill>
                  <a:schemeClr val="bg1"/>
                </a:solidFill>
              </a:rPr>
              <a:t> </a:t>
            </a:r>
            <a:r>
              <a:rPr lang="es-ES" b="1" err="1">
                <a:solidFill>
                  <a:schemeClr val="bg1"/>
                </a:solidFill>
              </a:rPr>
              <a:t>Questions</a:t>
            </a:r>
            <a:endParaRPr lang="en-US" b="1">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44</a:t>
            </a:fld>
            <a:endParaRPr lang="en-US"/>
          </a:p>
        </p:txBody>
      </p:sp>
      <p:sp>
        <p:nvSpPr>
          <p:cNvPr id="10" name="TextBox 9">
            <a:extLst>
              <a:ext uri="{FF2B5EF4-FFF2-40B4-BE49-F238E27FC236}">
                <a16:creationId xmlns:a16="http://schemas.microsoft.com/office/drawing/2014/main" id="{E76934F3-DC63-7629-EAEC-9E636AF722D9}"/>
              </a:ext>
            </a:extLst>
          </p:cNvPr>
          <p:cNvSpPr txBox="1"/>
          <p:nvPr/>
        </p:nvSpPr>
        <p:spPr>
          <a:xfrm>
            <a:off x="967154" y="1577148"/>
            <a:ext cx="10821572" cy="707886"/>
          </a:xfrm>
          <a:prstGeom prst="rect">
            <a:avLst/>
          </a:prstGeom>
          <a:noFill/>
        </p:spPr>
        <p:txBody>
          <a:bodyPr wrap="square">
            <a:spAutoFit/>
          </a:bodyPr>
          <a:lstStyle/>
          <a:p>
            <a:pPr algn="l" fontAlgn="base"/>
            <a:r>
              <a:rPr lang="en-GB" sz="2000" b="1" dirty="0">
                <a:latin typeface="Helvetica" pitchFamily="2" charset="0"/>
              </a:rPr>
              <a:t>RQ2.: Does ChatGPT generate semantically correct models, i.e., semantically aligned with the user’s intent?</a:t>
            </a:r>
          </a:p>
        </p:txBody>
      </p:sp>
      <p:sp>
        <p:nvSpPr>
          <p:cNvPr id="11" name="TextBox 10">
            <a:extLst>
              <a:ext uri="{FF2B5EF4-FFF2-40B4-BE49-F238E27FC236}">
                <a16:creationId xmlns:a16="http://schemas.microsoft.com/office/drawing/2014/main" id="{12883C4A-79A6-5D3D-94EC-93D925AEC6CD}"/>
              </a:ext>
            </a:extLst>
          </p:cNvPr>
          <p:cNvSpPr txBox="1"/>
          <p:nvPr/>
        </p:nvSpPr>
        <p:spPr>
          <a:xfrm>
            <a:off x="1213046" y="2381071"/>
            <a:ext cx="9927394" cy="923330"/>
          </a:xfrm>
          <a:prstGeom prst="rect">
            <a:avLst/>
          </a:prstGeom>
          <a:noFill/>
          <a:ln w="15875">
            <a:solidFill>
              <a:schemeClr val="tx1"/>
            </a:solidFill>
          </a:ln>
        </p:spPr>
        <p:txBody>
          <a:bodyPr wrap="square">
            <a:spAutoFit/>
          </a:bodyPr>
          <a:lstStyle/>
          <a:p>
            <a:pPr marL="285750" indent="-285750" algn="just" fontAlgn="base">
              <a:buFontTx/>
              <a:buChar char="-"/>
            </a:pPr>
            <a:r>
              <a:rPr lang="en-GB">
                <a:latin typeface="Helvetica" pitchFamily="2" charset="0"/>
              </a:rPr>
              <a:t>Weakest point</a:t>
            </a:r>
          </a:p>
          <a:p>
            <a:pPr marL="742950" lvl="1" indent="-285750" algn="just" fontAlgn="base">
              <a:buFontTx/>
              <a:buChar char="-"/>
            </a:pPr>
            <a:r>
              <a:rPr lang="en-GB">
                <a:latin typeface="Helvetica" pitchFamily="2" charset="0"/>
              </a:rPr>
              <a:t>Not surprising: LLMs are better at syntax than producing semantically correct results</a:t>
            </a:r>
          </a:p>
          <a:p>
            <a:pPr marL="285750" indent="-285750" algn="just" fontAlgn="base">
              <a:buFontTx/>
              <a:buChar char="-"/>
            </a:pPr>
            <a:r>
              <a:rPr lang="en-GB">
                <a:latin typeface="Helvetica" pitchFamily="2" charset="0"/>
              </a:rPr>
              <a:t>This includes </a:t>
            </a:r>
            <a:r>
              <a:rPr lang="en-GB" b="1">
                <a:solidFill>
                  <a:srgbClr val="0070C0"/>
                </a:solidFill>
                <a:latin typeface="Helvetica" pitchFamily="2" charset="0"/>
              </a:rPr>
              <a:t>errors</a:t>
            </a:r>
            <a:r>
              <a:rPr lang="en-GB">
                <a:latin typeface="Helvetica" pitchFamily="2" charset="0"/>
              </a:rPr>
              <a:t> in both the </a:t>
            </a:r>
            <a:r>
              <a:rPr lang="en-GB">
                <a:solidFill>
                  <a:srgbClr val="C00000"/>
                </a:solidFill>
                <a:latin typeface="Helvetica" pitchFamily="2" charset="0"/>
              </a:rPr>
              <a:t>semantics of the language </a:t>
            </a:r>
            <a:r>
              <a:rPr lang="en-GB">
                <a:latin typeface="Helvetica" pitchFamily="2" charset="0"/>
              </a:rPr>
              <a:t>and the </a:t>
            </a:r>
            <a:r>
              <a:rPr lang="en-GB">
                <a:solidFill>
                  <a:srgbClr val="C00000"/>
                </a:solidFill>
                <a:latin typeface="Helvetica" pitchFamily="2" charset="0"/>
              </a:rPr>
              <a:t>semantics of the domain</a:t>
            </a:r>
            <a:endParaRPr lang="en-GB">
              <a:latin typeface="Helvetica" pitchFamily="2" charset="0"/>
            </a:endParaRPr>
          </a:p>
        </p:txBody>
      </p:sp>
      <p:pic>
        <p:nvPicPr>
          <p:cNvPr id="4" name="Picture 3">
            <a:extLst>
              <a:ext uri="{FF2B5EF4-FFF2-40B4-BE49-F238E27FC236}">
                <a16:creationId xmlns:a16="http://schemas.microsoft.com/office/drawing/2014/main" id="{2DD06889-86BF-A35B-9A46-230578EA4028}"/>
              </a:ext>
            </a:extLst>
          </p:cNvPr>
          <p:cNvPicPr>
            <a:picLocks noChangeAspect="1"/>
          </p:cNvPicPr>
          <p:nvPr/>
        </p:nvPicPr>
        <p:blipFill rotWithShape="1">
          <a:blip r:embed="rId3"/>
          <a:srcRect b="56824"/>
          <a:stretch/>
        </p:blipFill>
        <p:spPr>
          <a:xfrm>
            <a:off x="967154" y="3553600"/>
            <a:ext cx="5643160" cy="2700104"/>
          </a:xfrm>
          <a:prstGeom prst="rect">
            <a:avLst/>
          </a:prstGeom>
        </p:spPr>
      </p:pic>
      <p:pic>
        <p:nvPicPr>
          <p:cNvPr id="9" name="Picture 8">
            <a:extLst>
              <a:ext uri="{FF2B5EF4-FFF2-40B4-BE49-F238E27FC236}">
                <a16:creationId xmlns:a16="http://schemas.microsoft.com/office/drawing/2014/main" id="{CFE37360-B177-0098-EB5E-521B36479A47}"/>
              </a:ext>
            </a:extLst>
          </p:cNvPr>
          <p:cNvPicPr>
            <a:picLocks noChangeAspect="1"/>
          </p:cNvPicPr>
          <p:nvPr/>
        </p:nvPicPr>
        <p:blipFill>
          <a:blip r:embed="rId4"/>
          <a:stretch>
            <a:fillRect/>
          </a:stretch>
        </p:blipFill>
        <p:spPr>
          <a:xfrm>
            <a:off x="7559040" y="3469905"/>
            <a:ext cx="1881688" cy="3388095"/>
          </a:xfrm>
          <a:prstGeom prst="rect">
            <a:avLst/>
          </a:prstGeom>
        </p:spPr>
      </p:pic>
      <p:pic>
        <p:nvPicPr>
          <p:cNvPr id="13" name="Picture 2" descr="FAIL / Epic Fail | Know Your Meme">
            <a:extLst>
              <a:ext uri="{FF2B5EF4-FFF2-40B4-BE49-F238E27FC236}">
                <a16:creationId xmlns:a16="http://schemas.microsoft.com/office/drawing/2014/main" id="{830C924A-9A2E-FEAA-B28B-621068B585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7215" y="4366269"/>
            <a:ext cx="1941511" cy="1093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hand writing a word&#10;&#10;Description automatically generated">
            <a:extLst>
              <a:ext uri="{FF2B5EF4-FFF2-40B4-BE49-F238E27FC236}">
                <a16:creationId xmlns:a16="http://schemas.microsoft.com/office/drawing/2014/main" id="{E68C24CE-9DCF-DF5B-7012-5B59C9A7EEE3}"/>
              </a:ext>
            </a:extLst>
          </p:cNvPr>
          <p:cNvPicPr>
            <a:picLocks noChangeAspect="1"/>
          </p:cNvPicPr>
          <p:nvPr/>
        </p:nvPicPr>
        <p:blipFill rotWithShape="1">
          <a:blip r:embed="rId6">
            <a:extLst>
              <a:ext uri="{28A0092B-C50C-407E-A947-70E740481C1C}">
                <a14:useLocalDpi xmlns:a14="http://schemas.microsoft.com/office/drawing/2010/main" val="0"/>
              </a:ext>
            </a:extLst>
          </a:blip>
          <a:srcRect t="2051"/>
          <a:stretch/>
        </p:blipFill>
        <p:spPr>
          <a:xfrm>
            <a:off x="902954" y="954157"/>
            <a:ext cx="9537955" cy="6228271"/>
          </a:xfrm>
          <a:prstGeom prst="rect">
            <a:avLst/>
          </a:prstGeom>
          <a:solidFill>
            <a:schemeClr val="bg1">
              <a:alpha val="81358"/>
            </a:schemeClr>
          </a:solidFill>
          <a:effectLst>
            <a:softEdge rad="227792"/>
          </a:effectLst>
        </p:spPr>
      </p:pic>
    </p:spTree>
    <p:extLst>
      <p:ext uri="{BB962C8B-B14F-4D97-AF65-F5344CB8AC3E}">
        <p14:creationId xmlns:p14="http://schemas.microsoft.com/office/powerpoint/2010/main" val="351446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Research</a:t>
            </a:r>
            <a:r>
              <a:rPr lang="es-ES" b="1">
                <a:solidFill>
                  <a:schemeClr val="bg1"/>
                </a:solidFill>
              </a:rPr>
              <a:t> </a:t>
            </a:r>
            <a:r>
              <a:rPr lang="es-ES" b="1" err="1">
                <a:solidFill>
                  <a:schemeClr val="bg1"/>
                </a:solidFill>
              </a:rPr>
              <a:t>Questions</a:t>
            </a:r>
            <a:endParaRPr lang="en-US" b="1">
              <a:solidFill>
                <a:schemeClr val="bg1"/>
              </a:solidFill>
            </a:endParaRPr>
          </a:p>
        </p:txBody>
      </p:sp>
      <p:sp>
        <p:nvSpPr>
          <p:cNvPr id="10" name="TextBox 9">
            <a:extLst>
              <a:ext uri="{FF2B5EF4-FFF2-40B4-BE49-F238E27FC236}">
                <a16:creationId xmlns:a16="http://schemas.microsoft.com/office/drawing/2014/main" id="{E76934F3-DC63-7629-EAEC-9E636AF722D9}"/>
              </a:ext>
            </a:extLst>
          </p:cNvPr>
          <p:cNvSpPr txBox="1"/>
          <p:nvPr/>
        </p:nvSpPr>
        <p:spPr>
          <a:xfrm>
            <a:off x="967154" y="1577148"/>
            <a:ext cx="10821572" cy="400110"/>
          </a:xfrm>
          <a:prstGeom prst="rect">
            <a:avLst/>
          </a:prstGeom>
          <a:noFill/>
        </p:spPr>
        <p:txBody>
          <a:bodyPr wrap="square">
            <a:spAutoFit/>
          </a:bodyPr>
          <a:lstStyle/>
          <a:p>
            <a:pPr fontAlgn="base"/>
            <a:r>
              <a:rPr lang="en-GB" sz="2000" b="1" dirty="0">
                <a:latin typeface="Helvetica" pitchFamily="2" charset="0"/>
              </a:rPr>
              <a:t>RQ5.: Which modeling concepts and mechanisms is ChatGPT able to effectively use?</a:t>
            </a:r>
          </a:p>
        </p:txBody>
      </p:sp>
      <p:sp>
        <p:nvSpPr>
          <p:cNvPr id="11" name="TextBox 10">
            <a:extLst>
              <a:ext uri="{FF2B5EF4-FFF2-40B4-BE49-F238E27FC236}">
                <a16:creationId xmlns:a16="http://schemas.microsoft.com/office/drawing/2014/main" id="{12883C4A-79A6-5D3D-94EC-93D925AEC6CD}"/>
              </a:ext>
            </a:extLst>
          </p:cNvPr>
          <p:cNvSpPr txBox="1"/>
          <p:nvPr/>
        </p:nvSpPr>
        <p:spPr>
          <a:xfrm>
            <a:off x="1213046" y="2381071"/>
            <a:ext cx="9927394" cy="369332"/>
          </a:xfrm>
          <a:prstGeom prst="rect">
            <a:avLst/>
          </a:prstGeom>
          <a:noFill/>
          <a:ln w="15875">
            <a:solidFill>
              <a:schemeClr val="tx1"/>
            </a:solidFill>
          </a:ln>
        </p:spPr>
        <p:txBody>
          <a:bodyPr wrap="square">
            <a:spAutoFit/>
          </a:bodyPr>
          <a:lstStyle/>
          <a:p>
            <a:pPr marL="285750" indent="-285750" algn="just" fontAlgn="base">
              <a:buFontTx/>
              <a:buChar char="-"/>
            </a:pPr>
            <a:r>
              <a:rPr lang="en-GB">
                <a:latin typeface="Helvetica" pitchFamily="2" charset="0"/>
              </a:rPr>
              <a:t>High degree of variability</a:t>
            </a: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45</a:t>
            </a:fld>
            <a:endParaRPr lang="en-US"/>
          </a:p>
        </p:txBody>
      </p:sp>
      <p:grpSp>
        <p:nvGrpSpPr>
          <p:cNvPr id="18" name="Group 17">
            <a:extLst>
              <a:ext uri="{FF2B5EF4-FFF2-40B4-BE49-F238E27FC236}">
                <a16:creationId xmlns:a16="http://schemas.microsoft.com/office/drawing/2014/main" id="{DBA53465-37AB-F78B-8019-AC98B109AFF4}"/>
              </a:ext>
            </a:extLst>
          </p:cNvPr>
          <p:cNvGrpSpPr/>
          <p:nvPr/>
        </p:nvGrpSpPr>
        <p:grpSpPr>
          <a:xfrm>
            <a:off x="290824" y="3260395"/>
            <a:ext cx="2743200" cy="3566918"/>
            <a:chOff x="290824" y="3260395"/>
            <a:chExt cx="2743200" cy="3566918"/>
          </a:xfrm>
        </p:grpSpPr>
        <p:pic>
          <p:nvPicPr>
            <p:cNvPr id="5" name="Picture 4">
              <a:extLst>
                <a:ext uri="{FF2B5EF4-FFF2-40B4-BE49-F238E27FC236}">
                  <a16:creationId xmlns:a16="http://schemas.microsoft.com/office/drawing/2014/main" id="{79FC5186-F445-F06C-6AED-43928F77CDB5}"/>
                </a:ext>
              </a:extLst>
            </p:cNvPr>
            <p:cNvPicPr>
              <a:picLocks noChangeAspect="1"/>
            </p:cNvPicPr>
            <p:nvPr/>
          </p:nvPicPr>
          <p:blipFill rotWithShape="1">
            <a:blip r:embed="rId3"/>
            <a:srcRect r="76169"/>
            <a:stretch/>
          </p:blipFill>
          <p:spPr>
            <a:xfrm>
              <a:off x="290824" y="3260395"/>
              <a:ext cx="2743200" cy="3566918"/>
            </a:xfrm>
            <a:prstGeom prst="rect">
              <a:avLst/>
            </a:prstGeom>
          </p:spPr>
        </p:pic>
        <p:sp>
          <p:nvSpPr>
            <p:cNvPr id="7" name="Rectangle 6">
              <a:extLst>
                <a:ext uri="{FF2B5EF4-FFF2-40B4-BE49-F238E27FC236}">
                  <a16:creationId xmlns:a16="http://schemas.microsoft.com/office/drawing/2014/main" id="{8D1F4713-0569-2ECF-18D2-DBA932AB8EAE}"/>
                </a:ext>
              </a:extLst>
            </p:cNvPr>
            <p:cNvSpPr/>
            <p:nvPr/>
          </p:nvSpPr>
          <p:spPr>
            <a:xfrm>
              <a:off x="2511706" y="6356350"/>
              <a:ext cx="358816" cy="264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6" name="Rectangle 15">
              <a:extLst>
                <a:ext uri="{FF2B5EF4-FFF2-40B4-BE49-F238E27FC236}">
                  <a16:creationId xmlns:a16="http://schemas.microsoft.com/office/drawing/2014/main" id="{46986FC5-4232-7392-DCF7-FBCE3D88AE9A}"/>
                </a:ext>
              </a:extLst>
            </p:cNvPr>
            <p:cNvSpPr/>
            <p:nvPr/>
          </p:nvSpPr>
          <p:spPr>
            <a:xfrm>
              <a:off x="1865453" y="6527337"/>
              <a:ext cx="358816" cy="216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grpSp>
      <p:sp>
        <p:nvSpPr>
          <p:cNvPr id="20" name="TextBox 19">
            <a:extLst>
              <a:ext uri="{FF2B5EF4-FFF2-40B4-BE49-F238E27FC236}">
                <a16:creationId xmlns:a16="http://schemas.microsoft.com/office/drawing/2014/main" id="{38CA926B-6243-324C-5608-A12B35303C00}"/>
              </a:ext>
            </a:extLst>
          </p:cNvPr>
          <p:cNvSpPr txBox="1"/>
          <p:nvPr/>
        </p:nvSpPr>
        <p:spPr>
          <a:xfrm>
            <a:off x="3762158" y="4336201"/>
            <a:ext cx="2500153" cy="1477328"/>
          </a:xfrm>
          <a:prstGeom prst="rect">
            <a:avLst/>
          </a:prstGeom>
          <a:noFill/>
          <a:ln w="15875">
            <a:noFill/>
          </a:ln>
        </p:spPr>
        <p:txBody>
          <a:bodyPr wrap="square">
            <a:spAutoFit/>
          </a:bodyPr>
          <a:lstStyle/>
          <a:p>
            <a:pPr algn="ctr" fontAlgn="base"/>
            <a:r>
              <a:rPr lang="en-GB">
                <a:latin typeface="Helvetica" pitchFamily="2" charset="0"/>
              </a:rPr>
              <a:t>Associations</a:t>
            </a:r>
          </a:p>
          <a:p>
            <a:pPr algn="ctr" fontAlgn="base"/>
            <a:r>
              <a:rPr lang="en-GB">
                <a:latin typeface="Helvetica" pitchFamily="2" charset="0"/>
              </a:rPr>
              <a:t>Aggregations</a:t>
            </a:r>
          </a:p>
          <a:p>
            <a:pPr algn="ctr" fontAlgn="base"/>
            <a:r>
              <a:rPr lang="en-GB">
                <a:latin typeface="Helvetica" pitchFamily="2" charset="0"/>
              </a:rPr>
              <a:t>Compositions</a:t>
            </a:r>
          </a:p>
          <a:p>
            <a:pPr algn="ctr" fontAlgn="base"/>
            <a:r>
              <a:rPr lang="en-GB">
                <a:latin typeface="Helvetica" pitchFamily="2" charset="0"/>
              </a:rPr>
              <a:t>Simple inheritance</a:t>
            </a:r>
          </a:p>
          <a:p>
            <a:pPr algn="ctr" fontAlgn="base"/>
            <a:r>
              <a:rPr lang="en-GB">
                <a:latin typeface="Helvetica" pitchFamily="2" charset="0"/>
              </a:rPr>
              <a:t>Role names</a:t>
            </a:r>
          </a:p>
        </p:txBody>
      </p:sp>
      <p:sp>
        <p:nvSpPr>
          <p:cNvPr id="21" name="TextBox 20">
            <a:extLst>
              <a:ext uri="{FF2B5EF4-FFF2-40B4-BE49-F238E27FC236}">
                <a16:creationId xmlns:a16="http://schemas.microsoft.com/office/drawing/2014/main" id="{14C1E621-A51D-9D2B-6D05-4BFE7C543374}"/>
              </a:ext>
            </a:extLst>
          </p:cNvPr>
          <p:cNvSpPr txBox="1"/>
          <p:nvPr/>
        </p:nvSpPr>
        <p:spPr>
          <a:xfrm>
            <a:off x="9508543" y="4336201"/>
            <a:ext cx="2540511" cy="646331"/>
          </a:xfrm>
          <a:prstGeom prst="rect">
            <a:avLst/>
          </a:prstGeom>
          <a:noFill/>
          <a:ln w="15875">
            <a:noFill/>
          </a:ln>
        </p:spPr>
        <p:txBody>
          <a:bodyPr wrap="square">
            <a:spAutoFit/>
          </a:bodyPr>
          <a:lstStyle/>
          <a:p>
            <a:pPr algn="ctr" fontAlgn="base"/>
            <a:r>
              <a:rPr lang="en-GB">
                <a:latin typeface="Helvetica" pitchFamily="2" charset="0"/>
              </a:rPr>
              <a:t>Abstraction</a:t>
            </a:r>
          </a:p>
          <a:p>
            <a:pPr algn="ctr" fontAlgn="base"/>
            <a:r>
              <a:rPr lang="en-GB">
                <a:latin typeface="Helvetica" pitchFamily="2" charset="0"/>
              </a:rPr>
              <a:t>Assoc. Classes</a:t>
            </a:r>
          </a:p>
        </p:txBody>
      </p:sp>
      <p:sp>
        <p:nvSpPr>
          <p:cNvPr id="23" name="TextBox 22">
            <a:extLst>
              <a:ext uri="{FF2B5EF4-FFF2-40B4-BE49-F238E27FC236}">
                <a16:creationId xmlns:a16="http://schemas.microsoft.com/office/drawing/2014/main" id="{68B76946-2491-C320-61CB-7480033EAB8E}"/>
              </a:ext>
            </a:extLst>
          </p:cNvPr>
          <p:cNvSpPr txBox="1"/>
          <p:nvPr/>
        </p:nvSpPr>
        <p:spPr>
          <a:xfrm>
            <a:off x="6563680" y="4292127"/>
            <a:ext cx="2500153" cy="923330"/>
          </a:xfrm>
          <a:prstGeom prst="rect">
            <a:avLst/>
          </a:prstGeom>
          <a:noFill/>
          <a:ln w="15875">
            <a:noFill/>
          </a:ln>
        </p:spPr>
        <p:txBody>
          <a:bodyPr wrap="square">
            <a:spAutoFit/>
          </a:bodyPr>
          <a:lstStyle/>
          <a:p>
            <a:pPr algn="ctr" fontAlgn="base"/>
            <a:r>
              <a:rPr lang="en-GB">
                <a:latin typeface="Helvetica" pitchFamily="2" charset="0"/>
              </a:rPr>
              <a:t>Enumerations</a:t>
            </a:r>
          </a:p>
          <a:p>
            <a:pPr algn="ctr" fontAlgn="base"/>
            <a:r>
              <a:rPr lang="en-GB">
                <a:latin typeface="Helvetica" pitchFamily="2" charset="0"/>
              </a:rPr>
              <a:t>Mult. Inheritance</a:t>
            </a:r>
          </a:p>
          <a:p>
            <a:pPr algn="ctr" fontAlgn="base"/>
            <a:r>
              <a:rPr lang="en-GB">
                <a:latin typeface="Helvetica" pitchFamily="2" charset="0"/>
              </a:rPr>
              <a:t>Integrity Constraints</a:t>
            </a:r>
          </a:p>
        </p:txBody>
      </p:sp>
      <p:pic>
        <p:nvPicPr>
          <p:cNvPr id="24" name="Picture 23">
            <a:extLst>
              <a:ext uri="{FF2B5EF4-FFF2-40B4-BE49-F238E27FC236}">
                <a16:creationId xmlns:a16="http://schemas.microsoft.com/office/drawing/2014/main" id="{EBC80279-E862-DB9D-8317-8A0FA76E3E35}"/>
              </a:ext>
            </a:extLst>
          </p:cNvPr>
          <p:cNvPicPr>
            <a:picLocks noChangeAspect="1"/>
          </p:cNvPicPr>
          <p:nvPr/>
        </p:nvPicPr>
        <p:blipFill>
          <a:blip r:embed="rId4"/>
          <a:stretch>
            <a:fillRect/>
          </a:stretch>
        </p:blipFill>
        <p:spPr>
          <a:xfrm>
            <a:off x="4359633" y="2947348"/>
            <a:ext cx="1245976" cy="1245976"/>
          </a:xfrm>
          <a:prstGeom prst="rect">
            <a:avLst/>
          </a:prstGeom>
        </p:spPr>
      </p:pic>
      <p:pic>
        <p:nvPicPr>
          <p:cNvPr id="25" name="Picture 24">
            <a:extLst>
              <a:ext uri="{FF2B5EF4-FFF2-40B4-BE49-F238E27FC236}">
                <a16:creationId xmlns:a16="http://schemas.microsoft.com/office/drawing/2014/main" id="{790DACED-D191-6702-F23F-573895A0D864}"/>
              </a:ext>
            </a:extLst>
          </p:cNvPr>
          <p:cNvPicPr>
            <a:picLocks noChangeAspect="1"/>
          </p:cNvPicPr>
          <p:nvPr/>
        </p:nvPicPr>
        <p:blipFill>
          <a:blip r:embed="rId5"/>
          <a:stretch>
            <a:fillRect/>
          </a:stretch>
        </p:blipFill>
        <p:spPr>
          <a:xfrm>
            <a:off x="7220382" y="2950193"/>
            <a:ext cx="1279350" cy="1245976"/>
          </a:xfrm>
          <a:prstGeom prst="rect">
            <a:avLst/>
          </a:prstGeom>
        </p:spPr>
      </p:pic>
      <p:pic>
        <p:nvPicPr>
          <p:cNvPr id="26" name="Picture 25">
            <a:extLst>
              <a:ext uri="{FF2B5EF4-FFF2-40B4-BE49-F238E27FC236}">
                <a16:creationId xmlns:a16="http://schemas.microsoft.com/office/drawing/2014/main" id="{4B8482E2-89CB-D4A3-BE1C-17E0BF88A76D}"/>
              </a:ext>
            </a:extLst>
          </p:cNvPr>
          <p:cNvPicPr>
            <a:picLocks noChangeAspect="1"/>
          </p:cNvPicPr>
          <p:nvPr/>
        </p:nvPicPr>
        <p:blipFill>
          <a:blip r:embed="rId6"/>
          <a:stretch>
            <a:fillRect/>
          </a:stretch>
        </p:blipFill>
        <p:spPr>
          <a:xfrm>
            <a:off x="10057185" y="2945362"/>
            <a:ext cx="1280270" cy="1245977"/>
          </a:xfrm>
          <a:prstGeom prst="rect">
            <a:avLst/>
          </a:prstGeom>
        </p:spPr>
      </p:pic>
      <p:pic>
        <p:nvPicPr>
          <p:cNvPr id="3" name="Picture 2" descr="A hand writing a word&#10;&#10;Description automatically generated">
            <a:extLst>
              <a:ext uri="{FF2B5EF4-FFF2-40B4-BE49-F238E27FC236}">
                <a16:creationId xmlns:a16="http://schemas.microsoft.com/office/drawing/2014/main" id="{A8A88036-369F-CAD2-9902-23C5917DE5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735" y="4982531"/>
            <a:ext cx="2837063" cy="1891375"/>
          </a:xfrm>
          <a:prstGeom prst="rect">
            <a:avLst/>
          </a:prstGeom>
          <a:noFill/>
        </p:spPr>
      </p:pic>
    </p:spTree>
    <p:extLst>
      <p:ext uri="{BB962C8B-B14F-4D97-AF65-F5344CB8AC3E}">
        <p14:creationId xmlns:p14="http://schemas.microsoft.com/office/powerpoint/2010/main" val="134326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p:bldP spid="21"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ow hot is the sun? | Space">
            <a:extLst>
              <a:ext uri="{FF2B5EF4-FFF2-40B4-BE49-F238E27FC236}">
                <a16:creationId xmlns:a16="http://schemas.microsoft.com/office/drawing/2014/main" id="{6EA8692C-4623-62B1-7D60-01E3C3B66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4545"/>
            <a:ext cx="12192000" cy="685323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Research</a:t>
            </a:r>
            <a:r>
              <a:rPr lang="es-ES" b="1">
                <a:solidFill>
                  <a:schemeClr val="bg1"/>
                </a:solidFill>
              </a:rPr>
              <a:t> </a:t>
            </a:r>
            <a:r>
              <a:rPr lang="es-ES" b="1" err="1">
                <a:solidFill>
                  <a:schemeClr val="bg1"/>
                </a:solidFill>
              </a:rPr>
              <a:t>Questions</a:t>
            </a:r>
            <a:endParaRPr lang="en-US" b="1">
              <a:solidFill>
                <a:schemeClr val="bg1"/>
              </a:solidFill>
            </a:endParaRPr>
          </a:p>
        </p:txBody>
      </p:sp>
      <p:sp>
        <p:nvSpPr>
          <p:cNvPr id="10" name="TextBox 9">
            <a:extLst>
              <a:ext uri="{FF2B5EF4-FFF2-40B4-BE49-F238E27FC236}">
                <a16:creationId xmlns:a16="http://schemas.microsoft.com/office/drawing/2014/main" id="{E76934F3-DC63-7629-EAEC-9E636AF722D9}"/>
              </a:ext>
            </a:extLst>
          </p:cNvPr>
          <p:cNvSpPr txBox="1"/>
          <p:nvPr/>
        </p:nvSpPr>
        <p:spPr>
          <a:xfrm>
            <a:off x="967154" y="1577148"/>
            <a:ext cx="10821572" cy="400110"/>
          </a:xfrm>
          <a:prstGeom prst="rect">
            <a:avLst/>
          </a:prstGeom>
          <a:noFill/>
        </p:spPr>
        <p:txBody>
          <a:bodyPr wrap="square">
            <a:spAutoFit/>
          </a:bodyPr>
          <a:lstStyle/>
          <a:p>
            <a:pPr fontAlgn="base"/>
            <a:r>
              <a:rPr lang="en-GB" sz="2000" b="1">
                <a:latin typeface="Helvetica" pitchFamily="2" charset="0"/>
              </a:rPr>
              <a:t>RQ6.: Does prompt variability impact the correctness/quality of the generated models?</a:t>
            </a:r>
          </a:p>
        </p:txBody>
      </p:sp>
      <p:sp>
        <p:nvSpPr>
          <p:cNvPr id="11" name="TextBox 10">
            <a:extLst>
              <a:ext uri="{FF2B5EF4-FFF2-40B4-BE49-F238E27FC236}">
                <a16:creationId xmlns:a16="http://schemas.microsoft.com/office/drawing/2014/main" id="{12883C4A-79A6-5D3D-94EC-93D925AEC6CD}"/>
              </a:ext>
            </a:extLst>
          </p:cNvPr>
          <p:cNvSpPr txBox="1"/>
          <p:nvPr/>
        </p:nvSpPr>
        <p:spPr>
          <a:xfrm>
            <a:off x="1213046" y="2381071"/>
            <a:ext cx="5073454" cy="1477328"/>
          </a:xfrm>
          <a:prstGeom prst="rect">
            <a:avLst/>
          </a:prstGeom>
          <a:noFill/>
          <a:ln w="15875">
            <a:solidFill>
              <a:schemeClr val="tx1"/>
            </a:solidFill>
          </a:ln>
        </p:spPr>
        <p:txBody>
          <a:bodyPr wrap="square">
            <a:spAutoFit/>
          </a:bodyPr>
          <a:lstStyle/>
          <a:p>
            <a:pPr marL="285750" indent="-285750" algn="just" fontAlgn="base">
              <a:buFontTx/>
              <a:buChar char="-"/>
            </a:pPr>
            <a:r>
              <a:rPr lang="en-GB">
                <a:latin typeface="Helvetica" pitchFamily="2" charset="0"/>
              </a:rPr>
              <a:t>Variability when generating responses to same prompt</a:t>
            </a:r>
          </a:p>
          <a:p>
            <a:pPr marL="285750" indent="-285750" algn="just" fontAlgn="base">
              <a:buFontTx/>
              <a:buChar char="-"/>
            </a:pPr>
            <a:endParaRPr lang="en-GB">
              <a:latin typeface="Helvetica" pitchFamily="2" charset="0"/>
            </a:endParaRPr>
          </a:p>
          <a:p>
            <a:pPr marL="285750" indent="-285750" algn="just" fontAlgn="base">
              <a:buFontTx/>
              <a:buChar char="-"/>
            </a:pPr>
            <a:r>
              <a:rPr lang="en-GB">
                <a:latin typeface="Helvetica" pitchFamily="2" charset="0"/>
              </a:rPr>
              <a:t>Users need knowledge about hyper-parameters</a:t>
            </a: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46</a:t>
            </a:fld>
            <a:endParaRPr lang="en-US"/>
          </a:p>
        </p:txBody>
      </p:sp>
    </p:spTree>
    <p:extLst>
      <p:ext uri="{BB962C8B-B14F-4D97-AF65-F5344CB8AC3E}">
        <p14:creationId xmlns:p14="http://schemas.microsoft.com/office/powerpoint/2010/main" val="359165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HOICES: 4 Practices to Ensure the Best Possible Outcomes - InnerWill">
            <a:extLst>
              <a:ext uri="{FF2B5EF4-FFF2-40B4-BE49-F238E27FC236}">
                <a16:creationId xmlns:a16="http://schemas.microsoft.com/office/drawing/2014/main" id="{E7F914AE-6D5D-20E2-D3AA-78C31DC0D0B1}"/>
              </a:ext>
            </a:extLst>
          </p:cNvPr>
          <p:cNvPicPr>
            <a:picLocks noChangeAspect="1" noChangeArrowheads="1"/>
          </p:cNvPicPr>
          <p:nvPr/>
        </p:nvPicPr>
        <p:blipFill>
          <a:blip r:embed="rId3">
            <a:alphaModFix amt="53000"/>
            <a:extLst>
              <a:ext uri="{28A0092B-C50C-407E-A947-70E740481C1C}">
                <a14:useLocalDpi xmlns:a14="http://schemas.microsoft.com/office/drawing/2010/main" val="0"/>
              </a:ext>
            </a:extLst>
          </a:blip>
          <a:srcRect/>
          <a:stretch>
            <a:fillRect/>
          </a:stretch>
        </p:blipFill>
        <p:spPr bwMode="auto">
          <a:xfrm>
            <a:off x="0" y="1118636"/>
            <a:ext cx="12192000" cy="602511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Research</a:t>
            </a:r>
            <a:r>
              <a:rPr lang="es-ES" b="1">
                <a:solidFill>
                  <a:schemeClr val="bg1"/>
                </a:solidFill>
              </a:rPr>
              <a:t> </a:t>
            </a:r>
            <a:r>
              <a:rPr lang="es-ES" b="1" err="1">
                <a:solidFill>
                  <a:schemeClr val="bg1"/>
                </a:solidFill>
              </a:rPr>
              <a:t>Questions</a:t>
            </a:r>
            <a:endParaRPr lang="en-US" b="1">
              <a:solidFill>
                <a:schemeClr val="bg1"/>
              </a:solidFill>
            </a:endParaRPr>
          </a:p>
        </p:txBody>
      </p:sp>
      <p:sp>
        <p:nvSpPr>
          <p:cNvPr id="10" name="TextBox 9">
            <a:extLst>
              <a:ext uri="{FF2B5EF4-FFF2-40B4-BE49-F238E27FC236}">
                <a16:creationId xmlns:a16="http://schemas.microsoft.com/office/drawing/2014/main" id="{E76934F3-DC63-7629-EAEC-9E636AF722D9}"/>
              </a:ext>
            </a:extLst>
          </p:cNvPr>
          <p:cNvSpPr txBox="1"/>
          <p:nvPr/>
        </p:nvSpPr>
        <p:spPr>
          <a:xfrm>
            <a:off x="967154" y="1577148"/>
            <a:ext cx="10821572" cy="707886"/>
          </a:xfrm>
          <a:prstGeom prst="rect">
            <a:avLst/>
          </a:prstGeom>
          <a:noFill/>
        </p:spPr>
        <p:txBody>
          <a:bodyPr wrap="square">
            <a:spAutoFit/>
          </a:bodyPr>
          <a:lstStyle/>
          <a:p>
            <a:pPr fontAlgn="base"/>
            <a:r>
              <a:rPr lang="en-GB" sz="2000" b="1">
                <a:latin typeface="Helvetica" pitchFamily="2" charset="0"/>
              </a:rPr>
              <a:t>RQ7.: Do different use strategies (e.g., prompt partitioning) result in different outcomes?</a:t>
            </a:r>
          </a:p>
        </p:txBody>
      </p:sp>
      <p:sp>
        <p:nvSpPr>
          <p:cNvPr id="11" name="TextBox 10">
            <a:extLst>
              <a:ext uri="{FF2B5EF4-FFF2-40B4-BE49-F238E27FC236}">
                <a16:creationId xmlns:a16="http://schemas.microsoft.com/office/drawing/2014/main" id="{12883C4A-79A6-5D3D-94EC-93D925AEC6CD}"/>
              </a:ext>
            </a:extLst>
          </p:cNvPr>
          <p:cNvSpPr txBox="1"/>
          <p:nvPr/>
        </p:nvSpPr>
        <p:spPr>
          <a:xfrm>
            <a:off x="1213046" y="2709687"/>
            <a:ext cx="9927394" cy="2031325"/>
          </a:xfrm>
          <a:prstGeom prst="rect">
            <a:avLst/>
          </a:prstGeom>
          <a:noFill/>
          <a:ln w="15875">
            <a:solidFill>
              <a:schemeClr val="tx1"/>
            </a:solidFill>
          </a:ln>
        </p:spPr>
        <p:txBody>
          <a:bodyPr wrap="square">
            <a:spAutoFit/>
          </a:bodyPr>
          <a:lstStyle/>
          <a:p>
            <a:pPr marL="285750" indent="-285750" algn="just" fontAlgn="base">
              <a:buFontTx/>
              <a:buChar char="-"/>
            </a:pPr>
            <a:r>
              <a:rPr lang="en-GB">
                <a:latin typeface="Helvetica" pitchFamily="2" charset="0"/>
              </a:rPr>
              <a:t>YES:</a:t>
            </a:r>
          </a:p>
          <a:p>
            <a:pPr marL="285750" indent="-285750" algn="just" fontAlgn="base">
              <a:buFontTx/>
              <a:buChar char="-"/>
            </a:pPr>
            <a:endParaRPr lang="en-GB">
              <a:latin typeface="Helvetica" pitchFamily="2" charset="0"/>
            </a:endParaRPr>
          </a:p>
          <a:p>
            <a:pPr marL="742950" lvl="1" indent="-285750" algn="just" fontAlgn="base">
              <a:buFontTx/>
              <a:buChar char="-"/>
            </a:pPr>
            <a:r>
              <a:rPr lang="en-GB">
                <a:latin typeface="Helvetica" pitchFamily="2" charset="0"/>
              </a:rPr>
              <a:t>The </a:t>
            </a:r>
            <a:r>
              <a:rPr lang="en-GB">
                <a:solidFill>
                  <a:srgbClr val="C00000"/>
                </a:solidFill>
                <a:latin typeface="Helvetica" pitchFamily="2" charset="0"/>
              </a:rPr>
              <a:t>size of the models </a:t>
            </a:r>
            <a:r>
              <a:rPr lang="en-GB">
                <a:solidFill>
                  <a:srgbClr val="0070C0"/>
                </a:solidFill>
                <a:latin typeface="Helvetica" pitchFamily="2" charset="0"/>
              </a:rPr>
              <a:t>forces</a:t>
            </a:r>
            <a:r>
              <a:rPr lang="en-GB">
                <a:latin typeface="Helvetica" pitchFamily="2" charset="0"/>
              </a:rPr>
              <a:t> an </a:t>
            </a:r>
            <a:r>
              <a:rPr lang="en-GB">
                <a:solidFill>
                  <a:srgbClr val="C00000"/>
                </a:solidFill>
                <a:latin typeface="Helvetica" pitchFamily="2" charset="0"/>
              </a:rPr>
              <a:t>iterative process</a:t>
            </a:r>
            <a:endParaRPr lang="en-GB">
              <a:latin typeface="Helvetica" pitchFamily="2" charset="0"/>
            </a:endParaRPr>
          </a:p>
          <a:p>
            <a:pPr marL="342900" indent="-342900" algn="just" fontAlgn="base">
              <a:buAutoNum type="arabicPeriod"/>
            </a:pPr>
            <a:endParaRPr lang="en-GB">
              <a:latin typeface="Helvetica" pitchFamily="2" charset="0"/>
            </a:endParaRPr>
          </a:p>
          <a:p>
            <a:pPr marL="742950" lvl="1" indent="-285750" algn="just" fontAlgn="base">
              <a:buFontTx/>
              <a:buChar char="-"/>
            </a:pPr>
            <a:r>
              <a:rPr lang="en-GB">
                <a:latin typeface="Helvetica" pitchFamily="2" charset="0"/>
              </a:rPr>
              <a:t>The </a:t>
            </a:r>
            <a:r>
              <a:rPr lang="en-GB">
                <a:solidFill>
                  <a:srgbClr val="C00000"/>
                </a:solidFill>
                <a:latin typeface="Helvetica" pitchFamily="2" charset="0"/>
              </a:rPr>
              <a:t>variability and randomness </a:t>
            </a:r>
            <a:r>
              <a:rPr lang="en-GB">
                <a:solidFill>
                  <a:srgbClr val="0070C0"/>
                </a:solidFill>
                <a:latin typeface="Helvetica" pitchFamily="2" charset="0"/>
              </a:rPr>
              <a:t>force</a:t>
            </a:r>
            <a:r>
              <a:rPr lang="en-GB">
                <a:latin typeface="Helvetica" pitchFamily="2" charset="0"/>
              </a:rPr>
              <a:t> to </a:t>
            </a:r>
            <a:r>
              <a:rPr lang="en-GB">
                <a:solidFill>
                  <a:srgbClr val="C00000"/>
                </a:solidFill>
                <a:latin typeface="Helvetica" pitchFamily="2" charset="0"/>
              </a:rPr>
              <a:t>repeat conversations</a:t>
            </a:r>
          </a:p>
          <a:p>
            <a:pPr marL="742950" lvl="1" indent="-285750" algn="just" fontAlgn="base">
              <a:buFontTx/>
              <a:buChar char="-"/>
            </a:pPr>
            <a:endParaRPr lang="en-GB">
              <a:solidFill>
                <a:srgbClr val="C00000"/>
              </a:solidFill>
              <a:latin typeface="Helvetica" pitchFamily="2" charset="0"/>
            </a:endParaRPr>
          </a:p>
          <a:p>
            <a:pPr marL="742950" lvl="1" indent="-285750" algn="just" fontAlgn="base">
              <a:buFontTx/>
              <a:buChar char="-"/>
            </a:pPr>
            <a:r>
              <a:rPr lang="en-GB">
                <a:latin typeface="Helvetica" pitchFamily="2" charset="0"/>
              </a:rPr>
              <a:t>Prompt strategies are </a:t>
            </a:r>
            <a:r>
              <a:rPr lang="en-GB">
                <a:solidFill>
                  <a:srgbClr val="C00000"/>
                </a:solidFill>
                <a:latin typeface="Helvetica" pitchFamily="2" charset="0"/>
              </a:rPr>
              <a:t>necessary</a:t>
            </a: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47</a:t>
            </a:fld>
            <a:endParaRPr lang="en-US"/>
          </a:p>
        </p:txBody>
      </p:sp>
      <p:pic>
        <p:nvPicPr>
          <p:cNvPr id="3" name="Picture 2" descr="A hand writing a word&#10;&#10;Description automatically generated">
            <a:extLst>
              <a:ext uri="{FF2B5EF4-FFF2-40B4-BE49-F238E27FC236}">
                <a16:creationId xmlns:a16="http://schemas.microsoft.com/office/drawing/2014/main" id="{A743EE2C-EE1E-1C6B-C1CD-800FEF380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976" y="4107943"/>
            <a:ext cx="4553713" cy="3035809"/>
          </a:xfrm>
          <a:prstGeom prst="rect">
            <a:avLst/>
          </a:prstGeom>
          <a:noFill/>
        </p:spPr>
      </p:pic>
    </p:spTree>
    <p:extLst>
      <p:ext uri="{BB962C8B-B14F-4D97-AF65-F5344CB8AC3E}">
        <p14:creationId xmlns:p14="http://schemas.microsoft.com/office/powerpoint/2010/main" val="247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hy are so many languages spoken in some places and so few in others?">
            <a:extLst>
              <a:ext uri="{FF2B5EF4-FFF2-40B4-BE49-F238E27FC236}">
                <a16:creationId xmlns:a16="http://schemas.microsoft.com/office/drawing/2014/main" id="{A1F2A137-DF99-D0E4-A168-12416A7F4CAD}"/>
              </a:ext>
            </a:extLst>
          </p:cNvPr>
          <p:cNvPicPr>
            <a:picLocks noChangeAspect="1" noChangeArrowheads="1"/>
          </p:cNvPicPr>
          <p:nvPr/>
        </p:nvPicPr>
        <p:blipFill>
          <a:blip r:embed="rId3">
            <a:alphaModFix amt="24000"/>
            <a:extLst>
              <a:ext uri="{28A0092B-C50C-407E-A947-70E740481C1C}">
                <a14:useLocalDpi xmlns:a14="http://schemas.microsoft.com/office/drawing/2010/main" val="0"/>
              </a:ext>
            </a:extLst>
          </a:blip>
          <a:srcRect/>
          <a:stretch>
            <a:fillRect/>
          </a:stretch>
        </p:blipFill>
        <p:spPr bwMode="auto">
          <a:xfrm>
            <a:off x="0" y="114301"/>
            <a:ext cx="12192000" cy="67437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Research</a:t>
            </a:r>
            <a:r>
              <a:rPr lang="es-ES" b="1">
                <a:solidFill>
                  <a:schemeClr val="bg1"/>
                </a:solidFill>
              </a:rPr>
              <a:t> </a:t>
            </a:r>
            <a:r>
              <a:rPr lang="es-ES" b="1" err="1">
                <a:solidFill>
                  <a:schemeClr val="bg1"/>
                </a:solidFill>
              </a:rPr>
              <a:t>Questions</a:t>
            </a:r>
            <a:endParaRPr lang="en-US" b="1">
              <a:solidFill>
                <a:schemeClr val="bg1"/>
              </a:solidFill>
            </a:endParaRPr>
          </a:p>
        </p:txBody>
      </p:sp>
      <p:sp>
        <p:nvSpPr>
          <p:cNvPr id="10" name="TextBox 9">
            <a:extLst>
              <a:ext uri="{FF2B5EF4-FFF2-40B4-BE49-F238E27FC236}">
                <a16:creationId xmlns:a16="http://schemas.microsoft.com/office/drawing/2014/main" id="{E76934F3-DC63-7629-EAEC-9E636AF722D9}"/>
              </a:ext>
            </a:extLst>
          </p:cNvPr>
          <p:cNvSpPr txBox="1"/>
          <p:nvPr/>
        </p:nvSpPr>
        <p:spPr>
          <a:xfrm>
            <a:off x="967154" y="1577148"/>
            <a:ext cx="10821572" cy="707886"/>
          </a:xfrm>
          <a:prstGeom prst="rect">
            <a:avLst/>
          </a:prstGeom>
          <a:noFill/>
        </p:spPr>
        <p:txBody>
          <a:bodyPr wrap="square">
            <a:spAutoFit/>
          </a:bodyPr>
          <a:lstStyle/>
          <a:p>
            <a:pPr fontAlgn="base"/>
            <a:r>
              <a:rPr lang="en-GB" sz="2000" b="1" dirty="0">
                <a:latin typeface="Helvetica" pitchFamily="2" charset="0"/>
              </a:rPr>
              <a:t>RQ8.: How sensitive is ChatGPT to the UML notation used to represent the output models?</a:t>
            </a:r>
          </a:p>
        </p:txBody>
      </p:sp>
      <p:sp>
        <p:nvSpPr>
          <p:cNvPr id="11" name="TextBox 10">
            <a:extLst>
              <a:ext uri="{FF2B5EF4-FFF2-40B4-BE49-F238E27FC236}">
                <a16:creationId xmlns:a16="http://schemas.microsoft.com/office/drawing/2014/main" id="{12883C4A-79A6-5D3D-94EC-93D925AEC6CD}"/>
              </a:ext>
            </a:extLst>
          </p:cNvPr>
          <p:cNvSpPr txBox="1"/>
          <p:nvPr/>
        </p:nvSpPr>
        <p:spPr>
          <a:xfrm>
            <a:off x="1213046" y="2681113"/>
            <a:ext cx="9927394" cy="923330"/>
          </a:xfrm>
          <a:prstGeom prst="rect">
            <a:avLst/>
          </a:prstGeom>
          <a:noFill/>
          <a:ln w="15875">
            <a:solidFill>
              <a:schemeClr val="tx1"/>
            </a:solidFill>
          </a:ln>
        </p:spPr>
        <p:txBody>
          <a:bodyPr wrap="square">
            <a:spAutoFit/>
          </a:bodyPr>
          <a:lstStyle/>
          <a:p>
            <a:pPr marL="285750" indent="-285750" algn="just" fontAlgn="base">
              <a:buFontTx/>
              <a:buChar char="-"/>
            </a:pPr>
            <a:r>
              <a:rPr lang="en-GB">
                <a:latin typeface="Helvetica" pitchFamily="2" charset="0"/>
              </a:rPr>
              <a:t>Supports several notations (</a:t>
            </a:r>
            <a:r>
              <a:rPr lang="en-GB" err="1">
                <a:latin typeface="Helvetica" pitchFamily="2" charset="0"/>
              </a:rPr>
              <a:t>PlantUML</a:t>
            </a:r>
            <a:r>
              <a:rPr lang="en-GB">
                <a:latin typeface="Helvetica" pitchFamily="2" charset="0"/>
              </a:rPr>
              <a:t>, </a:t>
            </a:r>
            <a:r>
              <a:rPr lang="en-GB" err="1">
                <a:latin typeface="Helvetica" pitchFamily="2" charset="0"/>
              </a:rPr>
              <a:t>Ecore</a:t>
            </a:r>
            <a:r>
              <a:rPr lang="en-GB">
                <a:latin typeface="Helvetica" pitchFamily="2" charset="0"/>
              </a:rPr>
              <a:t>, …)</a:t>
            </a:r>
          </a:p>
          <a:p>
            <a:pPr marL="285750" indent="-285750" algn="just" fontAlgn="base">
              <a:buFontTx/>
              <a:buChar char="-"/>
            </a:pPr>
            <a:endParaRPr lang="en-GB">
              <a:latin typeface="Helvetica" pitchFamily="2" charset="0"/>
            </a:endParaRPr>
          </a:p>
          <a:p>
            <a:pPr marL="285750" indent="-285750" algn="just" fontAlgn="base">
              <a:buFontTx/>
              <a:buChar char="-"/>
            </a:pPr>
            <a:r>
              <a:rPr lang="en-GB">
                <a:latin typeface="Helvetica" pitchFamily="2" charset="0"/>
              </a:rPr>
              <a:t>It is much better with OCL than with UML</a:t>
            </a: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48</a:t>
            </a:fld>
            <a:endParaRPr lang="en-US"/>
          </a:p>
        </p:txBody>
      </p:sp>
      <p:pic>
        <p:nvPicPr>
          <p:cNvPr id="3" name="Picture 2" descr="A hand writing a word&#10;&#10;Description automatically generated">
            <a:extLst>
              <a:ext uri="{FF2B5EF4-FFF2-40B4-BE49-F238E27FC236}">
                <a16:creationId xmlns:a16="http://schemas.microsoft.com/office/drawing/2014/main" id="{C7D10A4E-3CF7-8C73-57B4-BB8423C2A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0960" y="3054625"/>
            <a:ext cx="5764696" cy="3843131"/>
          </a:xfrm>
          <a:prstGeom prst="rect">
            <a:avLst/>
          </a:prstGeom>
          <a:noFill/>
        </p:spPr>
      </p:pic>
    </p:spTree>
    <p:extLst>
      <p:ext uri="{BB962C8B-B14F-4D97-AF65-F5344CB8AC3E}">
        <p14:creationId xmlns:p14="http://schemas.microsoft.com/office/powerpoint/2010/main" val="412319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B54012-93AF-B239-194D-1F3FC657675C}"/>
              </a:ext>
            </a:extLst>
          </p:cNvPr>
          <p:cNvPicPr>
            <a:picLocks noChangeAspect="1"/>
          </p:cNvPicPr>
          <p:nvPr/>
        </p:nvPicPr>
        <p:blipFill>
          <a:blip r:embed="rId3"/>
          <a:stretch>
            <a:fillRect/>
          </a:stretch>
        </p:blipFill>
        <p:spPr>
          <a:xfrm>
            <a:off x="2468695" y="3147867"/>
            <a:ext cx="7569200" cy="3721100"/>
          </a:xfrm>
          <a:prstGeom prst="rect">
            <a:avLst/>
          </a:prstGeom>
        </p:spPr>
      </p:pic>
      <p:sp>
        <p:nvSpPr>
          <p:cNvPr id="7" name="Title 1">
            <a:extLst>
              <a:ext uri="{FF2B5EF4-FFF2-40B4-BE49-F238E27FC236}">
                <a16:creationId xmlns:a16="http://schemas.microsoft.com/office/drawing/2014/main" id="{843682AE-0559-92A9-663E-CB8980B0DF1A}"/>
              </a:ext>
            </a:extLst>
          </p:cNvPr>
          <p:cNvSpPr txBox="1">
            <a:spLocks/>
          </p:cNvSpPr>
          <p:nvPr/>
        </p:nvSpPr>
        <p:spPr>
          <a:xfrm>
            <a:off x="623147" y="159793"/>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rPr>
              <a:t>LLM for Model Completion</a:t>
            </a:r>
          </a:p>
        </p:txBody>
      </p:sp>
      <p:pic>
        <p:nvPicPr>
          <p:cNvPr id="5" name="Picture 4">
            <a:extLst>
              <a:ext uri="{FF2B5EF4-FFF2-40B4-BE49-F238E27FC236}">
                <a16:creationId xmlns:a16="http://schemas.microsoft.com/office/drawing/2014/main" id="{76CBB94B-DFD2-D1EA-F498-B16EFAE282F5}"/>
              </a:ext>
            </a:extLst>
          </p:cNvPr>
          <p:cNvPicPr>
            <a:picLocks noChangeAspect="1"/>
          </p:cNvPicPr>
          <p:nvPr/>
        </p:nvPicPr>
        <p:blipFill rotWithShape="1">
          <a:blip r:embed="rId4"/>
          <a:srcRect t="3222" b="3785"/>
          <a:stretch/>
        </p:blipFill>
        <p:spPr>
          <a:xfrm>
            <a:off x="6460460" y="0"/>
            <a:ext cx="5726579" cy="3122195"/>
          </a:xfrm>
          <a:prstGeom prst="rect">
            <a:avLst/>
          </a:prstGeom>
          <a:ln>
            <a:solidFill>
              <a:schemeClr val="tx1"/>
            </a:solidFill>
          </a:ln>
        </p:spPr>
      </p:pic>
      <p:sp>
        <p:nvSpPr>
          <p:cNvPr id="8" name="Content Placeholder 5">
            <a:extLst>
              <a:ext uri="{FF2B5EF4-FFF2-40B4-BE49-F238E27FC236}">
                <a16:creationId xmlns:a16="http://schemas.microsoft.com/office/drawing/2014/main" id="{67EE4735-CC9F-2F2F-CC0B-4ECB3CFC8704}"/>
              </a:ext>
            </a:extLst>
          </p:cNvPr>
          <p:cNvSpPr txBox="1">
            <a:spLocks/>
          </p:cNvSpPr>
          <p:nvPr/>
        </p:nvSpPr>
        <p:spPr>
          <a:xfrm>
            <a:off x="623147" y="1716360"/>
            <a:ext cx="5472853" cy="84064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700" dirty="0" err="1"/>
              <a:t>Meriem</a:t>
            </a:r>
            <a:r>
              <a:rPr lang="en-GB" sz="1700" dirty="0"/>
              <a:t> Ben </a:t>
            </a:r>
            <a:r>
              <a:rPr lang="en-GB" sz="1700" dirty="0" err="1"/>
              <a:t>Chaaben</a:t>
            </a:r>
            <a:r>
              <a:rPr lang="en-GB" sz="1700" dirty="0"/>
              <a:t>, Lola Burgueño, </a:t>
            </a:r>
            <a:r>
              <a:rPr lang="en-GB" sz="1700" dirty="0" err="1"/>
              <a:t>Houari</a:t>
            </a:r>
            <a:r>
              <a:rPr lang="en-GB" sz="1700" dirty="0"/>
              <a:t> Sahraoui: Towards using Few-Shot Learning for Automating Model Completion. In Proc. of ICSE 2023.</a:t>
            </a:r>
            <a:endParaRPr lang="en-ES" sz="1700" dirty="0"/>
          </a:p>
        </p:txBody>
      </p:sp>
      <p:sp>
        <p:nvSpPr>
          <p:cNvPr id="10" name="Rectangle 9">
            <a:extLst>
              <a:ext uri="{FF2B5EF4-FFF2-40B4-BE49-F238E27FC236}">
                <a16:creationId xmlns:a16="http://schemas.microsoft.com/office/drawing/2014/main" id="{4CAC8877-2ED2-905D-0616-AF17623E4702}"/>
              </a:ext>
            </a:extLst>
          </p:cNvPr>
          <p:cNvSpPr/>
          <p:nvPr/>
        </p:nvSpPr>
        <p:spPr>
          <a:xfrm>
            <a:off x="2730933" y="3147866"/>
            <a:ext cx="2530878" cy="145621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ES"/>
          </a:p>
        </p:txBody>
      </p:sp>
      <p:sp>
        <p:nvSpPr>
          <p:cNvPr id="11" name="Rectangle 10">
            <a:extLst>
              <a:ext uri="{FF2B5EF4-FFF2-40B4-BE49-F238E27FC236}">
                <a16:creationId xmlns:a16="http://schemas.microsoft.com/office/drawing/2014/main" id="{274BF5E6-0604-E64D-29D8-B37C14A70922}"/>
              </a:ext>
            </a:extLst>
          </p:cNvPr>
          <p:cNvSpPr/>
          <p:nvPr/>
        </p:nvSpPr>
        <p:spPr>
          <a:xfrm>
            <a:off x="7294696" y="3261763"/>
            <a:ext cx="2530878" cy="137440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ES"/>
          </a:p>
        </p:txBody>
      </p:sp>
      <p:sp>
        <p:nvSpPr>
          <p:cNvPr id="12" name="Slide Number Placeholder 11">
            <a:extLst>
              <a:ext uri="{FF2B5EF4-FFF2-40B4-BE49-F238E27FC236}">
                <a16:creationId xmlns:a16="http://schemas.microsoft.com/office/drawing/2014/main" id="{32074C57-40E6-DCAF-1155-10CE3DACC396}"/>
              </a:ext>
            </a:extLst>
          </p:cNvPr>
          <p:cNvSpPr>
            <a:spLocks noGrp="1"/>
          </p:cNvSpPr>
          <p:nvPr>
            <p:ph type="sldNum" sz="quarter" idx="12"/>
          </p:nvPr>
        </p:nvSpPr>
        <p:spPr/>
        <p:txBody>
          <a:bodyPr/>
          <a:lstStyle/>
          <a:p>
            <a:fld id="{C9E52725-6D93-44E1-A96B-A09D9C1404D8}" type="slidenum">
              <a:rPr lang="en-US" smtClean="0"/>
              <a:t>49</a:t>
            </a:fld>
            <a:endParaRPr lang="en-US"/>
          </a:p>
        </p:txBody>
      </p:sp>
    </p:spTree>
    <p:extLst>
      <p:ext uri="{BB962C8B-B14F-4D97-AF65-F5344CB8AC3E}">
        <p14:creationId xmlns:p14="http://schemas.microsoft.com/office/powerpoint/2010/main" val="345841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10;&#10;Description automatically generated">
            <a:extLst>
              <a:ext uri="{FF2B5EF4-FFF2-40B4-BE49-F238E27FC236}">
                <a16:creationId xmlns:a16="http://schemas.microsoft.com/office/drawing/2014/main" id="{461CA591-DEBD-BA6C-F9F3-A5F48ABD24B1}"/>
              </a:ext>
            </a:extLst>
          </p:cNvPr>
          <p:cNvPicPr>
            <a:picLocks noGrp="1" noChangeAspect="1"/>
          </p:cNvPicPr>
          <p:nvPr>
            <p:ph idx="1"/>
          </p:nvPr>
        </p:nvPicPr>
        <p:blipFill>
          <a:blip r:embed="rId3"/>
          <a:stretch>
            <a:fillRect/>
          </a:stretch>
        </p:blipFill>
        <p:spPr>
          <a:xfrm>
            <a:off x="1343993" y="2888947"/>
            <a:ext cx="4931696" cy="2349220"/>
          </a:xfrm>
        </p:spPr>
      </p:pic>
      <p:pic>
        <p:nvPicPr>
          <p:cNvPr id="4" name="Picture 3">
            <a:extLst>
              <a:ext uri="{FF2B5EF4-FFF2-40B4-BE49-F238E27FC236}">
                <a16:creationId xmlns:a16="http://schemas.microsoft.com/office/drawing/2014/main" id="{EB02D108-7C6A-238E-9C5A-21813FEAA2B6}"/>
              </a:ext>
            </a:extLst>
          </p:cNvPr>
          <p:cNvPicPr>
            <a:picLocks noChangeAspect="1"/>
          </p:cNvPicPr>
          <p:nvPr/>
        </p:nvPicPr>
        <p:blipFill rotWithShape="1">
          <a:blip r:embed="rId4"/>
          <a:srcRect b="70858"/>
          <a:stretch/>
        </p:blipFill>
        <p:spPr>
          <a:xfrm>
            <a:off x="1409910" y="1379296"/>
            <a:ext cx="4315372" cy="834093"/>
          </a:xfrm>
          <a:prstGeom prst="rect">
            <a:avLst/>
          </a:prstGeom>
        </p:spPr>
      </p:pic>
      <p:pic>
        <p:nvPicPr>
          <p:cNvPr id="5" name="Picture 4">
            <a:extLst>
              <a:ext uri="{FF2B5EF4-FFF2-40B4-BE49-F238E27FC236}">
                <a16:creationId xmlns:a16="http://schemas.microsoft.com/office/drawing/2014/main" id="{6CF723C1-8EAD-7D91-D503-1A2473D79AA0}"/>
              </a:ext>
            </a:extLst>
          </p:cNvPr>
          <p:cNvPicPr>
            <a:picLocks noChangeAspect="1"/>
          </p:cNvPicPr>
          <p:nvPr/>
        </p:nvPicPr>
        <p:blipFill rotWithShape="1">
          <a:blip r:embed="rId4"/>
          <a:srcRect t="32043"/>
          <a:stretch/>
        </p:blipFill>
        <p:spPr>
          <a:xfrm>
            <a:off x="7158986" y="4701542"/>
            <a:ext cx="4962449" cy="2236668"/>
          </a:xfrm>
          <a:prstGeom prst="rect">
            <a:avLst/>
          </a:prstGeom>
        </p:spPr>
      </p:pic>
      <p:sp>
        <p:nvSpPr>
          <p:cNvPr id="8" name="Down Arrow 7">
            <a:extLst>
              <a:ext uri="{FF2B5EF4-FFF2-40B4-BE49-F238E27FC236}">
                <a16:creationId xmlns:a16="http://schemas.microsoft.com/office/drawing/2014/main" id="{087645E9-BD2D-3BF1-454F-595FD2791629}"/>
              </a:ext>
            </a:extLst>
          </p:cNvPr>
          <p:cNvSpPr/>
          <p:nvPr/>
        </p:nvSpPr>
        <p:spPr>
          <a:xfrm>
            <a:off x="2875533" y="2294537"/>
            <a:ext cx="609562" cy="5359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sz="1400"/>
          </a:p>
        </p:txBody>
      </p:sp>
      <p:sp>
        <p:nvSpPr>
          <p:cNvPr id="9" name="TextBox 8">
            <a:extLst>
              <a:ext uri="{FF2B5EF4-FFF2-40B4-BE49-F238E27FC236}">
                <a16:creationId xmlns:a16="http://schemas.microsoft.com/office/drawing/2014/main" id="{54B47538-49EC-7C86-9440-F8904F9E5180}"/>
              </a:ext>
            </a:extLst>
          </p:cNvPr>
          <p:cNvSpPr txBox="1"/>
          <p:nvPr/>
        </p:nvSpPr>
        <p:spPr>
          <a:xfrm>
            <a:off x="3568130" y="2207221"/>
            <a:ext cx="1064202" cy="646331"/>
          </a:xfrm>
          <a:prstGeom prst="rect">
            <a:avLst/>
          </a:prstGeom>
          <a:noFill/>
        </p:spPr>
        <p:txBody>
          <a:bodyPr wrap="none" rtlCol="0">
            <a:spAutoFit/>
          </a:bodyPr>
          <a:lstStyle/>
          <a:p>
            <a:r>
              <a:rPr lang="en-ES" b="1" dirty="0">
                <a:solidFill>
                  <a:schemeClr val="accent4">
                    <a:lumMod val="75000"/>
                  </a:schemeClr>
                </a:solidFill>
              </a:rPr>
              <a:t>Semantic</a:t>
            </a:r>
          </a:p>
          <a:p>
            <a:r>
              <a:rPr lang="en-ES" b="1" dirty="0">
                <a:solidFill>
                  <a:schemeClr val="accent4">
                    <a:lumMod val="75000"/>
                  </a:schemeClr>
                </a:solidFill>
              </a:rPr>
              <a:t>Mapping</a:t>
            </a:r>
          </a:p>
        </p:txBody>
      </p:sp>
      <p:sp>
        <p:nvSpPr>
          <p:cNvPr id="10" name="Curved Left Arrow 9">
            <a:extLst>
              <a:ext uri="{FF2B5EF4-FFF2-40B4-BE49-F238E27FC236}">
                <a16:creationId xmlns:a16="http://schemas.microsoft.com/office/drawing/2014/main" id="{2BDE204A-A9FE-7D4D-8C58-56B616C102A8}"/>
              </a:ext>
            </a:extLst>
          </p:cNvPr>
          <p:cNvSpPr/>
          <p:nvPr/>
        </p:nvSpPr>
        <p:spPr>
          <a:xfrm>
            <a:off x="6284226" y="3809557"/>
            <a:ext cx="698785" cy="94011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pic>
        <p:nvPicPr>
          <p:cNvPr id="11" name="Picture 2" descr="How to Create a GPT-3 API for your Next Project - Hackster.io">
            <a:extLst>
              <a:ext uri="{FF2B5EF4-FFF2-40B4-BE49-F238E27FC236}">
                <a16:creationId xmlns:a16="http://schemas.microsoft.com/office/drawing/2014/main" id="{A06C2372-805B-4029-52CF-DF9ECDF61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4226" y="2832639"/>
            <a:ext cx="1253486" cy="9401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E52D09A-5142-2512-7E6E-1DEE723ACDFF}"/>
              </a:ext>
            </a:extLst>
          </p:cNvPr>
          <p:cNvSpPr txBox="1"/>
          <p:nvPr/>
        </p:nvSpPr>
        <p:spPr>
          <a:xfrm>
            <a:off x="4020466" y="5525346"/>
            <a:ext cx="1064202" cy="646331"/>
          </a:xfrm>
          <a:prstGeom prst="rect">
            <a:avLst/>
          </a:prstGeom>
          <a:noFill/>
        </p:spPr>
        <p:txBody>
          <a:bodyPr wrap="none" rtlCol="0">
            <a:spAutoFit/>
          </a:bodyPr>
          <a:lstStyle>
            <a:defPPr>
              <a:defRPr lang="en-ES"/>
            </a:defPPr>
            <a:lvl1pPr>
              <a:defRPr sz="1400" b="1">
                <a:solidFill>
                  <a:schemeClr val="accent4">
                    <a:lumMod val="75000"/>
                  </a:schemeClr>
                </a:solidFill>
              </a:defRPr>
            </a:lvl1pPr>
          </a:lstStyle>
          <a:p>
            <a:r>
              <a:rPr lang="en-ES" sz="1800" dirty="0"/>
              <a:t>Semantic</a:t>
            </a:r>
          </a:p>
          <a:p>
            <a:r>
              <a:rPr lang="en-ES" sz="1800" dirty="0"/>
              <a:t>Mapping</a:t>
            </a:r>
          </a:p>
        </p:txBody>
      </p:sp>
      <p:sp>
        <p:nvSpPr>
          <p:cNvPr id="15" name="Bent Up Arrow 14">
            <a:extLst>
              <a:ext uri="{FF2B5EF4-FFF2-40B4-BE49-F238E27FC236}">
                <a16:creationId xmlns:a16="http://schemas.microsoft.com/office/drawing/2014/main" id="{5D9661F0-52DB-E528-C6C4-45742B4EA292}"/>
              </a:ext>
            </a:extLst>
          </p:cNvPr>
          <p:cNvSpPr/>
          <p:nvPr/>
        </p:nvSpPr>
        <p:spPr>
          <a:xfrm rot="5400000">
            <a:off x="5506830" y="4865194"/>
            <a:ext cx="1325561" cy="2004148"/>
          </a:xfrm>
          <a:prstGeom prst="bentUpArrow">
            <a:avLst>
              <a:gd name="adj1" fmla="val 25000"/>
              <a:gd name="adj2" fmla="val 23854"/>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 name="Title 1">
            <a:extLst>
              <a:ext uri="{FF2B5EF4-FFF2-40B4-BE49-F238E27FC236}">
                <a16:creationId xmlns:a16="http://schemas.microsoft.com/office/drawing/2014/main" id="{CF44DCA4-EB43-9478-A9FE-0AF1925A822C}"/>
              </a:ext>
            </a:extLst>
          </p:cNvPr>
          <p:cNvSpPr txBox="1">
            <a:spLocks/>
          </p:cNvSpPr>
          <p:nvPr/>
        </p:nvSpPr>
        <p:spPr>
          <a:xfrm>
            <a:off x="623147" y="181810"/>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Large Language Models for Model Completion</a:t>
            </a:r>
          </a:p>
        </p:txBody>
      </p:sp>
      <p:sp>
        <p:nvSpPr>
          <p:cNvPr id="16" name="TextBox 15">
            <a:extLst>
              <a:ext uri="{FF2B5EF4-FFF2-40B4-BE49-F238E27FC236}">
                <a16:creationId xmlns:a16="http://schemas.microsoft.com/office/drawing/2014/main" id="{A75A3D45-F208-6735-505B-120EA514B2D7}"/>
              </a:ext>
            </a:extLst>
          </p:cNvPr>
          <p:cNvSpPr txBox="1"/>
          <p:nvPr/>
        </p:nvSpPr>
        <p:spPr>
          <a:xfrm>
            <a:off x="7864226" y="1406731"/>
            <a:ext cx="6096000" cy="707886"/>
          </a:xfrm>
          <a:prstGeom prst="rect">
            <a:avLst/>
          </a:prstGeom>
          <a:noFill/>
        </p:spPr>
        <p:txBody>
          <a:bodyPr wrap="square">
            <a:spAutoFit/>
          </a:bodyPr>
          <a:lstStyle/>
          <a:p>
            <a:r>
              <a:rPr lang="en-ES" sz="4000" b="1" dirty="0"/>
              <a:t>Structural</a:t>
            </a:r>
            <a:r>
              <a:rPr lang="en-ES" sz="4000" dirty="0"/>
              <a:t> Diagram</a:t>
            </a:r>
            <a:endParaRPr lang="en-ES" sz="2800" dirty="0"/>
          </a:p>
        </p:txBody>
      </p:sp>
      <p:sp>
        <p:nvSpPr>
          <p:cNvPr id="6" name="Slide Number Placeholder 5">
            <a:extLst>
              <a:ext uri="{FF2B5EF4-FFF2-40B4-BE49-F238E27FC236}">
                <a16:creationId xmlns:a16="http://schemas.microsoft.com/office/drawing/2014/main" id="{52F5FAE6-A681-08E8-A548-FC36356AAC4F}"/>
              </a:ext>
            </a:extLst>
          </p:cNvPr>
          <p:cNvSpPr>
            <a:spLocks noGrp="1"/>
          </p:cNvSpPr>
          <p:nvPr>
            <p:ph type="sldNum" sz="quarter" idx="12"/>
          </p:nvPr>
        </p:nvSpPr>
        <p:spPr>
          <a:xfrm>
            <a:off x="9133116" y="6356350"/>
            <a:ext cx="2743200" cy="365125"/>
          </a:xfrm>
        </p:spPr>
        <p:txBody>
          <a:bodyPr/>
          <a:lstStyle/>
          <a:p>
            <a:fld id="{C9E52725-6D93-44E1-A96B-A09D9C1404D8}" type="slidenum">
              <a:rPr lang="en-US" smtClean="0"/>
              <a:t>50</a:t>
            </a:fld>
            <a:endParaRPr lang="en-US" dirty="0"/>
          </a:p>
        </p:txBody>
      </p:sp>
    </p:spTree>
    <p:extLst>
      <p:ext uri="{BB962C8B-B14F-4D97-AF65-F5344CB8AC3E}">
        <p14:creationId xmlns:p14="http://schemas.microsoft.com/office/powerpoint/2010/main" val="2436848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6</a:t>
            </a:fld>
            <a:endParaRPr lang="en-US" dirty="0"/>
          </a:p>
        </p:txBody>
      </p:sp>
      <p:pic>
        <p:nvPicPr>
          <p:cNvPr id="7170" name="Picture 2" descr="The Art to Being Open to Opportunities; They Shall Not Pass - SR Group |  Coaching - Mentoring - Training - Speaking">
            <a:extLst>
              <a:ext uri="{FF2B5EF4-FFF2-40B4-BE49-F238E27FC236}">
                <a16:creationId xmlns:a16="http://schemas.microsoft.com/office/drawing/2014/main" id="{569C8AD6-EE6F-8B01-8F3A-4EE337C7D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05"/>
          <a:stretch/>
        </p:blipFill>
        <p:spPr bwMode="auto">
          <a:xfrm>
            <a:off x="-3725" y="-104189"/>
            <a:ext cx="12195725" cy="70663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0 Leading Language Models For NLP In 2022">
            <a:extLst>
              <a:ext uri="{FF2B5EF4-FFF2-40B4-BE49-F238E27FC236}">
                <a16:creationId xmlns:a16="http://schemas.microsoft.com/office/drawing/2014/main" id="{42C757D5-3B5C-232E-0A66-5E31F5788F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0" t="18000" r="1006" b="22685"/>
          <a:stretch/>
        </p:blipFill>
        <p:spPr bwMode="auto">
          <a:xfrm>
            <a:off x="-243840" y="3085368"/>
            <a:ext cx="9342120" cy="3163031"/>
          </a:xfrm>
          <a:prstGeom prst="rect">
            <a:avLst/>
          </a:prstGeom>
          <a:noFill/>
          <a:effectLst>
            <a:softEdge rad="202622"/>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40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9DDDD22-30E3-29E8-770E-DB1B2DEE90A7}"/>
              </a:ext>
            </a:extLst>
          </p:cNvPr>
          <p:cNvSpPr txBox="1">
            <a:spLocks/>
          </p:cNvSpPr>
          <p:nvPr/>
        </p:nvSpPr>
        <p:spPr>
          <a:xfrm>
            <a:off x="623147" y="165481"/>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Tool Demo: Model completion assistant</a:t>
            </a:r>
          </a:p>
        </p:txBody>
      </p:sp>
      <p:sp>
        <p:nvSpPr>
          <p:cNvPr id="4" name="Slide Number Placeholder 3">
            <a:extLst>
              <a:ext uri="{FF2B5EF4-FFF2-40B4-BE49-F238E27FC236}">
                <a16:creationId xmlns:a16="http://schemas.microsoft.com/office/drawing/2014/main" id="{DFF401E7-B9A6-7727-7409-3AF4E7AF805F}"/>
              </a:ext>
            </a:extLst>
          </p:cNvPr>
          <p:cNvSpPr>
            <a:spLocks noGrp="1"/>
          </p:cNvSpPr>
          <p:nvPr>
            <p:ph type="sldNum" sz="quarter" idx="12"/>
          </p:nvPr>
        </p:nvSpPr>
        <p:spPr/>
        <p:txBody>
          <a:bodyPr/>
          <a:lstStyle/>
          <a:p>
            <a:fld id="{C9E52725-6D93-44E1-A96B-A09D9C1404D8}" type="slidenum">
              <a:rPr lang="en-US" smtClean="0"/>
              <a:t>51</a:t>
            </a:fld>
            <a:endParaRPr lang="en-US"/>
          </a:p>
        </p:txBody>
      </p:sp>
      <p:pic>
        <p:nvPicPr>
          <p:cNvPr id="9" name="DemoVideo.mp4">
            <a:hlinkClick r:id="" action="ppaction://media"/>
            <a:extLst>
              <a:ext uri="{FF2B5EF4-FFF2-40B4-BE49-F238E27FC236}">
                <a16:creationId xmlns:a16="http://schemas.microsoft.com/office/drawing/2014/main" id="{A456F0FF-C4FA-D9FA-6EB5-268572E98E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8255"/>
          <a:stretch/>
        </p:blipFill>
        <p:spPr>
          <a:xfrm>
            <a:off x="1298294" y="1167053"/>
            <a:ext cx="10055506" cy="5189298"/>
          </a:xfrm>
          <a:prstGeom prst="rect">
            <a:avLst/>
          </a:prstGeom>
        </p:spPr>
      </p:pic>
      <p:sp>
        <p:nvSpPr>
          <p:cNvPr id="10" name="TextBox 9">
            <a:extLst>
              <a:ext uri="{FF2B5EF4-FFF2-40B4-BE49-F238E27FC236}">
                <a16:creationId xmlns:a16="http://schemas.microsoft.com/office/drawing/2014/main" id="{1DD180E9-D6D2-76AE-9810-0E6DB1CC65D1}"/>
              </a:ext>
            </a:extLst>
          </p:cNvPr>
          <p:cNvSpPr txBox="1"/>
          <p:nvPr/>
        </p:nvSpPr>
        <p:spPr>
          <a:xfrm>
            <a:off x="1298294" y="6488668"/>
            <a:ext cx="2336024" cy="307777"/>
          </a:xfrm>
          <a:prstGeom prst="rect">
            <a:avLst/>
          </a:prstGeom>
          <a:noFill/>
        </p:spPr>
        <p:txBody>
          <a:bodyPr wrap="none" rtlCol="0">
            <a:spAutoFit/>
          </a:bodyPr>
          <a:lstStyle/>
          <a:p>
            <a:r>
              <a:rPr lang="en-ES" sz="1400" dirty="0">
                <a:solidFill>
                  <a:schemeClr val="bg1">
                    <a:lumMod val="50000"/>
                  </a:schemeClr>
                </a:solidFill>
              </a:rPr>
              <a:t>* work to be submitted soon!</a:t>
            </a:r>
          </a:p>
        </p:txBody>
      </p:sp>
    </p:spTree>
    <p:extLst>
      <p:ext uri="{BB962C8B-B14F-4D97-AF65-F5344CB8AC3E}">
        <p14:creationId xmlns:p14="http://schemas.microsoft.com/office/powerpoint/2010/main" val="35660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8F0E13-D10F-0E66-109D-EA9B16B0FA87}"/>
              </a:ext>
            </a:extLst>
          </p:cNvPr>
          <p:cNvSpPr>
            <a:spLocks noGrp="1"/>
          </p:cNvSpPr>
          <p:nvPr>
            <p:ph idx="1"/>
          </p:nvPr>
        </p:nvSpPr>
        <p:spPr>
          <a:xfrm>
            <a:off x="930442" y="1346200"/>
            <a:ext cx="11172658" cy="4384368"/>
          </a:xfrm>
        </p:spPr>
        <p:txBody>
          <a:bodyPr/>
          <a:lstStyle/>
          <a:p>
            <a:pPr marL="0" indent="0">
              <a:buNone/>
            </a:pPr>
            <a:r>
              <a:rPr lang="en-ES" b="1" dirty="0"/>
              <a:t>Behavioural</a:t>
            </a:r>
            <a:r>
              <a:rPr lang="en-ES" dirty="0"/>
              <a:t> Diagrams:</a:t>
            </a:r>
          </a:p>
          <a:p>
            <a:pPr lvl="2"/>
            <a:endParaRPr lang="en-ES" dirty="0"/>
          </a:p>
        </p:txBody>
      </p:sp>
      <p:sp>
        <p:nvSpPr>
          <p:cNvPr id="6" name="Content Placeholder 2">
            <a:extLst>
              <a:ext uri="{FF2B5EF4-FFF2-40B4-BE49-F238E27FC236}">
                <a16:creationId xmlns:a16="http://schemas.microsoft.com/office/drawing/2014/main" id="{FC90F6E5-0EED-AC3B-30A7-6079B9143688}"/>
              </a:ext>
            </a:extLst>
          </p:cNvPr>
          <p:cNvSpPr txBox="1">
            <a:spLocks/>
          </p:cNvSpPr>
          <p:nvPr/>
        </p:nvSpPr>
        <p:spPr>
          <a:xfrm>
            <a:off x="930442" y="1983995"/>
            <a:ext cx="10988842" cy="264054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r>
              <a:rPr lang="en-ES" sz="2400" dirty="0"/>
              <a:t>Specific challenges such as precedence/sequence constraints (i.e., to represent time)</a:t>
            </a:r>
          </a:p>
          <a:p>
            <a:pPr marL="228600" lvl="1" indent="0">
              <a:buNone/>
            </a:pPr>
            <a:r>
              <a:rPr lang="en-ES" sz="2400" dirty="0"/>
              <a:t>We need to define and provide shots that preserve these constratins</a:t>
            </a:r>
          </a:p>
          <a:p>
            <a:pPr lvl="1"/>
            <a:endParaRPr lang="en-ES" dirty="0"/>
          </a:p>
          <a:p>
            <a:pPr lvl="2"/>
            <a:endParaRPr lang="en-ES" dirty="0"/>
          </a:p>
        </p:txBody>
      </p:sp>
      <p:sp>
        <p:nvSpPr>
          <p:cNvPr id="8" name="Title 1">
            <a:extLst>
              <a:ext uri="{FF2B5EF4-FFF2-40B4-BE49-F238E27FC236}">
                <a16:creationId xmlns:a16="http://schemas.microsoft.com/office/drawing/2014/main" id="{29DDDD22-30E3-29E8-770E-DB1B2DEE90A7}"/>
              </a:ext>
            </a:extLst>
          </p:cNvPr>
          <p:cNvSpPr txBox="1">
            <a:spLocks/>
          </p:cNvSpPr>
          <p:nvPr/>
        </p:nvSpPr>
        <p:spPr>
          <a:xfrm>
            <a:off x="623147" y="165481"/>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Large Language Models for Model Completion</a:t>
            </a:r>
          </a:p>
        </p:txBody>
      </p:sp>
      <p:sp>
        <p:nvSpPr>
          <p:cNvPr id="4" name="Slide Number Placeholder 3">
            <a:extLst>
              <a:ext uri="{FF2B5EF4-FFF2-40B4-BE49-F238E27FC236}">
                <a16:creationId xmlns:a16="http://schemas.microsoft.com/office/drawing/2014/main" id="{DFF401E7-B9A6-7727-7409-3AF4E7AF805F}"/>
              </a:ext>
            </a:extLst>
          </p:cNvPr>
          <p:cNvSpPr>
            <a:spLocks noGrp="1"/>
          </p:cNvSpPr>
          <p:nvPr>
            <p:ph type="sldNum" sz="quarter" idx="12"/>
          </p:nvPr>
        </p:nvSpPr>
        <p:spPr/>
        <p:txBody>
          <a:bodyPr/>
          <a:lstStyle/>
          <a:p>
            <a:fld id="{C9E52725-6D93-44E1-A96B-A09D9C1404D8}" type="slidenum">
              <a:rPr lang="en-US" smtClean="0"/>
              <a:t>52</a:t>
            </a:fld>
            <a:endParaRPr lang="en-US"/>
          </a:p>
        </p:txBody>
      </p:sp>
      <p:pic>
        <p:nvPicPr>
          <p:cNvPr id="2" name="Picture 1" descr="Diagram&#10;&#10;Description automatically generated">
            <a:extLst>
              <a:ext uri="{FF2B5EF4-FFF2-40B4-BE49-F238E27FC236}">
                <a16:creationId xmlns:a16="http://schemas.microsoft.com/office/drawing/2014/main" id="{978C5D0A-BE6B-0F93-ECEE-EF4DD1D6AD1D}"/>
              </a:ext>
            </a:extLst>
          </p:cNvPr>
          <p:cNvPicPr>
            <a:picLocks noChangeAspect="1"/>
          </p:cNvPicPr>
          <p:nvPr/>
        </p:nvPicPr>
        <p:blipFill rotWithShape="1">
          <a:blip r:embed="rId2"/>
          <a:srcRect t="37133" b="791"/>
          <a:stretch/>
        </p:blipFill>
        <p:spPr>
          <a:xfrm>
            <a:off x="2122942" y="3456497"/>
            <a:ext cx="7946115" cy="2055303"/>
          </a:xfrm>
          <a:prstGeom prst="rect">
            <a:avLst/>
          </a:prstGeom>
        </p:spPr>
      </p:pic>
      <p:sp>
        <p:nvSpPr>
          <p:cNvPr id="9" name="Rectangle 8">
            <a:extLst>
              <a:ext uri="{FF2B5EF4-FFF2-40B4-BE49-F238E27FC236}">
                <a16:creationId xmlns:a16="http://schemas.microsoft.com/office/drawing/2014/main" id="{AA845EFE-16FD-83E4-A782-AFBDBE8F4046}"/>
              </a:ext>
            </a:extLst>
          </p:cNvPr>
          <p:cNvSpPr/>
          <p:nvPr/>
        </p:nvSpPr>
        <p:spPr>
          <a:xfrm>
            <a:off x="8694119" y="3401503"/>
            <a:ext cx="1458457" cy="18667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0" name="Rectangle 9">
            <a:extLst>
              <a:ext uri="{FF2B5EF4-FFF2-40B4-BE49-F238E27FC236}">
                <a16:creationId xmlns:a16="http://schemas.microsoft.com/office/drawing/2014/main" id="{8E79CE94-582C-DA79-CCBF-D0A3863FAE33}"/>
              </a:ext>
            </a:extLst>
          </p:cNvPr>
          <p:cNvSpPr/>
          <p:nvPr/>
        </p:nvSpPr>
        <p:spPr>
          <a:xfrm>
            <a:off x="2122942" y="4217523"/>
            <a:ext cx="6873351" cy="17299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2825256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8F0E13-D10F-0E66-109D-EA9B16B0FA87}"/>
              </a:ext>
            </a:extLst>
          </p:cNvPr>
          <p:cNvSpPr>
            <a:spLocks noGrp="1"/>
          </p:cNvSpPr>
          <p:nvPr>
            <p:ph idx="1"/>
          </p:nvPr>
        </p:nvSpPr>
        <p:spPr>
          <a:xfrm>
            <a:off x="930442" y="1346200"/>
            <a:ext cx="11172658" cy="4384368"/>
          </a:xfrm>
        </p:spPr>
        <p:txBody>
          <a:bodyPr/>
          <a:lstStyle/>
          <a:p>
            <a:pPr marL="0" indent="0">
              <a:buNone/>
            </a:pPr>
            <a:r>
              <a:rPr lang="en-ES" b="1" dirty="0"/>
              <a:t>Behavioural</a:t>
            </a:r>
            <a:r>
              <a:rPr lang="en-ES" dirty="0"/>
              <a:t> Diagrams:</a:t>
            </a:r>
          </a:p>
          <a:p>
            <a:pPr lvl="2"/>
            <a:endParaRPr lang="en-ES" dirty="0"/>
          </a:p>
        </p:txBody>
      </p:sp>
      <p:sp>
        <p:nvSpPr>
          <p:cNvPr id="6" name="Content Placeholder 2">
            <a:extLst>
              <a:ext uri="{FF2B5EF4-FFF2-40B4-BE49-F238E27FC236}">
                <a16:creationId xmlns:a16="http://schemas.microsoft.com/office/drawing/2014/main" id="{FC90F6E5-0EED-AC3B-30A7-6079B9143688}"/>
              </a:ext>
            </a:extLst>
          </p:cNvPr>
          <p:cNvSpPr txBox="1">
            <a:spLocks/>
          </p:cNvSpPr>
          <p:nvPr/>
        </p:nvSpPr>
        <p:spPr>
          <a:xfrm>
            <a:off x="930442" y="1983995"/>
            <a:ext cx="10988842" cy="2640542"/>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buNone/>
            </a:pPr>
            <a:r>
              <a:rPr lang="en-ES" sz="2400" dirty="0"/>
              <a:t>Specific challenges such as precedence/sequence constraints (i.e., to represent time)</a:t>
            </a:r>
          </a:p>
          <a:p>
            <a:pPr marL="228600" lvl="1" indent="0">
              <a:buNone/>
            </a:pPr>
            <a:r>
              <a:rPr lang="en-ES" sz="2400" dirty="0"/>
              <a:t>We need to define and provide shots that preserve these constratins</a:t>
            </a:r>
          </a:p>
          <a:p>
            <a:pPr lvl="1"/>
            <a:endParaRPr lang="en-ES" dirty="0"/>
          </a:p>
          <a:p>
            <a:pPr lvl="2"/>
            <a:endParaRPr lang="en-ES" dirty="0"/>
          </a:p>
        </p:txBody>
      </p:sp>
      <p:sp>
        <p:nvSpPr>
          <p:cNvPr id="8" name="Title 1">
            <a:extLst>
              <a:ext uri="{FF2B5EF4-FFF2-40B4-BE49-F238E27FC236}">
                <a16:creationId xmlns:a16="http://schemas.microsoft.com/office/drawing/2014/main" id="{29DDDD22-30E3-29E8-770E-DB1B2DEE90A7}"/>
              </a:ext>
            </a:extLst>
          </p:cNvPr>
          <p:cNvSpPr txBox="1">
            <a:spLocks/>
          </p:cNvSpPr>
          <p:nvPr/>
        </p:nvSpPr>
        <p:spPr>
          <a:xfrm>
            <a:off x="623147" y="165481"/>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Large Language Models for Model Completion</a:t>
            </a:r>
          </a:p>
        </p:txBody>
      </p:sp>
      <p:sp>
        <p:nvSpPr>
          <p:cNvPr id="4" name="Slide Number Placeholder 3">
            <a:extLst>
              <a:ext uri="{FF2B5EF4-FFF2-40B4-BE49-F238E27FC236}">
                <a16:creationId xmlns:a16="http://schemas.microsoft.com/office/drawing/2014/main" id="{DFF401E7-B9A6-7727-7409-3AF4E7AF805F}"/>
              </a:ext>
            </a:extLst>
          </p:cNvPr>
          <p:cNvSpPr>
            <a:spLocks noGrp="1"/>
          </p:cNvSpPr>
          <p:nvPr>
            <p:ph type="sldNum" sz="quarter" idx="12"/>
          </p:nvPr>
        </p:nvSpPr>
        <p:spPr/>
        <p:txBody>
          <a:bodyPr/>
          <a:lstStyle/>
          <a:p>
            <a:fld id="{C9E52725-6D93-44E1-A96B-A09D9C1404D8}" type="slidenum">
              <a:rPr lang="en-US" smtClean="0"/>
              <a:t>53</a:t>
            </a:fld>
            <a:endParaRPr lang="en-US"/>
          </a:p>
        </p:txBody>
      </p:sp>
      <p:pic>
        <p:nvPicPr>
          <p:cNvPr id="2" name="Picture 1" descr="Diagram&#10;&#10;Description automatically generated">
            <a:extLst>
              <a:ext uri="{FF2B5EF4-FFF2-40B4-BE49-F238E27FC236}">
                <a16:creationId xmlns:a16="http://schemas.microsoft.com/office/drawing/2014/main" id="{978C5D0A-BE6B-0F93-ECEE-EF4DD1D6AD1D}"/>
              </a:ext>
            </a:extLst>
          </p:cNvPr>
          <p:cNvPicPr>
            <a:picLocks noChangeAspect="1"/>
          </p:cNvPicPr>
          <p:nvPr/>
        </p:nvPicPr>
        <p:blipFill rotWithShape="1">
          <a:blip r:embed="rId2"/>
          <a:srcRect t="37133" b="791"/>
          <a:stretch/>
        </p:blipFill>
        <p:spPr>
          <a:xfrm>
            <a:off x="2122942" y="3456497"/>
            <a:ext cx="7946115" cy="2055303"/>
          </a:xfrm>
          <a:prstGeom prst="rect">
            <a:avLst/>
          </a:prstGeom>
        </p:spPr>
      </p:pic>
    </p:spTree>
    <p:extLst>
      <p:ext uri="{BB962C8B-B14F-4D97-AF65-F5344CB8AC3E}">
        <p14:creationId xmlns:p14="http://schemas.microsoft.com/office/powerpoint/2010/main" val="4270468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lustration of green city with river">
            <a:extLst>
              <a:ext uri="{FF2B5EF4-FFF2-40B4-BE49-F238E27FC236}">
                <a16:creationId xmlns:a16="http://schemas.microsoft.com/office/drawing/2014/main" id="{23972FC1-07F5-4521-A11A-EEFB2DE1D94C}"/>
              </a:ext>
            </a:extLst>
          </p:cNvPr>
          <p:cNvPicPr>
            <a:picLocks noChangeAspect="1" noChangeArrowheads="1"/>
          </p:cNvPicPr>
          <p:nvPr/>
        </p:nvPicPr>
        <p:blipFill>
          <a:blip r:embed="rId3">
            <a:alphaModFix amt="15000"/>
            <a:extLst>
              <a:ext uri="{28A0092B-C50C-407E-A947-70E740481C1C}">
                <a14:useLocalDpi xmlns:a14="http://schemas.microsoft.com/office/drawing/2010/main" val="0"/>
              </a:ext>
            </a:extLst>
          </a:blip>
          <a:srcRect/>
          <a:stretch>
            <a:fillRect/>
          </a:stretch>
        </p:blipFill>
        <p:spPr bwMode="auto">
          <a:xfrm>
            <a:off x="0" y="-1"/>
            <a:ext cx="11632560" cy="685800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2" descr="Image result for put together">
            <a:extLst>
              <a:ext uri="{FF2B5EF4-FFF2-40B4-BE49-F238E27FC236}">
                <a16:creationId xmlns:a16="http://schemas.microsoft.com/office/drawing/2014/main" id="{E4CFA4EC-BF8A-497D-8AA9-31B14CCAA8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10" t="10720" r="-10961" b="7425"/>
          <a:stretch/>
        </p:blipFill>
        <p:spPr bwMode="auto">
          <a:xfrm rot="5400000">
            <a:off x="7013293" y="2164464"/>
            <a:ext cx="7905506" cy="357657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To</a:t>
            </a:r>
            <a:r>
              <a:rPr lang="es-ES" b="1">
                <a:solidFill>
                  <a:schemeClr val="bg1"/>
                </a:solidFill>
              </a:rPr>
              <a:t> </a:t>
            </a:r>
            <a:r>
              <a:rPr lang="es-ES" b="1" err="1">
                <a:solidFill>
                  <a:schemeClr val="bg1"/>
                </a:solidFill>
              </a:rPr>
              <a:t>conclude</a:t>
            </a:r>
            <a:r>
              <a:rPr lang="es-ES" b="1">
                <a:solidFill>
                  <a:schemeClr val="bg1"/>
                </a:solidFill>
              </a:rPr>
              <a:t>…</a:t>
            </a:r>
            <a:endParaRPr lang="en-US" b="1">
              <a:solidFill>
                <a:schemeClr val="bg1"/>
              </a:solidFill>
            </a:endParaRPr>
          </a:p>
        </p:txBody>
      </p:sp>
      <p:sp>
        <p:nvSpPr>
          <p:cNvPr id="9" name="Slide Number Placeholder 8">
            <a:extLst>
              <a:ext uri="{FF2B5EF4-FFF2-40B4-BE49-F238E27FC236}">
                <a16:creationId xmlns:a16="http://schemas.microsoft.com/office/drawing/2014/main" id="{4B9B24BB-FE6B-4BC5-B4A8-3EDA5AD24CEB}"/>
              </a:ext>
            </a:extLst>
          </p:cNvPr>
          <p:cNvSpPr>
            <a:spLocks noGrp="1"/>
          </p:cNvSpPr>
          <p:nvPr>
            <p:ph type="sldNum" sz="quarter" idx="12"/>
          </p:nvPr>
        </p:nvSpPr>
        <p:spPr>
          <a:xfrm>
            <a:off x="8934691" y="6356350"/>
            <a:ext cx="2743200" cy="365125"/>
          </a:xfrm>
        </p:spPr>
        <p:txBody>
          <a:bodyPr/>
          <a:lstStyle/>
          <a:p>
            <a:fld id="{C9E52725-6D93-44E1-A96B-A09D9C1404D8}" type="slidenum">
              <a:rPr lang="en-US" smtClean="0"/>
              <a:t>54</a:t>
            </a:fld>
            <a:endParaRPr lang="en-US"/>
          </a:p>
        </p:txBody>
      </p:sp>
      <p:sp>
        <p:nvSpPr>
          <p:cNvPr id="4" name="Content Placeholder 3">
            <a:extLst>
              <a:ext uri="{FF2B5EF4-FFF2-40B4-BE49-F238E27FC236}">
                <a16:creationId xmlns:a16="http://schemas.microsoft.com/office/drawing/2014/main" id="{43C58B19-8311-1E04-45FE-B33D9FC4FAD9}"/>
              </a:ext>
            </a:extLst>
          </p:cNvPr>
          <p:cNvSpPr>
            <a:spLocks noGrp="1"/>
          </p:cNvSpPr>
          <p:nvPr>
            <p:ph idx="1"/>
          </p:nvPr>
        </p:nvSpPr>
        <p:spPr>
          <a:xfrm>
            <a:off x="623148" y="1486077"/>
            <a:ext cx="8745441" cy="5027437"/>
          </a:xfrm>
        </p:spPr>
        <p:txBody>
          <a:bodyPr>
            <a:noAutofit/>
          </a:bodyPr>
          <a:lstStyle/>
          <a:p>
            <a:pPr marL="0" indent="0">
              <a:buNone/>
            </a:pPr>
            <a:r>
              <a:rPr lang="en-GB" sz="1700" dirty="0">
                <a:latin typeface="Helvetica" pitchFamily="2" charset="0"/>
              </a:rPr>
              <a:t>LLMs are not a reliable tool </a:t>
            </a:r>
            <a:r>
              <a:rPr lang="en-GB" sz="1700" u="sng" dirty="0">
                <a:latin typeface="Helvetica" pitchFamily="2" charset="0"/>
              </a:rPr>
              <a:t>yet</a:t>
            </a:r>
          </a:p>
          <a:p>
            <a:pPr marL="0" indent="0">
              <a:buNone/>
            </a:pPr>
            <a:r>
              <a:rPr lang="en-GB" sz="1700" b="1" dirty="0">
                <a:latin typeface="Helvetica" pitchFamily="2" charset="0"/>
              </a:rPr>
              <a:t>Should discard them (or wait to see how it evolves)?</a:t>
            </a:r>
            <a:endParaRPr lang="en-GB" sz="1700" dirty="0">
              <a:latin typeface="Helvetica" pitchFamily="2" charset="0"/>
            </a:endParaRPr>
          </a:p>
          <a:p>
            <a:pPr marL="0" indent="0">
              <a:buNone/>
            </a:pPr>
            <a:r>
              <a:rPr lang="en-GB" sz="1700" b="1" dirty="0">
                <a:latin typeface="Helvetica" pitchFamily="2" charset="0"/>
              </a:rPr>
              <a:t>NO!</a:t>
            </a:r>
            <a:r>
              <a:rPr lang="en-GB" sz="1700" dirty="0">
                <a:latin typeface="Helvetica" pitchFamily="2" charset="0"/>
              </a:rPr>
              <a:t> We should start working now to </a:t>
            </a:r>
            <a:r>
              <a:rPr lang="en-GB" sz="1700" dirty="0">
                <a:solidFill>
                  <a:srgbClr val="C00000"/>
                </a:solidFill>
                <a:latin typeface="Helvetica" pitchFamily="2" charset="0"/>
              </a:rPr>
              <a:t>strengthen the modeling skills </a:t>
            </a:r>
            <a:r>
              <a:rPr lang="en-GB" sz="1700" dirty="0">
                <a:latin typeface="Helvetica" pitchFamily="2" charset="0"/>
              </a:rPr>
              <a:t>of the LLMs to come </a:t>
            </a:r>
          </a:p>
          <a:p>
            <a:pPr marL="0" indent="0">
              <a:buNone/>
            </a:pPr>
            <a:r>
              <a:rPr lang="en-GB" sz="1700" dirty="0">
                <a:latin typeface="Helvetica" pitchFamily="2" charset="0"/>
              </a:rPr>
              <a:t>	- Beyond UML</a:t>
            </a:r>
          </a:p>
          <a:p>
            <a:pPr marL="0" indent="0">
              <a:buNone/>
            </a:pPr>
            <a:endParaRPr lang="en-GB" sz="1700" dirty="0">
              <a:latin typeface="Helvetica" pitchFamily="2" charset="0"/>
            </a:endParaRPr>
          </a:p>
        </p:txBody>
      </p:sp>
      <p:pic>
        <p:nvPicPr>
          <p:cNvPr id="22536" name="Picture 8" descr="Question And Answer Icons - Free SVG &amp; PNG Question And Answer Images -  Noun Project">
            <a:extLst>
              <a:ext uri="{FF2B5EF4-FFF2-40B4-BE49-F238E27FC236}">
                <a16:creationId xmlns:a16="http://schemas.microsoft.com/office/drawing/2014/main" id="{F1B94697-936D-5F0F-02EF-C1A622D876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2046" y="1262676"/>
            <a:ext cx="1033463" cy="1033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63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lustration of green city with river">
            <a:extLst>
              <a:ext uri="{FF2B5EF4-FFF2-40B4-BE49-F238E27FC236}">
                <a16:creationId xmlns:a16="http://schemas.microsoft.com/office/drawing/2014/main" id="{23972FC1-07F5-4521-A11A-EEFB2DE1D94C}"/>
              </a:ext>
            </a:extLst>
          </p:cNvPr>
          <p:cNvPicPr>
            <a:picLocks noChangeAspect="1" noChangeArrowheads="1"/>
          </p:cNvPicPr>
          <p:nvPr/>
        </p:nvPicPr>
        <p:blipFill>
          <a:blip r:embed="rId3">
            <a:alphaModFix amt="15000"/>
            <a:extLst>
              <a:ext uri="{28A0092B-C50C-407E-A947-70E740481C1C}">
                <a14:useLocalDpi xmlns:a14="http://schemas.microsoft.com/office/drawing/2010/main" val="0"/>
              </a:ext>
            </a:extLst>
          </a:blip>
          <a:srcRect/>
          <a:stretch>
            <a:fillRect/>
          </a:stretch>
        </p:blipFill>
        <p:spPr bwMode="auto">
          <a:xfrm>
            <a:off x="0" y="-1"/>
            <a:ext cx="11632560" cy="685800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2" descr="Image result for put together">
            <a:extLst>
              <a:ext uri="{FF2B5EF4-FFF2-40B4-BE49-F238E27FC236}">
                <a16:creationId xmlns:a16="http://schemas.microsoft.com/office/drawing/2014/main" id="{E4CFA4EC-BF8A-497D-8AA9-31B14CCAA8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10" t="10720" r="-10961" b="7425"/>
          <a:stretch/>
        </p:blipFill>
        <p:spPr bwMode="auto">
          <a:xfrm rot="5400000">
            <a:off x="7013293" y="2164464"/>
            <a:ext cx="7905506" cy="357657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Discussion</a:t>
            </a:r>
            <a:r>
              <a:rPr lang="es-ES" b="1">
                <a:solidFill>
                  <a:schemeClr val="bg1"/>
                </a:solidFill>
              </a:rPr>
              <a:t> &amp; </a:t>
            </a:r>
            <a:r>
              <a:rPr lang="es-ES" b="1" err="1">
                <a:solidFill>
                  <a:schemeClr val="bg1"/>
                </a:solidFill>
              </a:rPr>
              <a:t>Conclusions</a:t>
            </a:r>
            <a:endParaRPr lang="en-US" b="1">
              <a:solidFill>
                <a:schemeClr val="bg1"/>
              </a:solidFill>
            </a:endParaRPr>
          </a:p>
        </p:txBody>
      </p:sp>
      <p:sp>
        <p:nvSpPr>
          <p:cNvPr id="9" name="Slide Number Placeholder 8">
            <a:extLst>
              <a:ext uri="{FF2B5EF4-FFF2-40B4-BE49-F238E27FC236}">
                <a16:creationId xmlns:a16="http://schemas.microsoft.com/office/drawing/2014/main" id="{4B9B24BB-FE6B-4BC5-B4A8-3EDA5AD24CEB}"/>
              </a:ext>
            </a:extLst>
          </p:cNvPr>
          <p:cNvSpPr>
            <a:spLocks noGrp="1"/>
          </p:cNvSpPr>
          <p:nvPr>
            <p:ph type="sldNum" sz="quarter" idx="12"/>
          </p:nvPr>
        </p:nvSpPr>
        <p:spPr>
          <a:xfrm>
            <a:off x="8934691" y="6356350"/>
            <a:ext cx="2743200" cy="365125"/>
          </a:xfrm>
        </p:spPr>
        <p:txBody>
          <a:bodyPr/>
          <a:lstStyle/>
          <a:p>
            <a:fld id="{C9E52725-6D93-44E1-A96B-A09D9C1404D8}" type="slidenum">
              <a:rPr lang="en-US" smtClean="0"/>
              <a:t>55</a:t>
            </a:fld>
            <a:endParaRPr lang="en-US"/>
          </a:p>
        </p:txBody>
      </p:sp>
      <p:sp>
        <p:nvSpPr>
          <p:cNvPr id="4" name="Content Placeholder 3">
            <a:extLst>
              <a:ext uri="{FF2B5EF4-FFF2-40B4-BE49-F238E27FC236}">
                <a16:creationId xmlns:a16="http://schemas.microsoft.com/office/drawing/2014/main" id="{43C58B19-8311-1E04-45FE-B33D9FC4FAD9}"/>
              </a:ext>
            </a:extLst>
          </p:cNvPr>
          <p:cNvSpPr>
            <a:spLocks noGrp="1"/>
          </p:cNvSpPr>
          <p:nvPr>
            <p:ph idx="1"/>
          </p:nvPr>
        </p:nvSpPr>
        <p:spPr>
          <a:xfrm>
            <a:off x="623148" y="1486077"/>
            <a:ext cx="8745441" cy="5027437"/>
          </a:xfrm>
        </p:spPr>
        <p:txBody>
          <a:bodyPr>
            <a:noAutofit/>
          </a:bodyPr>
          <a:lstStyle/>
          <a:p>
            <a:pPr marL="0" indent="0">
              <a:buNone/>
            </a:pPr>
            <a:r>
              <a:rPr lang="en-GB" sz="1700" dirty="0">
                <a:latin typeface="Helvetica" pitchFamily="2" charset="0"/>
              </a:rPr>
              <a:t>LLMs are not a reliable tool </a:t>
            </a:r>
            <a:r>
              <a:rPr lang="en-GB" sz="1700" u="sng" dirty="0">
                <a:latin typeface="Helvetica" pitchFamily="2" charset="0"/>
              </a:rPr>
              <a:t>yet</a:t>
            </a:r>
          </a:p>
          <a:p>
            <a:pPr marL="0" indent="0">
              <a:buNone/>
            </a:pPr>
            <a:r>
              <a:rPr lang="en-GB" sz="1700" dirty="0">
                <a:latin typeface="Helvetica" pitchFamily="2" charset="0"/>
              </a:rPr>
              <a:t>Should discard it (or wait to see how it evolves)?</a:t>
            </a:r>
          </a:p>
          <a:p>
            <a:pPr marL="0" indent="0">
              <a:buNone/>
            </a:pPr>
            <a:r>
              <a:rPr lang="en-GB" sz="1700" dirty="0">
                <a:latin typeface="Helvetica" pitchFamily="2" charset="0"/>
              </a:rPr>
              <a:t>NO! We should start working now to strengthen the modeling skills of the LLMs to come </a:t>
            </a:r>
          </a:p>
          <a:p>
            <a:pPr marL="0" indent="0">
              <a:buNone/>
            </a:pPr>
            <a:r>
              <a:rPr lang="en-GB" sz="1700" dirty="0">
                <a:latin typeface="Helvetica" pitchFamily="2" charset="0"/>
              </a:rPr>
              <a:t>	- Beyond UML</a:t>
            </a:r>
          </a:p>
          <a:p>
            <a:pPr marL="0" indent="0">
              <a:buNone/>
            </a:pPr>
            <a:endParaRPr lang="en-GB" sz="1700" dirty="0">
              <a:latin typeface="Helvetica" pitchFamily="2" charset="0"/>
            </a:endParaRPr>
          </a:p>
          <a:p>
            <a:pPr marL="0" indent="0">
              <a:buNone/>
            </a:pPr>
            <a:r>
              <a:rPr lang="en-GB" sz="1700" dirty="0">
                <a:latin typeface="Helvetica" pitchFamily="2" charset="0"/>
              </a:rPr>
              <a:t>LLM can be of invaluable help in many areas of MBSE</a:t>
            </a:r>
          </a:p>
          <a:p>
            <a:pPr>
              <a:buFontTx/>
              <a:buChar char="-"/>
            </a:pPr>
            <a:r>
              <a:rPr lang="en-GB" sz="1700" dirty="0">
                <a:latin typeface="Helvetica" pitchFamily="2" charset="0"/>
              </a:rPr>
              <a:t>Complement the current work of software modelers,</a:t>
            </a:r>
          </a:p>
          <a:p>
            <a:pPr>
              <a:buFontTx/>
              <a:buChar char="-"/>
            </a:pPr>
            <a:r>
              <a:rPr lang="en-GB" sz="1700" dirty="0">
                <a:latin typeface="Helvetica" pitchFamily="2" charset="0"/>
              </a:rPr>
              <a:t>letting them focus on the tasks for which h they really provide value</a:t>
            </a:r>
          </a:p>
          <a:p>
            <a:pPr marL="0" indent="0">
              <a:buNone/>
            </a:pPr>
            <a:endParaRPr lang="en-GB" sz="1700" dirty="0">
              <a:latin typeface="Helvetica" pitchFamily="2" charset="0"/>
            </a:endParaRPr>
          </a:p>
          <a:p>
            <a:pPr marL="0" indent="0">
              <a:buNone/>
            </a:pPr>
            <a:r>
              <a:rPr lang="en-GB" sz="1700" dirty="0">
                <a:latin typeface="Helvetica" pitchFamily="2" charset="0"/>
              </a:rPr>
              <a:t>LLMs have the potential to </a:t>
            </a:r>
            <a:r>
              <a:rPr lang="en-GB" sz="1700" b="1" dirty="0">
                <a:latin typeface="Helvetica" pitchFamily="2" charset="0"/>
              </a:rPr>
              <a:t>revolutionize</a:t>
            </a:r>
            <a:r>
              <a:rPr lang="en-GB" sz="1700" dirty="0">
                <a:latin typeface="Helvetica" pitchFamily="2" charset="0"/>
              </a:rPr>
              <a:t> software modeling </a:t>
            </a:r>
            <a:r>
              <a:rPr lang="en-GB" sz="1700" b="1" dirty="0">
                <a:latin typeface="Helvetica" pitchFamily="2" charset="0"/>
              </a:rPr>
              <a:t>engineering</a:t>
            </a:r>
            <a:r>
              <a:rPr lang="en-GB" sz="1700" dirty="0">
                <a:latin typeface="Helvetica" pitchFamily="2" charset="0"/>
              </a:rPr>
              <a:t> and </a:t>
            </a:r>
            <a:r>
              <a:rPr lang="en-GB" sz="1700" b="1" dirty="0">
                <a:latin typeface="Helvetica" pitchFamily="2" charset="0"/>
              </a:rPr>
              <a:t>education</a:t>
            </a:r>
          </a:p>
          <a:p>
            <a:pPr>
              <a:buFontTx/>
              <a:buChar char="-"/>
            </a:pPr>
            <a:r>
              <a:rPr lang="en-GB" sz="1700" dirty="0">
                <a:latin typeface="Helvetica" pitchFamily="2" charset="0"/>
              </a:rPr>
              <a:t>More accessible, personalized and efficient</a:t>
            </a:r>
          </a:p>
          <a:p>
            <a:pPr marL="0" indent="0">
              <a:buNone/>
            </a:pPr>
            <a:endParaRPr lang="en-GB" sz="1700" dirty="0">
              <a:latin typeface="Helvetica" pitchFamily="2" charset="0"/>
            </a:endParaRPr>
          </a:p>
          <a:p>
            <a:pPr marL="0" indent="0">
              <a:buNone/>
            </a:pPr>
            <a:r>
              <a:rPr lang="en-GB" sz="1700" dirty="0">
                <a:latin typeface="Helvetica" pitchFamily="2" charset="0"/>
              </a:rPr>
              <a:t>We will need to </a:t>
            </a:r>
            <a:r>
              <a:rPr lang="en-GB" sz="1700" dirty="0">
                <a:solidFill>
                  <a:srgbClr val="C00000"/>
                </a:solidFill>
                <a:latin typeface="Helvetica" pitchFamily="2" charset="0"/>
              </a:rPr>
              <a:t>improve the quality </a:t>
            </a:r>
            <a:r>
              <a:rPr lang="en-GB" sz="1700" dirty="0">
                <a:latin typeface="Helvetica" pitchFamily="2" charset="0"/>
              </a:rPr>
              <a:t>of the models produced / suggested</a:t>
            </a:r>
          </a:p>
          <a:p>
            <a:pPr marL="0" indent="0">
              <a:buNone/>
            </a:pPr>
            <a:r>
              <a:rPr lang="en-GB" sz="1700" dirty="0">
                <a:latin typeface="Helvetica" pitchFamily="2" charset="0"/>
              </a:rPr>
              <a:t>We will need to change the </a:t>
            </a:r>
            <a:r>
              <a:rPr lang="en-GB" sz="1700" dirty="0">
                <a:solidFill>
                  <a:srgbClr val="C00000"/>
                </a:solidFill>
                <a:latin typeface="Helvetica" pitchFamily="2" charset="0"/>
              </a:rPr>
              <a:t>way</a:t>
            </a:r>
            <a:r>
              <a:rPr lang="en-GB" sz="1700" dirty="0">
                <a:latin typeface="Helvetica" pitchFamily="2" charset="0"/>
              </a:rPr>
              <a:t> in which models are </a:t>
            </a:r>
            <a:r>
              <a:rPr lang="en-GB" sz="1700" dirty="0">
                <a:solidFill>
                  <a:srgbClr val="C00000"/>
                </a:solidFill>
                <a:latin typeface="Helvetica" pitchFamily="2" charset="0"/>
              </a:rPr>
              <a:t>developed and taught</a:t>
            </a:r>
          </a:p>
        </p:txBody>
      </p:sp>
    </p:spTree>
    <p:extLst>
      <p:ext uri="{BB962C8B-B14F-4D97-AF65-F5344CB8AC3E}">
        <p14:creationId xmlns:p14="http://schemas.microsoft.com/office/powerpoint/2010/main" val="27831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elebrate Christmas in London with our List of Top Things To Do">
            <a:extLst>
              <a:ext uri="{FF2B5EF4-FFF2-40B4-BE49-F238E27FC236}">
                <a16:creationId xmlns:a16="http://schemas.microsoft.com/office/drawing/2014/main" id="{62AB9DE0-5F21-F4A8-3341-39B543F142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33371"/>
          <a:stretch/>
        </p:blipFill>
        <p:spPr bwMode="auto">
          <a:xfrm>
            <a:off x="5338975" y="0"/>
            <a:ext cx="6853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D1EB2-F6E9-8849-EFEE-64F30D23DC7B}"/>
              </a:ext>
            </a:extLst>
          </p:cNvPr>
          <p:cNvSpPr/>
          <p:nvPr/>
        </p:nvSpPr>
        <p:spPr>
          <a:xfrm rot="3893843">
            <a:off x="-640889" y="247298"/>
            <a:ext cx="9831374" cy="7655005"/>
          </a:xfrm>
          <a:prstGeom prst="rect">
            <a:avLst/>
          </a:prstGeom>
          <a:solidFill>
            <a:schemeClr val="bg2">
              <a:alpha val="79000"/>
            </a:schemeClr>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ES"/>
          </a:p>
        </p:txBody>
      </p:sp>
      <p:sp>
        <p:nvSpPr>
          <p:cNvPr id="5" name="Rectangle 4">
            <a:extLst>
              <a:ext uri="{FF2B5EF4-FFF2-40B4-BE49-F238E27FC236}">
                <a16:creationId xmlns:a16="http://schemas.microsoft.com/office/drawing/2014/main" id="{4637E5D3-213F-8384-361F-5EB56229DE45}"/>
              </a:ext>
            </a:extLst>
          </p:cNvPr>
          <p:cNvSpPr/>
          <p:nvPr/>
        </p:nvSpPr>
        <p:spPr>
          <a:xfrm rot="3893843">
            <a:off x="-1922823" y="247298"/>
            <a:ext cx="9831374" cy="7655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0" name="Title 1">
            <a:extLst>
              <a:ext uri="{FF2B5EF4-FFF2-40B4-BE49-F238E27FC236}">
                <a16:creationId xmlns:a16="http://schemas.microsoft.com/office/drawing/2014/main" id="{1922A299-B0B0-4BFA-BFDE-3F92E4E7744A}"/>
              </a:ext>
            </a:extLst>
          </p:cNvPr>
          <p:cNvSpPr txBox="1">
            <a:spLocks/>
          </p:cNvSpPr>
          <p:nvPr/>
        </p:nvSpPr>
        <p:spPr>
          <a:xfrm>
            <a:off x="434093" y="2553264"/>
            <a:ext cx="5449572" cy="200037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GB" sz="3600" b="0" i="0" dirty="0">
                <a:solidFill>
                  <a:srgbClr val="222222"/>
                </a:solidFill>
                <a:effectLst/>
                <a:latin typeface="Arial" panose="020B0604020202020204" pitchFamily="34" charset="0"/>
              </a:rPr>
              <a:t>Revolutionizing</a:t>
            </a:r>
            <a:endParaRPr lang="en-GB" sz="3600" dirty="0">
              <a:solidFill>
                <a:srgbClr val="222222"/>
              </a:solidFill>
              <a:latin typeface="Arial" panose="020B0604020202020204" pitchFamily="34" charset="0"/>
            </a:endParaRPr>
          </a:p>
          <a:p>
            <a:pPr>
              <a:spcAft>
                <a:spcPts val="600"/>
              </a:spcAft>
            </a:pPr>
            <a:r>
              <a:rPr lang="en-GB" sz="3600" b="0" i="0" dirty="0">
                <a:solidFill>
                  <a:srgbClr val="222222"/>
                </a:solidFill>
                <a:effectLst/>
                <a:latin typeface="Arial" panose="020B0604020202020204" pitchFamily="34" charset="0"/>
              </a:rPr>
              <a:t>Model Development with</a:t>
            </a:r>
          </a:p>
          <a:p>
            <a:pPr>
              <a:spcAft>
                <a:spcPts val="600"/>
              </a:spcAft>
            </a:pPr>
            <a:r>
              <a:rPr lang="en-GB" sz="3600" b="0" i="0" dirty="0">
                <a:solidFill>
                  <a:srgbClr val="222222"/>
                </a:solidFill>
                <a:effectLst/>
                <a:latin typeface="Arial" panose="020B0604020202020204" pitchFamily="34" charset="0"/>
              </a:rPr>
              <a:t> Large Language Models</a:t>
            </a:r>
            <a:endParaRPr lang="en-US" sz="8000" b="1" strike="sngStrike" dirty="0"/>
          </a:p>
        </p:txBody>
      </p:sp>
      <p:sp>
        <p:nvSpPr>
          <p:cNvPr id="22" name="Subtitle 2">
            <a:extLst>
              <a:ext uri="{FF2B5EF4-FFF2-40B4-BE49-F238E27FC236}">
                <a16:creationId xmlns:a16="http://schemas.microsoft.com/office/drawing/2014/main" id="{66B1A0F9-D218-4F73-B105-A0311F78BDD0}"/>
              </a:ext>
            </a:extLst>
          </p:cNvPr>
          <p:cNvSpPr txBox="1">
            <a:spLocks/>
          </p:cNvSpPr>
          <p:nvPr/>
        </p:nvSpPr>
        <p:spPr>
          <a:xfrm>
            <a:off x="887894" y="4017492"/>
            <a:ext cx="4426226" cy="1062019"/>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800"/>
              </a:lnSpc>
            </a:pPr>
            <a:r>
              <a:rPr lang="en-US" sz="2800"/>
              <a:t>Lola Burgueño</a:t>
            </a:r>
            <a:endParaRPr lang="en-US" sz="2800" baseline="30000"/>
          </a:p>
        </p:txBody>
      </p:sp>
      <p:sp>
        <p:nvSpPr>
          <p:cNvPr id="26" name="Subtitle 2">
            <a:extLst>
              <a:ext uri="{FF2B5EF4-FFF2-40B4-BE49-F238E27FC236}">
                <a16:creationId xmlns:a16="http://schemas.microsoft.com/office/drawing/2014/main" id="{ABB39A89-209D-4923-A6B4-A1DF23C940BB}"/>
              </a:ext>
            </a:extLst>
          </p:cNvPr>
          <p:cNvSpPr txBox="1">
            <a:spLocks/>
          </p:cNvSpPr>
          <p:nvPr/>
        </p:nvSpPr>
        <p:spPr>
          <a:xfrm>
            <a:off x="36529" y="5543271"/>
            <a:ext cx="5343855" cy="10620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spcAft>
                <a:spcPts val="600"/>
              </a:spcAft>
            </a:pPr>
            <a:r>
              <a:rPr lang="en-US" sz="1800" dirty="0"/>
              <a:t>MDENet Annual Symposium 2023</a:t>
            </a:r>
          </a:p>
          <a:p>
            <a:pPr>
              <a:lnSpc>
                <a:spcPct val="100000"/>
              </a:lnSpc>
              <a:spcBef>
                <a:spcPts val="0"/>
              </a:spcBef>
              <a:spcAft>
                <a:spcPts val="600"/>
              </a:spcAft>
            </a:pPr>
            <a:r>
              <a:rPr lang="en-US" sz="1800" dirty="0"/>
              <a:t>London, United Kingdom</a:t>
            </a:r>
          </a:p>
          <a:p>
            <a:pPr>
              <a:lnSpc>
                <a:spcPct val="100000"/>
              </a:lnSpc>
              <a:spcBef>
                <a:spcPts val="0"/>
              </a:spcBef>
              <a:spcAft>
                <a:spcPts val="600"/>
              </a:spcAft>
            </a:pPr>
            <a:r>
              <a:rPr lang="en-US" sz="1800" dirty="0"/>
              <a:t>December 5</a:t>
            </a:r>
            <a:r>
              <a:rPr lang="en-US" sz="1800" baseline="30000" dirty="0"/>
              <a:t>th</a:t>
            </a:r>
            <a:r>
              <a:rPr lang="en-US" sz="1800" dirty="0"/>
              <a:t>, 2023</a:t>
            </a:r>
          </a:p>
        </p:txBody>
      </p:sp>
      <p:sp>
        <p:nvSpPr>
          <p:cNvPr id="2" name="Slide Number Placeholder 1">
            <a:extLst>
              <a:ext uri="{FF2B5EF4-FFF2-40B4-BE49-F238E27FC236}">
                <a16:creationId xmlns:a16="http://schemas.microsoft.com/office/drawing/2014/main" id="{EAA8E8CE-E3D1-DBC9-BDEC-EF7B987C37CD}"/>
              </a:ext>
            </a:extLst>
          </p:cNvPr>
          <p:cNvSpPr>
            <a:spLocks noGrp="1"/>
          </p:cNvSpPr>
          <p:nvPr>
            <p:ph type="sldNum" sz="quarter" idx="12"/>
          </p:nvPr>
        </p:nvSpPr>
        <p:spPr/>
        <p:txBody>
          <a:bodyPr/>
          <a:lstStyle/>
          <a:p>
            <a:fld id="{C9E52725-6D93-44E1-A96B-A09D9C1404D8}" type="slidenum">
              <a:rPr lang="en-US" smtClean="0"/>
              <a:t>56</a:t>
            </a:fld>
            <a:endParaRPr lang="en-US"/>
          </a:p>
        </p:txBody>
      </p:sp>
      <p:pic>
        <p:nvPicPr>
          <p:cNvPr id="3" name="Picture 2" descr="A logo with text on it&#10;&#10;Description automatically generated">
            <a:extLst>
              <a:ext uri="{FF2B5EF4-FFF2-40B4-BE49-F238E27FC236}">
                <a16:creationId xmlns:a16="http://schemas.microsoft.com/office/drawing/2014/main" id="{3FB52384-2186-1866-E3C4-B853DD262848}"/>
              </a:ext>
            </a:extLst>
          </p:cNvPr>
          <p:cNvPicPr>
            <a:picLocks noChangeAspect="1"/>
          </p:cNvPicPr>
          <p:nvPr/>
        </p:nvPicPr>
        <p:blipFill>
          <a:blip r:embed="rId4"/>
          <a:stretch>
            <a:fillRect/>
          </a:stretch>
        </p:blipFill>
        <p:spPr>
          <a:xfrm>
            <a:off x="938773" y="247669"/>
            <a:ext cx="3503594" cy="1341466"/>
          </a:xfrm>
          <a:prstGeom prst="rect">
            <a:avLst/>
          </a:prstGeom>
        </p:spPr>
      </p:pic>
      <p:pic>
        <p:nvPicPr>
          <p:cNvPr id="1030" name="Picture 6" descr="MDENet">
            <a:extLst>
              <a:ext uri="{FF2B5EF4-FFF2-40B4-BE49-F238E27FC236}">
                <a16:creationId xmlns:a16="http://schemas.microsoft.com/office/drawing/2014/main" id="{FC38A78A-7CA1-A499-30B7-75F4B17D5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7441" y="5671352"/>
            <a:ext cx="3405809" cy="9339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TIS UMA – Universidad de Málaga">
            <a:extLst>
              <a:ext uri="{FF2B5EF4-FFF2-40B4-BE49-F238E27FC236}">
                <a16:creationId xmlns:a16="http://schemas.microsoft.com/office/drawing/2014/main" id="{65219150-C011-F956-08AF-5B361EDB17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1078"/>
          <a:stretch/>
        </p:blipFill>
        <p:spPr bwMode="auto">
          <a:xfrm>
            <a:off x="542289" y="1403497"/>
            <a:ext cx="1446454" cy="8847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tenea Research Group">
            <a:extLst>
              <a:ext uri="{FF2B5EF4-FFF2-40B4-BE49-F238E27FC236}">
                <a16:creationId xmlns:a16="http://schemas.microsoft.com/office/drawing/2014/main" id="{D4F79C5D-C15C-7E39-9268-CCA7A568C9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5869" y="1219885"/>
            <a:ext cx="2559076" cy="1310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153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57</a:t>
            </a:fld>
            <a:endParaRPr lang="en-US"/>
          </a:p>
        </p:txBody>
      </p:sp>
      <p:sp>
        <p:nvSpPr>
          <p:cNvPr id="8" name="TextBox 7">
            <a:extLst>
              <a:ext uri="{FF2B5EF4-FFF2-40B4-BE49-F238E27FC236}">
                <a16:creationId xmlns:a16="http://schemas.microsoft.com/office/drawing/2014/main" id="{29BDD39B-4F81-D35E-5150-08455288B251}"/>
              </a:ext>
            </a:extLst>
          </p:cNvPr>
          <p:cNvSpPr txBox="1"/>
          <p:nvPr/>
        </p:nvSpPr>
        <p:spPr>
          <a:xfrm>
            <a:off x="1291884" y="1588352"/>
            <a:ext cx="7628205" cy="2308324"/>
          </a:xfrm>
          <a:prstGeom prst="rect">
            <a:avLst/>
          </a:prstGeom>
          <a:noFill/>
        </p:spPr>
        <p:txBody>
          <a:bodyPr wrap="square">
            <a:spAutoFit/>
          </a:bodyPr>
          <a:lstStyle/>
          <a:p>
            <a:pPr algn="l" fontAlgn="base"/>
            <a:r>
              <a:rPr lang="en-GB" b="1">
                <a:latin typeface="Helvetica" pitchFamily="2" charset="0"/>
              </a:rPr>
              <a:t>Experiment. </a:t>
            </a:r>
            <a:r>
              <a:rPr lang="en-GB">
                <a:latin typeface="Helvetica" pitchFamily="2" charset="0"/>
              </a:rPr>
              <a:t>Two phases:</a:t>
            </a:r>
          </a:p>
          <a:p>
            <a:pPr marL="342900" indent="-342900" algn="l" fontAlgn="base">
              <a:buAutoNum type="arabicParenBoth"/>
            </a:pPr>
            <a:endParaRPr lang="en-GB">
              <a:latin typeface="Helvetica" pitchFamily="2" charset="0"/>
            </a:endParaRPr>
          </a:p>
          <a:p>
            <a:pPr marL="342900" indent="-342900" algn="l" fontAlgn="base">
              <a:buAutoNum type="arabicParenBoth"/>
            </a:pPr>
            <a:r>
              <a:rPr lang="en-GB">
                <a:solidFill>
                  <a:srgbClr val="C00000"/>
                </a:solidFill>
                <a:latin typeface="Helvetica" pitchFamily="2" charset="0"/>
              </a:rPr>
              <a:t>exploratory tests </a:t>
            </a:r>
            <a:r>
              <a:rPr lang="en-GB">
                <a:latin typeface="Helvetica" pitchFamily="2" charset="0"/>
              </a:rPr>
              <a:t>(not systematic)</a:t>
            </a:r>
          </a:p>
          <a:p>
            <a:pPr marL="800100" lvl="1" indent="-342900" fontAlgn="base">
              <a:buAutoNum type="arabicParenBoth"/>
            </a:pPr>
            <a:endParaRPr lang="en-GB">
              <a:solidFill>
                <a:srgbClr val="C00000"/>
              </a:solidFill>
              <a:latin typeface="Helvetica" pitchFamily="2" charset="0"/>
            </a:endParaRPr>
          </a:p>
          <a:p>
            <a:pPr marL="342900" indent="-342900" algn="l" fontAlgn="base">
              <a:buAutoNum type="arabicParenBoth"/>
            </a:pPr>
            <a:endParaRPr lang="en-GB">
              <a:latin typeface="Helvetica" pitchFamily="2" charset="0"/>
            </a:endParaRPr>
          </a:p>
          <a:p>
            <a:pPr marL="342900" indent="-342900" algn="l" fontAlgn="base">
              <a:buAutoNum type="arabicParenBoth"/>
            </a:pPr>
            <a:endParaRPr lang="en-GB">
              <a:latin typeface="Helvetica" pitchFamily="2" charset="0"/>
            </a:endParaRPr>
          </a:p>
          <a:p>
            <a:pPr marL="342900" indent="-342900" algn="l" fontAlgn="base">
              <a:buAutoNum type="arabicParenBoth"/>
            </a:pPr>
            <a:endParaRPr lang="en-GB">
              <a:latin typeface="Helvetica" pitchFamily="2" charset="0"/>
            </a:endParaRPr>
          </a:p>
          <a:p>
            <a:pPr marL="342900" indent="-342900" algn="l" fontAlgn="base">
              <a:buAutoNum type="arabicParenBoth"/>
            </a:pPr>
            <a:r>
              <a:rPr lang="en-GB">
                <a:solidFill>
                  <a:srgbClr val="C00000"/>
                </a:solidFill>
                <a:latin typeface="Helvetica" pitchFamily="2" charset="0"/>
              </a:rPr>
              <a:t>systematic tests</a:t>
            </a:r>
            <a:endParaRPr lang="en-GB">
              <a:latin typeface="Helvetica" pitchFamily="2" charset="0"/>
            </a:endParaRPr>
          </a:p>
        </p:txBody>
      </p:sp>
      <p:sp>
        <p:nvSpPr>
          <p:cNvPr id="9" name="TextBox 8">
            <a:extLst>
              <a:ext uri="{FF2B5EF4-FFF2-40B4-BE49-F238E27FC236}">
                <a16:creationId xmlns:a16="http://schemas.microsoft.com/office/drawing/2014/main" id="{F64D32DF-4ACE-1907-9732-4F2949A10341}"/>
              </a:ext>
            </a:extLst>
          </p:cNvPr>
          <p:cNvSpPr txBox="1"/>
          <p:nvPr/>
        </p:nvSpPr>
        <p:spPr>
          <a:xfrm>
            <a:off x="2056813" y="2557848"/>
            <a:ext cx="8029722" cy="1200329"/>
          </a:xfrm>
          <a:prstGeom prst="rect">
            <a:avLst/>
          </a:prstGeom>
          <a:noFill/>
        </p:spPr>
        <p:txBody>
          <a:bodyPr wrap="square">
            <a:spAutoFit/>
          </a:bodyPr>
          <a:lstStyle/>
          <a:p>
            <a:pPr marL="285750" indent="-285750">
              <a:buFontTx/>
              <a:buChar char="-"/>
            </a:pPr>
            <a:r>
              <a:rPr lang="en-GB" dirty="0">
                <a:effectLst/>
                <a:latin typeface="Helvetica" pitchFamily="2" charset="0"/>
              </a:rPr>
              <a:t>become acquainted with </a:t>
            </a:r>
            <a:r>
              <a:rPr lang="en-GB" dirty="0" err="1">
                <a:latin typeface="Helvetica" pitchFamily="2" charset="0"/>
              </a:rPr>
              <a:t>ChatGPT’s</a:t>
            </a:r>
            <a:r>
              <a:rPr lang="en-GB" dirty="0">
                <a:effectLst/>
                <a:latin typeface="Helvetica" pitchFamily="2" charset="0"/>
              </a:rPr>
              <a:t> </a:t>
            </a:r>
            <a:r>
              <a:rPr lang="en-GB" dirty="0">
                <a:solidFill>
                  <a:schemeClr val="accent1">
                    <a:lumMod val="75000"/>
                  </a:schemeClr>
                </a:solidFill>
                <a:effectLst/>
                <a:latin typeface="Helvetica" pitchFamily="2" charset="0"/>
              </a:rPr>
              <a:t>modeling</a:t>
            </a:r>
            <a:r>
              <a:rPr lang="en-GB" dirty="0">
                <a:effectLst/>
                <a:latin typeface="Helvetica" pitchFamily="2" charset="0"/>
              </a:rPr>
              <a:t> capabilities</a:t>
            </a:r>
          </a:p>
          <a:p>
            <a:pPr marL="285750" indent="-285750">
              <a:buFontTx/>
              <a:buChar char="-"/>
            </a:pPr>
            <a:r>
              <a:rPr lang="en-GB" dirty="0">
                <a:solidFill>
                  <a:schemeClr val="accent1">
                    <a:lumMod val="75000"/>
                  </a:schemeClr>
                </a:solidFill>
                <a:latin typeface="Helvetica" pitchFamily="2" charset="0"/>
              </a:rPr>
              <a:t>general</a:t>
            </a:r>
            <a:r>
              <a:rPr lang="en-GB" dirty="0">
                <a:effectLst/>
                <a:latin typeface="Helvetica" pitchFamily="2" charset="0"/>
              </a:rPr>
              <a:t> characteristics such as hyperparameters (e.g., number of tokens)</a:t>
            </a:r>
          </a:p>
          <a:p>
            <a:endParaRPr lang="en-GB" dirty="0">
              <a:effectLst/>
              <a:latin typeface="Helvetica" pitchFamily="2" charset="0"/>
            </a:endParaRPr>
          </a:p>
          <a:p>
            <a:endParaRPr lang="en-GB" dirty="0">
              <a:effectLst/>
              <a:latin typeface="Helvetica" pitchFamily="2" charset="0"/>
            </a:endParaRPr>
          </a:p>
        </p:txBody>
      </p:sp>
      <p:sp>
        <p:nvSpPr>
          <p:cNvPr id="11" name="TextBox 10">
            <a:extLst>
              <a:ext uri="{FF2B5EF4-FFF2-40B4-BE49-F238E27FC236}">
                <a16:creationId xmlns:a16="http://schemas.microsoft.com/office/drawing/2014/main" id="{51FA9B6A-8C79-0AB7-9934-BDE05AD2930D}"/>
              </a:ext>
            </a:extLst>
          </p:cNvPr>
          <p:cNvSpPr txBox="1"/>
          <p:nvPr/>
        </p:nvSpPr>
        <p:spPr>
          <a:xfrm>
            <a:off x="2056813" y="3956835"/>
            <a:ext cx="8156331" cy="2862322"/>
          </a:xfrm>
          <a:prstGeom prst="rect">
            <a:avLst/>
          </a:prstGeom>
          <a:noFill/>
        </p:spPr>
        <p:txBody>
          <a:bodyPr wrap="square">
            <a:spAutoFit/>
          </a:bodyPr>
          <a:lstStyle/>
          <a:p>
            <a:pPr marL="342900" indent="-342900">
              <a:buFont typeface="+mj-lt"/>
              <a:buAutoNum type="arabicPeriod"/>
            </a:pPr>
            <a:r>
              <a:rPr lang="en-GB" dirty="0">
                <a:effectLst/>
                <a:latin typeface="Helvetica" pitchFamily="2" charset="0"/>
              </a:rPr>
              <a:t>each author independently proposed ten UML models</a:t>
            </a:r>
          </a:p>
          <a:p>
            <a:pPr marL="742950" lvl="1" indent="-285750">
              <a:buFontTx/>
              <a:buChar char="-"/>
            </a:pPr>
            <a:r>
              <a:rPr lang="en-GB" dirty="0">
                <a:effectLst/>
                <a:latin typeface="Helvetica" pitchFamily="2" charset="0"/>
              </a:rPr>
              <a:t>3-6 classes (so that ChatGPT can handle them) representing different user intents</a:t>
            </a:r>
          </a:p>
          <a:p>
            <a:pPr marL="742950" lvl="1" indent="-285750">
              <a:buFontTx/>
              <a:buChar char="-"/>
            </a:pPr>
            <a:r>
              <a:rPr lang="en-GB" dirty="0">
                <a:effectLst/>
                <a:latin typeface="Helvetica" pitchFamily="2" charset="0"/>
              </a:rPr>
              <a:t>t</a:t>
            </a:r>
            <a:r>
              <a:rPr lang="en-GB" dirty="0">
                <a:latin typeface="Helvetica" pitchFamily="2" charset="0"/>
              </a:rPr>
              <a:t>ried</a:t>
            </a:r>
            <a:r>
              <a:rPr lang="en-GB" dirty="0">
                <a:effectLst/>
                <a:latin typeface="Helvetica" pitchFamily="2" charset="0"/>
              </a:rPr>
              <a:t> to cover the most important modelling</a:t>
            </a:r>
            <a:r>
              <a:rPr lang="en-GB" dirty="0">
                <a:latin typeface="Helvetica" pitchFamily="2" charset="0"/>
              </a:rPr>
              <a:t> </a:t>
            </a:r>
            <a:r>
              <a:rPr lang="en-GB" dirty="0">
                <a:effectLst/>
                <a:latin typeface="Helvetica" pitchFamily="2" charset="0"/>
              </a:rPr>
              <a:t>concepts and mechanisms</a:t>
            </a:r>
          </a:p>
          <a:p>
            <a:pPr marL="742950" lvl="1" indent="-285750">
              <a:buFontTx/>
              <a:buChar char="-"/>
            </a:pPr>
            <a:r>
              <a:rPr lang="en-GB" dirty="0">
                <a:latin typeface="Helvetica" pitchFamily="2" charset="0"/>
              </a:rPr>
              <a:t>f</a:t>
            </a:r>
            <a:r>
              <a:rPr lang="en-GB" dirty="0">
                <a:effectLst/>
                <a:latin typeface="Helvetica" pitchFamily="2" charset="0"/>
              </a:rPr>
              <a:t>or each one of them, the exercise consisted in asking ChatGPT</a:t>
            </a:r>
            <a:r>
              <a:rPr lang="en-GB" dirty="0">
                <a:latin typeface="Helvetica" pitchFamily="2" charset="0"/>
              </a:rPr>
              <a:t> </a:t>
            </a:r>
            <a:r>
              <a:rPr lang="en-GB" dirty="0">
                <a:effectLst/>
                <a:latin typeface="Helvetica" pitchFamily="2" charset="0"/>
              </a:rPr>
              <a:t>to produce the corresponding UML model using one or more prompts</a:t>
            </a:r>
          </a:p>
          <a:p>
            <a:pPr marL="342900" indent="-342900">
              <a:buFont typeface="+mj-lt"/>
              <a:buAutoNum type="arabicPeriod"/>
            </a:pPr>
            <a:endParaRPr lang="en-GB" dirty="0">
              <a:effectLst/>
              <a:latin typeface="Helvetica" pitchFamily="2" charset="0"/>
            </a:endParaRPr>
          </a:p>
          <a:p>
            <a:pPr marL="285750" indent="-285750">
              <a:buFontTx/>
              <a:buChar char="-"/>
            </a:pPr>
            <a:endParaRPr lang="en-GB" dirty="0">
              <a:effectLst/>
              <a:latin typeface="Helvetica" pitchFamily="2" charset="0"/>
            </a:endParaRPr>
          </a:p>
          <a:p>
            <a:pPr marL="285750" indent="-285750">
              <a:buFontTx/>
              <a:buChar char="-"/>
            </a:pPr>
            <a:endParaRPr lang="en-GB" dirty="0">
              <a:effectLst/>
              <a:latin typeface="Helvetica" pitchFamily="2" charset="0"/>
            </a:endParaRPr>
          </a:p>
          <a:p>
            <a:pPr marL="285750" indent="-285750">
              <a:buFontTx/>
              <a:buChar char="-"/>
            </a:pPr>
            <a:endParaRPr lang="en-GB" dirty="0">
              <a:effectLst/>
              <a:latin typeface="Helvetica" pitchFamily="2" charset="0"/>
            </a:endParaRPr>
          </a:p>
        </p:txBody>
      </p:sp>
      <p:sp>
        <p:nvSpPr>
          <p:cNvPr id="3" name="Rectangle 2">
            <a:extLst>
              <a:ext uri="{FF2B5EF4-FFF2-40B4-BE49-F238E27FC236}">
                <a16:creationId xmlns:a16="http://schemas.microsoft.com/office/drawing/2014/main" id="{7638012C-C9FB-14DC-A374-E020D9A8A257}"/>
              </a:ext>
            </a:extLst>
          </p:cNvPr>
          <p:cNvSpPr/>
          <p:nvPr/>
        </p:nvSpPr>
        <p:spPr>
          <a:xfrm>
            <a:off x="1291884" y="3429000"/>
            <a:ext cx="9546520" cy="2308324"/>
          </a:xfrm>
          <a:prstGeom prst="rect">
            <a:avLst/>
          </a:prstGeom>
          <a:solidFill>
            <a:schemeClr val="bg1">
              <a:alpha val="769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3030351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58</a:t>
            </a:fld>
            <a:endParaRPr lang="en-US"/>
          </a:p>
        </p:txBody>
      </p:sp>
      <p:sp>
        <p:nvSpPr>
          <p:cNvPr id="8" name="TextBox 7">
            <a:extLst>
              <a:ext uri="{FF2B5EF4-FFF2-40B4-BE49-F238E27FC236}">
                <a16:creationId xmlns:a16="http://schemas.microsoft.com/office/drawing/2014/main" id="{29BDD39B-4F81-D35E-5150-08455288B251}"/>
              </a:ext>
            </a:extLst>
          </p:cNvPr>
          <p:cNvSpPr txBox="1"/>
          <p:nvPr/>
        </p:nvSpPr>
        <p:spPr>
          <a:xfrm>
            <a:off x="1291884" y="1588352"/>
            <a:ext cx="7628205" cy="2308324"/>
          </a:xfrm>
          <a:prstGeom prst="rect">
            <a:avLst/>
          </a:prstGeom>
          <a:noFill/>
        </p:spPr>
        <p:txBody>
          <a:bodyPr wrap="square">
            <a:spAutoFit/>
          </a:bodyPr>
          <a:lstStyle/>
          <a:p>
            <a:pPr algn="l" fontAlgn="base"/>
            <a:r>
              <a:rPr lang="en-GB" b="1">
                <a:latin typeface="Helvetica" pitchFamily="2" charset="0"/>
              </a:rPr>
              <a:t>Experiment. </a:t>
            </a:r>
            <a:r>
              <a:rPr lang="en-GB">
                <a:latin typeface="Helvetica" pitchFamily="2" charset="0"/>
              </a:rPr>
              <a:t>Two phases:</a:t>
            </a:r>
          </a:p>
          <a:p>
            <a:pPr marL="342900" indent="-342900" algn="l" fontAlgn="base">
              <a:buAutoNum type="arabicParenBoth"/>
            </a:pPr>
            <a:endParaRPr lang="en-GB">
              <a:latin typeface="Helvetica" pitchFamily="2" charset="0"/>
            </a:endParaRPr>
          </a:p>
          <a:p>
            <a:pPr marL="342900" indent="-342900" algn="l" fontAlgn="base">
              <a:buAutoNum type="arabicParenBoth"/>
            </a:pPr>
            <a:r>
              <a:rPr lang="en-GB">
                <a:solidFill>
                  <a:srgbClr val="C00000"/>
                </a:solidFill>
                <a:latin typeface="Helvetica" pitchFamily="2" charset="0"/>
              </a:rPr>
              <a:t>exploratory tests </a:t>
            </a:r>
            <a:r>
              <a:rPr lang="en-GB">
                <a:latin typeface="Helvetica" pitchFamily="2" charset="0"/>
              </a:rPr>
              <a:t>(not systematic)</a:t>
            </a:r>
          </a:p>
          <a:p>
            <a:pPr marL="800100" lvl="1" indent="-342900" fontAlgn="base">
              <a:buAutoNum type="arabicParenBoth"/>
            </a:pPr>
            <a:endParaRPr lang="en-GB">
              <a:solidFill>
                <a:srgbClr val="C00000"/>
              </a:solidFill>
              <a:latin typeface="Helvetica" pitchFamily="2" charset="0"/>
            </a:endParaRPr>
          </a:p>
          <a:p>
            <a:pPr marL="342900" indent="-342900" algn="l" fontAlgn="base">
              <a:buAutoNum type="arabicParenBoth"/>
            </a:pPr>
            <a:endParaRPr lang="en-GB">
              <a:latin typeface="Helvetica" pitchFamily="2" charset="0"/>
            </a:endParaRPr>
          </a:p>
          <a:p>
            <a:pPr marL="342900" indent="-342900" algn="l" fontAlgn="base">
              <a:buAutoNum type="arabicParenBoth"/>
            </a:pPr>
            <a:endParaRPr lang="en-GB">
              <a:latin typeface="Helvetica" pitchFamily="2" charset="0"/>
            </a:endParaRPr>
          </a:p>
          <a:p>
            <a:pPr marL="342900" indent="-342900" algn="l" fontAlgn="base">
              <a:buAutoNum type="arabicParenBoth"/>
            </a:pPr>
            <a:endParaRPr lang="en-GB">
              <a:latin typeface="Helvetica" pitchFamily="2" charset="0"/>
            </a:endParaRPr>
          </a:p>
          <a:p>
            <a:pPr marL="342900" indent="-342900" algn="l" fontAlgn="base">
              <a:buAutoNum type="arabicParenBoth"/>
            </a:pPr>
            <a:r>
              <a:rPr lang="en-GB">
                <a:solidFill>
                  <a:srgbClr val="C00000"/>
                </a:solidFill>
                <a:latin typeface="Helvetica" pitchFamily="2" charset="0"/>
              </a:rPr>
              <a:t>systematic tests</a:t>
            </a:r>
            <a:endParaRPr lang="en-GB">
              <a:latin typeface="Helvetica" pitchFamily="2" charset="0"/>
            </a:endParaRPr>
          </a:p>
        </p:txBody>
      </p:sp>
      <p:sp>
        <p:nvSpPr>
          <p:cNvPr id="9" name="TextBox 8">
            <a:extLst>
              <a:ext uri="{FF2B5EF4-FFF2-40B4-BE49-F238E27FC236}">
                <a16:creationId xmlns:a16="http://schemas.microsoft.com/office/drawing/2014/main" id="{F64D32DF-4ACE-1907-9732-4F2949A10341}"/>
              </a:ext>
            </a:extLst>
          </p:cNvPr>
          <p:cNvSpPr txBox="1"/>
          <p:nvPr/>
        </p:nvSpPr>
        <p:spPr>
          <a:xfrm>
            <a:off x="2056813" y="2557848"/>
            <a:ext cx="8029722" cy="1200329"/>
          </a:xfrm>
          <a:prstGeom prst="rect">
            <a:avLst/>
          </a:prstGeom>
          <a:noFill/>
        </p:spPr>
        <p:txBody>
          <a:bodyPr wrap="square">
            <a:spAutoFit/>
          </a:bodyPr>
          <a:lstStyle/>
          <a:p>
            <a:pPr marL="285750" indent="-285750">
              <a:buFontTx/>
              <a:buChar char="-"/>
            </a:pPr>
            <a:r>
              <a:rPr lang="en-GB" dirty="0">
                <a:effectLst/>
                <a:latin typeface="Helvetica" pitchFamily="2" charset="0"/>
              </a:rPr>
              <a:t>become acquainted with </a:t>
            </a:r>
            <a:r>
              <a:rPr lang="en-GB" dirty="0" err="1">
                <a:latin typeface="Helvetica" pitchFamily="2" charset="0"/>
              </a:rPr>
              <a:t>ChatGPT’s</a:t>
            </a:r>
            <a:r>
              <a:rPr lang="en-GB" dirty="0">
                <a:effectLst/>
                <a:latin typeface="Helvetica" pitchFamily="2" charset="0"/>
              </a:rPr>
              <a:t> </a:t>
            </a:r>
            <a:r>
              <a:rPr lang="en-GB" dirty="0">
                <a:solidFill>
                  <a:schemeClr val="accent1">
                    <a:lumMod val="75000"/>
                  </a:schemeClr>
                </a:solidFill>
                <a:effectLst/>
                <a:latin typeface="Helvetica" pitchFamily="2" charset="0"/>
              </a:rPr>
              <a:t>modeling</a:t>
            </a:r>
            <a:r>
              <a:rPr lang="en-GB" dirty="0">
                <a:effectLst/>
                <a:latin typeface="Helvetica" pitchFamily="2" charset="0"/>
              </a:rPr>
              <a:t> capabilities</a:t>
            </a:r>
          </a:p>
          <a:p>
            <a:pPr marL="285750" indent="-285750">
              <a:buFontTx/>
              <a:buChar char="-"/>
            </a:pPr>
            <a:r>
              <a:rPr lang="en-GB" dirty="0">
                <a:solidFill>
                  <a:schemeClr val="accent1">
                    <a:lumMod val="75000"/>
                  </a:schemeClr>
                </a:solidFill>
                <a:latin typeface="Helvetica" pitchFamily="2" charset="0"/>
              </a:rPr>
              <a:t>general</a:t>
            </a:r>
            <a:r>
              <a:rPr lang="en-GB" dirty="0">
                <a:effectLst/>
                <a:latin typeface="Helvetica" pitchFamily="2" charset="0"/>
              </a:rPr>
              <a:t> characteristics such as hyperparameters (e.g., number of tokens)</a:t>
            </a:r>
          </a:p>
          <a:p>
            <a:endParaRPr lang="en-GB" dirty="0">
              <a:effectLst/>
              <a:latin typeface="Helvetica" pitchFamily="2" charset="0"/>
            </a:endParaRPr>
          </a:p>
          <a:p>
            <a:endParaRPr lang="en-GB" dirty="0">
              <a:effectLst/>
              <a:latin typeface="Helvetica" pitchFamily="2" charset="0"/>
            </a:endParaRPr>
          </a:p>
        </p:txBody>
      </p:sp>
      <p:sp>
        <p:nvSpPr>
          <p:cNvPr id="11" name="TextBox 10">
            <a:extLst>
              <a:ext uri="{FF2B5EF4-FFF2-40B4-BE49-F238E27FC236}">
                <a16:creationId xmlns:a16="http://schemas.microsoft.com/office/drawing/2014/main" id="{51FA9B6A-8C79-0AB7-9934-BDE05AD2930D}"/>
              </a:ext>
            </a:extLst>
          </p:cNvPr>
          <p:cNvSpPr txBox="1"/>
          <p:nvPr/>
        </p:nvSpPr>
        <p:spPr>
          <a:xfrm>
            <a:off x="2056813" y="3956835"/>
            <a:ext cx="8156331" cy="2862322"/>
          </a:xfrm>
          <a:prstGeom prst="rect">
            <a:avLst/>
          </a:prstGeom>
          <a:noFill/>
        </p:spPr>
        <p:txBody>
          <a:bodyPr wrap="square">
            <a:spAutoFit/>
          </a:bodyPr>
          <a:lstStyle/>
          <a:p>
            <a:pPr marL="342900" indent="-342900">
              <a:buFont typeface="+mj-lt"/>
              <a:buAutoNum type="arabicPeriod"/>
            </a:pPr>
            <a:r>
              <a:rPr lang="en-GB" dirty="0">
                <a:effectLst/>
                <a:latin typeface="Helvetica" pitchFamily="2" charset="0"/>
              </a:rPr>
              <a:t>each author independently proposed </a:t>
            </a:r>
            <a:r>
              <a:rPr lang="en-GB" dirty="0">
                <a:latin typeface="Helvetica" pitchFamily="2" charset="0"/>
              </a:rPr>
              <a:t>10</a:t>
            </a:r>
            <a:r>
              <a:rPr lang="en-GB" dirty="0">
                <a:effectLst/>
                <a:latin typeface="Helvetica" pitchFamily="2" charset="0"/>
              </a:rPr>
              <a:t> UML models</a:t>
            </a:r>
          </a:p>
          <a:p>
            <a:pPr marL="742950" lvl="1" indent="-285750">
              <a:buFontTx/>
              <a:buChar char="-"/>
            </a:pPr>
            <a:r>
              <a:rPr lang="en-GB" dirty="0">
                <a:effectLst/>
                <a:latin typeface="Helvetica" pitchFamily="2" charset="0"/>
              </a:rPr>
              <a:t>3-6 classes (so that ChatGPT can handle them) representing different user intents</a:t>
            </a:r>
          </a:p>
          <a:p>
            <a:pPr marL="742950" lvl="1" indent="-285750">
              <a:buFontTx/>
              <a:buChar char="-"/>
            </a:pPr>
            <a:r>
              <a:rPr lang="en-GB" dirty="0">
                <a:effectLst/>
                <a:latin typeface="Helvetica" pitchFamily="2" charset="0"/>
              </a:rPr>
              <a:t>t</a:t>
            </a:r>
            <a:r>
              <a:rPr lang="en-GB" dirty="0">
                <a:latin typeface="Helvetica" pitchFamily="2" charset="0"/>
              </a:rPr>
              <a:t>ried</a:t>
            </a:r>
            <a:r>
              <a:rPr lang="en-GB" dirty="0">
                <a:effectLst/>
                <a:latin typeface="Helvetica" pitchFamily="2" charset="0"/>
              </a:rPr>
              <a:t> to cover the most important modelling</a:t>
            </a:r>
            <a:r>
              <a:rPr lang="en-GB" dirty="0">
                <a:latin typeface="Helvetica" pitchFamily="2" charset="0"/>
              </a:rPr>
              <a:t> </a:t>
            </a:r>
            <a:r>
              <a:rPr lang="en-GB" dirty="0">
                <a:effectLst/>
                <a:latin typeface="Helvetica" pitchFamily="2" charset="0"/>
              </a:rPr>
              <a:t>concepts and mechanisms</a:t>
            </a:r>
          </a:p>
          <a:p>
            <a:pPr marL="742950" lvl="1" indent="-285750">
              <a:buFontTx/>
              <a:buChar char="-"/>
            </a:pPr>
            <a:r>
              <a:rPr lang="en-GB" dirty="0">
                <a:latin typeface="Helvetica" pitchFamily="2" charset="0"/>
              </a:rPr>
              <a:t>f</a:t>
            </a:r>
            <a:r>
              <a:rPr lang="en-GB" dirty="0">
                <a:effectLst/>
                <a:latin typeface="Helvetica" pitchFamily="2" charset="0"/>
              </a:rPr>
              <a:t>or each one of them, the exercise consisted in asking ChatGPT</a:t>
            </a:r>
            <a:r>
              <a:rPr lang="en-GB" dirty="0">
                <a:latin typeface="Helvetica" pitchFamily="2" charset="0"/>
              </a:rPr>
              <a:t> </a:t>
            </a:r>
            <a:r>
              <a:rPr lang="en-GB" dirty="0">
                <a:effectLst/>
                <a:latin typeface="Helvetica" pitchFamily="2" charset="0"/>
              </a:rPr>
              <a:t>to produce the corresponding UML model using one or more prompts</a:t>
            </a:r>
          </a:p>
          <a:p>
            <a:pPr marL="342900" indent="-342900">
              <a:buFont typeface="+mj-lt"/>
              <a:buAutoNum type="arabicPeriod"/>
            </a:pPr>
            <a:endParaRPr lang="en-GB" dirty="0">
              <a:effectLst/>
              <a:latin typeface="Helvetica" pitchFamily="2" charset="0"/>
            </a:endParaRPr>
          </a:p>
          <a:p>
            <a:pPr marL="285750" indent="-285750">
              <a:buFontTx/>
              <a:buChar char="-"/>
            </a:pPr>
            <a:endParaRPr lang="en-GB" dirty="0">
              <a:effectLst/>
              <a:latin typeface="Helvetica" pitchFamily="2" charset="0"/>
            </a:endParaRPr>
          </a:p>
          <a:p>
            <a:pPr marL="285750" indent="-285750">
              <a:buFontTx/>
              <a:buChar char="-"/>
            </a:pPr>
            <a:endParaRPr lang="en-GB" dirty="0">
              <a:effectLst/>
              <a:latin typeface="Helvetica" pitchFamily="2" charset="0"/>
            </a:endParaRPr>
          </a:p>
          <a:p>
            <a:pPr marL="285750" indent="-285750">
              <a:buFontTx/>
              <a:buChar char="-"/>
            </a:pPr>
            <a:endParaRPr lang="en-GB" dirty="0">
              <a:effectLst/>
              <a:latin typeface="Helvetica" pitchFamily="2" charset="0"/>
            </a:endParaRPr>
          </a:p>
        </p:txBody>
      </p:sp>
    </p:spTree>
    <p:extLst>
      <p:ext uri="{BB962C8B-B14F-4D97-AF65-F5344CB8AC3E}">
        <p14:creationId xmlns:p14="http://schemas.microsoft.com/office/powerpoint/2010/main" val="462465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59</a:t>
            </a:fld>
            <a:endParaRPr lang="en-US"/>
          </a:p>
        </p:txBody>
      </p:sp>
      <p:pic>
        <p:nvPicPr>
          <p:cNvPr id="3" name="Picture 2">
            <a:extLst>
              <a:ext uri="{FF2B5EF4-FFF2-40B4-BE49-F238E27FC236}">
                <a16:creationId xmlns:a16="http://schemas.microsoft.com/office/drawing/2014/main" id="{16CB0F27-76A4-9489-7BDD-1F5EDC802229}"/>
              </a:ext>
            </a:extLst>
          </p:cNvPr>
          <p:cNvPicPr>
            <a:picLocks noChangeAspect="1"/>
          </p:cNvPicPr>
          <p:nvPr/>
        </p:nvPicPr>
        <p:blipFill>
          <a:blip r:embed="rId3"/>
          <a:stretch>
            <a:fillRect/>
          </a:stretch>
        </p:blipFill>
        <p:spPr>
          <a:xfrm>
            <a:off x="1068431" y="2211823"/>
            <a:ext cx="10241311" cy="3542219"/>
          </a:xfrm>
          <a:prstGeom prst="rect">
            <a:avLst/>
          </a:prstGeom>
        </p:spPr>
      </p:pic>
      <p:sp>
        <p:nvSpPr>
          <p:cNvPr id="4" name="TextBox 3">
            <a:extLst>
              <a:ext uri="{FF2B5EF4-FFF2-40B4-BE49-F238E27FC236}">
                <a16:creationId xmlns:a16="http://schemas.microsoft.com/office/drawing/2014/main" id="{77381995-9A11-833C-262E-9271AB06C31B}"/>
              </a:ext>
            </a:extLst>
          </p:cNvPr>
          <p:cNvSpPr txBox="1"/>
          <p:nvPr/>
        </p:nvSpPr>
        <p:spPr>
          <a:xfrm>
            <a:off x="1068431" y="1549674"/>
            <a:ext cx="8156331" cy="369332"/>
          </a:xfrm>
          <a:prstGeom prst="rect">
            <a:avLst/>
          </a:prstGeom>
          <a:noFill/>
        </p:spPr>
        <p:txBody>
          <a:bodyPr wrap="square">
            <a:spAutoFit/>
          </a:bodyPr>
          <a:lstStyle/>
          <a:p>
            <a:r>
              <a:rPr lang="en-GB" b="1">
                <a:latin typeface="Helvetica" pitchFamily="2" charset="0"/>
              </a:rPr>
              <a:t>Example</a:t>
            </a:r>
            <a:r>
              <a:rPr lang="en-GB">
                <a:latin typeface="Helvetica" pitchFamily="2" charset="0"/>
              </a:rPr>
              <a:t>: Prompt used to generate the intended model in </a:t>
            </a:r>
            <a:r>
              <a:rPr lang="en-GB" err="1">
                <a:latin typeface="Helvetica" pitchFamily="2" charset="0"/>
              </a:rPr>
              <a:t>PlantUML</a:t>
            </a:r>
            <a:endParaRPr lang="en-GB">
              <a:effectLst/>
              <a:latin typeface="Helvetica" pitchFamily="2" charset="0"/>
            </a:endParaRPr>
          </a:p>
        </p:txBody>
      </p:sp>
      <p:sp>
        <p:nvSpPr>
          <p:cNvPr id="5" name="TextBox 4">
            <a:extLst>
              <a:ext uri="{FF2B5EF4-FFF2-40B4-BE49-F238E27FC236}">
                <a16:creationId xmlns:a16="http://schemas.microsoft.com/office/drawing/2014/main" id="{BFEB8CD2-3521-0A6E-FD97-2AEA603F2E58}"/>
              </a:ext>
            </a:extLst>
          </p:cNvPr>
          <p:cNvSpPr txBox="1"/>
          <p:nvPr/>
        </p:nvSpPr>
        <p:spPr>
          <a:xfrm>
            <a:off x="1068430" y="5883904"/>
            <a:ext cx="10382672" cy="954107"/>
          </a:xfrm>
          <a:prstGeom prst="rect">
            <a:avLst/>
          </a:prstGeom>
          <a:noFill/>
        </p:spPr>
        <p:txBody>
          <a:bodyPr wrap="square">
            <a:spAutoFit/>
          </a:bodyPr>
          <a:lstStyle/>
          <a:p>
            <a:r>
              <a:rPr lang="en-GB" sz="2800" b="1" dirty="0">
                <a:solidFill>
                  <a:srgbClr val="C00000"/>
                </a:solidFill>
                <a:latin typeface="Helvetica" pitchFamily="2" charset="0"/>
              </a:rPr>
              <a:t>!</a:t>
            </a:r>
            <a:r>
              <a:rPr lang="en-GB" dirty="0">
                <a:latin typeface="Helvetica" pitchFamily="2" charset="0"/>
              </a:rPr>
              <a:t> Most of the times, several prompts were needed to obtain the intended model</a:t>
            </a:r>
          </a:p>
          <a:p>
            <a:r>
              <a:rPr lang="en-GB" sz="2800" b="1" dirty="0">
                <a:solidFill>
                  <a:srgbClr val="C00000"/>
                </a:solidFill>
                <a:latin typeface="Helvetica" pitchFamily="2" charset="0"/>
              </a:rPr>
              <a:t>!! </a:t>
            </a:r>
            <a:r>
              <a:rPr lang="en-GB" dirty="0">
                <a:latin typeface="Helvetica" pitchFamily="2" charset="0"/>
              </a:rPr>
              <a:t>Sometimes we were not able to make ChatGPT generate the intended model</a:t>
            </a:r>
            <a:endParaRPr lang="en-GB" dirty="0">
              <a:effectLst/>
              <a:latin typeface="Helvetica" pitchFamily="2" charset="0"/>
            </a:endParaRPr>
          </a:p>
        </p:txBody>
      </p:sp>
    </p:spTree>
    <p:extLst>
      <p:ext uri="{BB962C8B-B14F-4D97-AF65-F5344CB8AC3E}">
        <p14:creationId xmlns:p14="http://schemas.microsoft.com/office/powerpoint/2010/main" val="438772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60</a:t>
            </a:fld>
            <a:endParaRPr lang="en-US"/>
          </a:p>
        </p:txBody>
      </p:sp>
      <p:sp>
        <p:nvSpPr>
          <p:cNvPr id="8" name="TextBox 7">
            <a:extLst>
              <a:ext uri="{FF2B5EF4-FFF2-40B4-BE49-F238E27FC236}">
                <a16:creationId xmlns:a16="http://schemas.microsoft.com/office/drawing/2014/main" id="{29BDD39B-4F81-D35E-5150-08455288B251}"/>
              </a:ext>
            </a:extLst>
          </p:cNvPr>
          <p:cNvSpPr txBox="1"/>
          <p:nvPr/>
        </p:nvSpPr>
        <p:spPr>
          <a:xfrm>
            <a:off x="1291884" y="1588352"/>
            <a:ext cx="7628205" cy="2308324"/>
          </a:xfrm>
          <a:prstGeom prst="rect">
            <a:avLst/>
          </a:prstGeom>
          <a:noFill/>
        </p:spPr>
        <p:txBody>
          <a:bodyPr wrap="square">
            <a:spAutoFit/>
          </a:bodyPr>
          <a:lstStyle/>
          <a:p>
            <a:pPr algn="l" fontAlgn="base"/>
            <a:r>
              <a:rPr lang="en-GB" b="1">
                <a:latin typeface="Helvetica" pitchFamily="2" charset="0"/>
              </a:rPr>
              <a:t>Experiment. </a:t>
            </a:r>
            <a:r>
              <a:rPr lang="en-GB">
                <a:latin typeface="Helvetica" pitchFamily="2" charset="0"/>
              </a:rPr>
              <a:t>Two phases:</a:t>
            </a:r>
          </a:p>
          <a:p>
            <a:pPr marL="342900" indent="-342900" algn="l" fontAlgn="base">
              <a:buAutoNum type="arabicParenBoth"/>
            </a:pPr>
            <a:endParaRPr lang="en-GB">
              <a:latin typeface="Helvetica" pitchFamily="2" charset="0"/>
            </a:endParaRPr>
          </a:p>
          <a:p>
            <a:pPr marL="342900" indent="-342900" algn="l" fontAlgn="base">
              <a:buAutoNum type="arabicParenBoth"/>
            </a:pPr>
            <a:r>
              <a:rPr lang="en-GB">
                <a:solidFill>
                  <a:srgbClr val="C00000"/>
                </a:solidFill>
                <a:latin typeface="Helvetica" pitchFamily="2" charset="0"/>
              </a:rPr>
              <a:t>exploratory tests </a:t>
            </a:r>
            <a:r>
              <a:rPr lang="en-GB">
                <a:latin typeface="Helvetica" pitchFamily="2" charset="0"/>
              </a:rPr>
              <a:t>(not systematic)</a:t>
            </a:r>
          </a:p>
          <a:p>
            <a:pPr marL="800100" lvl="1" indent="-342900" fontAlgn="base">
              <a:buAutoNum type="arabicParenBoth"/>
            </a:pPr>
            <a:endParaRPr lang="en-GB">
              <a:solidFill>
                <a:srgbClr val="C00000"/>
              </a:solidFill>
              <a:latin typeface="Helvetica" pitchFamily="2" charset="0"/>
            </a:endParaRPr>
          </a:p>
          <a:p>
            <a:pPr marL="342900" indent="-342900" algn="l" fontAlgn="base">
              <a:buAutoNum type="arabicParenBoth"/>
            </a:pPr>
            <a:endParaRPr lang="en-GB">
              <a:latin typeface="Helvetica" pitchFamily="2" charset="0"/>
            </a:endParaRPr>
          </a:p>
          <a:p>
            <a:pPr marL="342900" indent="-342900" algn="l" fontAlgn="base">
              <a:buAutoNum type="arabicParenBoth"/>
            </a:pPr>
            <a:endParaRPr lang="en-GB">
              <a:latin typeface="Helvetica" pitchFamily="2" charset="0"/>
            </a:endParaRPr>
          </a:p>
          <a:p>
            <a:pPr marL="342900" indent="-342900" algn="l" fontAlgn="base">
              <a:buAutoNum type="arabicParenBoth"/>
            </a:pPr>
            <a:endParaRPr lang="en-GB">
              <a:latin typeface="Helvetica" pitchFamily="2" charset="0"/>
            </a:endParaRPr>
          </a:p>
          <a:p>
            <a:pPr marL="342900" indent="-342900" algn="l" fontAlgn="base">
              <a:buAutoNum type="arabicParenBoth"/>
            </a:pPr>
            <a:r>
              <a:rPr lang="en-GB">
                <a:solidFill>
                  <a:srgbClr val="C00000"/>
                </a:solidFill>
                <a:latin typeface="Helvetica" pitchFamily="2" charset="0"/>
              </a:rPr>
              <a:t>systematic tests</a:t>
            </a:r>
            <a:endParaRPr lang="en-GB">
              <a:latin typeface="Helvetica" pitchFamily="2" charset="0"/>
            </a:endParaRPr>
          </a:p>
        </p:txBody>
      </p:sp>
      <p:sp>
        <p:nvSpPr>
          <p:cNvPr id="9" name="TextBox 8">
            <a:extLst>
              <a:ext uri="{FF2B5EF4-FFF2-40B4-BE49-F238E27FC236}">
                <a16:creationId xmlns:a16="http://schemas.microsoft.com/office/drawing/2014/main" id="{F64D32DF-4ACE-1907-9732-4F2949A10341}"/>
              </a:ext>
            </a:extLst>
          </p:cNvPr>
          <p:cNvSpPr txBox="1"/>
          <p:nvPr/>
        </p:nvSpPr>
        <p:spPr>
          <a:xfrm>
            <a:off x="2056813" y="2557848"/>
            <a:ext cx="8029722" cy="1200329"/>
          </a:xfrm>
          <a:prstGeom prst="rect">
            <a:avLst/>
          </a:prstGeom>
          <a:noFill/>
        </p:spPr>
        <p:txBody>
          <a:bodyPr wrap="square">
            <a:spAutoFit/>
          </a:bodyPr>
          <a:lstStyle/>
          <a:p>
            <a:pPr marL="285750" indent="-285750">
              <a:buFontTx/>
              <a:buChar char="-"/>
            </a:pPr>
            <a:r>
              <a:rPr lang="en-GB" dirty="0">
                <a:effectLst/>
                <a:latin typeface="Helvetica" pitchFamily="2" charset="0"/>
              </a:rPr>
              <a:t>become acquainted with </a:t>
            </a:r>
            <a:r>
              <a:rPr lang="en-GB" dirty="0" err="1">
                <a:latin typeface="Helvetica" pitchFamily="2" charset="0"/>
              </a:rPr>
              <a:t>ChatGPT’s</a:t>
            </a:r>
            <a:r>
              <a:rPr lang="en-GB" dirty="0">
                <a:effectLst/>
                <a:latin typeface="Helvetica" pitchFamily="2" charset="0"/>
              </a:rPr>
              <a:t> </a:t>
            </a:r>
            <a:r>
              <a:rPr lang="en-GB" dirty="0">
                <a:solidFill>
                  <a:schemeClr val="accent1">
                    <a:lumMod val="75000"/>
                  </a:schemeClr>
                </a:solidFill>
                <a:effectLst/>
                <a:latin typeface="Helvetica" pitchFamily="2" charset="0"/>
              </a:rPr>
              <a:t>modeling</a:t>
            </a:r>
            <a:r>
              <a:rPr lang="en-GB" dirty="0">
                <a:effectLst/>
                <a:latin typeface="Helvetica" pitchFamily="2" charset="0"/>
              </a:rPr>
              <a:t> capabilities</a:t>
            </a:r>
          </a:p>
          <a:p>
            <a:pPr marL="285750" indent="-285750">
              <a:buFontTx/>
              <a:buChar char="-"/>
            </a:pPr>
            <a:r>
              <a:rPr lang="en-GB" dirty="0">
                <a:solidFill>
                  <a:schemeClr val="accent1">
                    <a:lumMod val="75000"/>
                  </a:schemeClr>
                </a:solidFill>
                <a:latin typeface="Helvetica" pitchFamily="2" charset="0"/>
              </a:rPr>
              <a:t>general</a:t>
            </a:r>
            <a:r>
              <a:rPr lang="en-GB" dirty="0">
                <a:effectLst/>
                <a:latin typeface="Helvetica" pitchFamily="2" charset="0"/>
              </a:rPr>
              <a:t> characteristics such as hyperparameters (e.g., number of tokens)</a:t>
            </a:r>
          </a:p>
          <a:p>
            <a:endParaRPr lang="en-GB" dirty="0">
              <a:effectLst/>
              <a:latin typeface="Helvetica" pitchFamily="2" charset="0"/>
            </a:endParaRPr>
          </a:p>
          <a:p>
            <a:endParaRPr lang="en-GB" dirty="0">
              <a:effectLst/>
              <a:latin typeface="Helvetica" pitchFamily="2" charset="0"/>
            </a:endParaRPr>
          </a:p>
        </p:txBody>
      </p:sp>
      <p:sp>
        <p:nvSpPr>
          <p:cNvPr id="11" name="TextBox 10">
            <a:extLst>
              <a:ext uri="{FF2B5EF4-FFF2-40B4-BE49-F238E27FC236}">
                <a16:creationId xmlns:a16="http://schemas.microsoft.com/office/drawing/2014/main" id="{51FA9B6A-8C79-0AB7-9934-BDE05AD2930D}"/>
              </a:ext>
            </a:extLst>
          </p:cNvPr>
          <p:cNvSpPr txBox="1"/>
          <p:nvPr/>
        </p:nvSpPr>
        <p:spPr>
          <a:xfrm>
            <a:off x="2056813" y="3956835"/>
            <a:ext cx="8156331" cy="3139321"/>
          </a:xfrm>
          <a:prstGeom prst="rect">
            <a:avLst/>
          </a:prstGeom>
          <a:noFill/>
        </p:spPr>
        <p:txBody>
          <a:bodyPr wrap="square">
            <a:spAutoFit/>
          </a:bodyPr>
          <a:lstStyle/>
          <a:p>
            <a:pPr marL="342900" indent="-342900">
              <a:buFont typeface="+mj-lt"/>
              <a:buAutoNum type="arabicPeriod"/>
            </a:pPr>
            <a:r>
              <a:rPr lang="en-GB" dirty="0">
                <a:effectLst/>
                <a:latin typeface="Helvetica" pitchFamily="2" charset="0"/>
              </a:rPr>
              <a:t>each author independently proposed </a:t>
            </a:r>
            <a:r>
              <a:rPr lang="en-GB" dirty="0">
                <a:latin typeface="Helvetica" pitchFamily="2" charset="0"/>
              </a:rPr>
              <a:t>10</a:t>
            </a:r>
            <a:r>
              <a:rPr lang="en-GB" dirty="0">
                <a:effectLst/>
                <a:latin typeface="Helvetica" pitchFamily="2" charset="0"/>
              </a:rPr>
              <a:t> UML models</a:t>
            </a:r>
          </a:p>
          <a:p>
            <a:pPr marL="742950" lvl="1" indent="-285750">
              <a:buFontTx/>
              <a:buChar char="-"/>
            </a:pPr>
            <a:r>
              <a:rPr lang="en-GB" dirty="0">
                <a:effectLst/>
                <a:latin typeface="Helvetica" pitchFamily="2" charset="0"/>
              </a:rPr>
              <a:t>3-6 classes so that ChatGPT can handle them) representing different user intents</a:t>
            </a:r>
          </a:p>
          <a:p>
            <a:pPr marL="742950" lvl="1" indent="-285750">
              <a:buFontTx/>
              <a:buChar char="-"/>
            </a:pPr>
            <a:r>
              <a:rPr lang="en-GB" dirty="0">
                <a:effectLst/>
                <a:latin typeface="Helvetica" pitchFamily="2" charset="0"/>
              </a:rPr>
              <a:t>t</a:t>
            </a:r>
            <a:r>
              <a:rPr lang="en-GB" dirty="0">
                <a:latin typeface="Helvetica" pitchFamily="2" charset="0"/>
              </a:rPr>
              <a:t>ried</a:t>
            </a:r>
            <a:r>
              <a:rPr lang="en-GB" dirty="0">
                <a:effectLst/>
                <a:latin typeface="Helvetica" pitchFamily="2" charset="0"/>
              </a:rPr>
              <a:t> to cover the most important modelling</a:t>
            </a:r>
            <a:r>
              <a:rPr lang="en-GB" dirty="0">
                <a:latin typeface="Helvetica" pitchFamily="2" charset="0"/>
              </a:rPr>
              <a:t> </a:t>
            </a:r>
            <a:r>
              <a:rPr lang="en-GB" dirty="0">
                <a:effectLst/>
                <a:latin typeface="Helvetica" pitchFamily="2" charset="0"/>
              </a:rPr>
              <a:t>concepts and mechanisms</a:t>
            </a:r>
          </a:p>
          <a:p>
            <a:pPr marL="742950" lvl="1" indent="-285750">
              <a:buFontTx/>
              <a:buChar char="-"/>
            </a:pPr>
            <a:r>
              <a:rPr lang="en-GB" dirty="0">
                <a:latin typeface="Helvetica" pitchFamily="2" charset="0"/>
              </a:rPr>
              <a:t>f</a:t>
            </a:r>
            <a:r>
              <a:rPr lang="en-GB" dirty="0">
                <a:effectLst/>
                <a:latin typeface="Helvetica" pitchFamily="2" charset="0"/>
              </a:rPr>
              <a:t>or each one of them, the exercise consisted in asking ChatGPT</a:t>
            </a:r>
            <a:r>
              <a:rPr lang="en-GB" dirty="0">
                <a:latin typeface="Helvetica" pitchFamily="2" charset="0"/>
              </a:rPr>
              <a:t> </a:t>
            </a:r>
            <a:r>
              <a:rPr lang="en-GB" dirty="0">
                <a:effectLst/>
                <a:latin typeface="Helvetica" pitchFamily="2" charset="0"/>
              </a:rPr>
              <a:t>to produce the corresponding UML model using one or more prompts</a:t>
            </a:r>
          </a:p>
          <a:p>
            <a:pPr marL="342900" indent="-342900">
              <a:buFont typeface="+mj-lt"/>
              <a:buAutoNum type="arabicPeriod"/>
            </a:pPr>
            <a:r>
              <a:rPr lang="en-GB" dirty="0">
                <a:effectLst/>
                <a:latin typeface="Helvetica" pitchFamily="2" charset="0"/>
              </a:rPr>
              <a:t>from the complete set of 40 exercises, we selected two from each author</a:t>
            </a:r>
          </a:p>
          <a:p>
            <a:pPr marL="342900" indent="-342900">
              <a:buFont typeface="+mj-lt"/>
              <a:buAutoNum type="arabicPeriod"/>
            </a:pPr>
            <a:endParaRPr lang="en-GB" dirty="0">
              <a:effectLst/>
              <a:latin typeface="Helvetica" pitchFamily="2" charset="0"/>
            </a:endParaRPr>
          </a:p>
          <a:p>
            <a:pPr marL="285750" indent="-285750">
              <a:buFontTx/>
              <a:buChar char="-"/>
            </a:pPr>
            <a:endParaRPr lang="en-GB" dirty="0">
              <a:effectLst/>
              <a:latin typeface="Helvetica" pitchFamily="2" charset="0"/>
            </a:endParaRPr>
          </a:p>
          <a:p>
            <a:pPr marL="285750" indent="-285750">
              <a:buFontTx/>
              <a:buChar char="-"/>
            </a:pPr>
            <a:endParaRPr lang="en-GB" dirty="0">
              <a:effectLst/>
              <a:latin typeface="Helvetica" pitchFamily="2" charset="0"/>
            </a:endParaRPr>
          </a:p>
          <a:p>
            <a:pPr marL="285750" indent="-285750">
              <a:buFontTx/>
              <a:buChar char="-"/>
            </a:pPr>
            <a:endParaRPr lang="en-GB" dirty="0">
              <a:effectLst/>
              <a:latin typeface="Helvetica" pitchFamily="2" charset="0"/>
            </a:endParaRPr>
          </a:p>
        </p:txBody>
      </p:sp>
    </p:spTree>
    <p:extLst>
      <p:ext uri="{BB962C8B-B14F-4D97-AF65-F5344CB8AC3E}">
        <p14:creationId xmlns:p14="http://schemas.microsoft.com/office/powerpoint/2010/main" val="4289248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7</a:t>
            </a:fld>
            <a:endParaRPr lang="en-US" dirty="0"/>
          </a:p>
        </p:txBody>
      </p:sp>
      <p:pic>
        <p:nvPicPr>
          <p:cNvPr id="7170" name="Picture 2" descr="The Art to Being Open to Opportunities; They Shall Not Pass - SR Group |  Coaching - Mentoring - Training - Speaking">
            <a:extLst>
              <a:ext uri="{FF2B5EF4-FFF2-40B4-BE49-F238E27FC236}">
                <a16:creationId xmlns:a16="http://schemas.microsoft.com/office/drawing/2014/main" id="{569C8AD6-EE6F-8B01-8F3A-4EE337C7DE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05"/>
          <a:stretch/>
        </p:blipFill>
        <p:spPr bwMode="auto">
          <a:xfrm>
            <a:off x="0" y="-104189"/>
            <a:ext cx="12195725" cy="70663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59C3DB-D2FC-8B38-2A05-4F4A9B7D298B}"/>
              </a:ext>
            </a:extLst>
          </p:cNvPr>
          <p:cNvSpPr txBox="1"/>
          <p:nvPr/>
        </p:nvSpPr>
        <p:spPr>
          <a:xfrm>
            <a:off x="623147" y="3763052"/>
            <a:ext cx="6481038" cy="523220"/>
          </a:xfrm>
          <a:prstGeom prst="rect">
            <a:avLst/>
          </a:prstGeom>
          <a:noFill/>
        </p:spPr>
        <p:txBody>
          <a:bodyPr wrap="square">
            <a:spAutoFit/>
          </a:bodyPr>
          <a:lstStyle/>
          <a:p>
            <a:r>
              <a:rPr lang="en-GB" sz="2800" b="1" dirty="0">
                <a:solidFill>
                  <a:schemeClr val="accent6"/>
                </a:solidFill>
                <a:effectLst/>
                <a:latin typeface="Helvetica" pitchFamily="2" charset="0"/>
              </a:rPr>
              <a:t>Revolutionize</a:t>
            </a:r>
            <a:r>
              <a:rPr lang="en-GB" sz="2800" b="1" dirty="0">
                <a:effectLst/>
                <a:latin typeface="Helvetica" pitchFamily="2" charset="0"/>
              </a:rPr>
              <a:t> Software Development</a:t>
            </a:r>
          </a:p>
        </p:txBody>
      </p:sp>
      <p:sp>
        <p:nvSpPr>
          <p:cNvPr id="5" name="TextBox 4">
            <a:extLst>
              <a:ext uri="{FF2B5EF4-FFF2-40B4-BE49-F238E27FC236}">
                <a16:creationId xmlns:a16="http://schemas.microsoft.com/office/drawing/2014/main" id="{4AA3C002-D6DE-D9EF-4D92-CD395803075E}"/>
              </a:ext>
            </a:extLst>
          </p:cNvPr>
          <p:cNvSpPr txBox="1"/>
          <p:nvPr/>
        </p:nvSpPr>
        <p:spPr>
          <a:xfrm>
            <a:off x="1008185" y="4687263"/>
            <a:ext cx="6096000" cy="369332"/>
          </a:xfrm>
          <a:prstGeom prst="rect">
            <a:avLst/>
          </a:prstGeom>
          <a:noFill/>
        </p:spPr>
        <p:txBody>
          <a:bodyPr wrap="square">
            <a:spAutoFit/>
          </a:bodyPr>
          <a:lstStyle/>
          <a:p>
            <a:r>
              <a:rPr lang="en-GB" b="0" i="1" dirty="0">
                <a:solidFill>
                  <a:srgbClr val="454545"/>
                </a:solidFill>
                <a:effectLst/>
                <a:latin typeface="Open Sans" panose="020F0502020204030204" pitchFamily="34" charset="0"/>
              </a:rPr>
              <a:t>Specification generation</a:t>
            </a:r>
            <a:endParaRPr lang="en-ES"/>
          </a:p>
        </p:txBody>
      </p:sp>
      <p:sp>
        <p:nvSpPr>
          <p:cNvPr id="11" name="TextBox 10">
            <a:extLst>
              <a:ext uri="{FF2B5EF4-FFF2-40B4-BE49-F238E27FC236}">
                <a16:creationId xmlns:a16="http://schemas.microsoft.com/office/drawing/2014/main" id="{D16D0DB7-9A88-149C-88A0-831DC2E7E45E}"/>
              </a:ext>
            </a:extLst>
          </p:cNvPr>
          <p:cNvSpPr txBox="1"/>
          <p:nvPr/>
        </p:nvSpPr>
        <p:spPr>
          <a:xfrm>
            <a:off x="4195689" y="4996920"/>
            <a:ext cx="6096000" cy="369332"/>
          </a:xfrm>
          <a:prstGeom prst="rect">
            <a:avLst/>
          </a:prstGeom>
          <a:noFill/>
        </p:spPr>
        <p:txBody>
          <a:bodyPr wrap="square">
            <a:spAutoFit/>
          </a:bodyPr>
          <a:lstStyle/>
          <a:p>
            <a:r>
              <a:rPr lang="en-GB" b="0" i="1" dirty="0">
                <a:solidFill>
                  <a:srgbClr val="454545"/>
                </a:solidFill>
                <a:effectLst/>
                <a:latin typeface="Open Sans" panose="020B0606030504020204" pitchFamily="34" charset="0"/>
              </a:rPr>
              <a:t>Just in time developer feedback</a:t>
            </a:r>
            <a:endParaRPr lang="en-ES"/>
          </a:p>
        </p:txBody>
      </p:sp>
      <p:sp>
        <p:nvSpPr>
          <p:cNvPr id="13" name="TextBox 12">
            <a:extLst>
              <a:ext uri="{FF2B5EF4-FFF2-40B4-BE49-F238E27FC236}">
                <a16:creationId xmlns:a16="http://schemas.microsoft.com/office/drawing/2014/main" id="{F19B2E5A-9E80-AC67-2474-AC45A14037AC}"/>
              </a:ext>
            </a:extLst>
          </p:cNvPr>
          <p:cNvSpPr txBox="1"/>
          <p:nvPr/>
        </p:nvSpPr>
        <p:spPr>
          <a:xfrm>
            <a:off x="623147" y="5727183"/>
            <a:ext cx="6217920" cy="369332"/>
          </a:xfrm>
          <a:prstGeom prst="rect">
            <a:avLst/>
          </a:prstGeom>
          <a:noFill/>
        </p:spPr>
        <p:txBody>
          <a:bodyPr wrap="square">
            <a:spAutoFit/>
          </a:bodyPr>
          <a:lstStyle/>
          <a:p>
            <a:r>
              <a:rPr lang="en-GB" b="0" i="1" dirty="0">
                <a:solidFill>
                  <a:srgbClr val="454545"/>
                </a:solidFill>
                <a:effectLst/>
                <a:latin typeface="Open Sans" panose="020B0606030504020204" pitchFamily="34" charset="0"/>
              </a:rPr>
              <a:t>Improved testing</a:t>
            </a:r>
            <a:endParaRPr lang="en-ES"/>
          </a:p>
        </p:txBody>
      </p:sp>
      <p:sp>
        <p:nvSpPr>
          <p:cNvPr id="15" name="TextBox 14">
            <a:extLst>
              <a:ext uri="{FF2B5EF4-FFF2-40B4-BE49-F238E27FC236}">
                <a16:creationId xmlns:a16="http://schemas.microsoft.com/office/drawing/2014/main" id="{99F317B4-17CD-D927-5B07-122ABB3E8709}"/>
              </a:ext>
            </a:extLst>
          </p:cNvPr>
          <p:cNvSpPr txBox="1"/>
          <p:nvPr/>
        </p:nvSpPr>
        <p:spPr>
          <a:xfrm>
            <a:off x="2544234" y="5339611"/>
            <a:ext cx="6217920" cy="369332"/>
          </a:xfrm>
          <a:prstGeom prst="rect">
            <a:avLst/>
          </a:prstGeom>
          <a:noFill/>
        </p:spPr>
        <p:txBody>
          <a:bodyPr wrap="square">
            <a:spAutoFit/>
          </a:bodyPr>
          <a:lstStyle/>
          <a:p>
            <a:r>
              <a:rPr lang="en-GB" b="0" i="1" dirty="0">
                <a:solidFill>
                  <a:srgbClr val="454545"/>
                </a:solidFill>
                <a:effectLst/>
                <a:latin typeface="Open Sans" panose="020B0606030504020204" pitchFamily="34" charset="0"/>
              </a:rPr>
              <a:t>Documentation</a:t>
            </a:r>
            <a:endParaRPr lang="en-ES"/>
          </a:p>
        </p:txBody>
      </p:sp>
      <p:sp>
        <p:nvSpPr>
          <p:cNvPr id="17" name="TextBox 16">
            <a:extLst>
              <a:ext uri="{FF2B5EF4-FFF2-40B4-BE49-F238E27FC236}">
                <a16:creationId xmlns:a16="http://schemas.microsoft.com/office/drawing/2014/main" id="{C2E220B5-BCCB-9EF3-05B5-57D279D80CBA}"/>
              </a:ext>
            </a:extLst>
          </p:cNvPr>
          <p:cNvSpPr txBox="1"/>
          <p:nvPr/>
        </p:nvSpPr>
        <p:spPr>
          <a:xfrm>
            <a:off x="4465320" y="5777927"/>
            <a:ext cx="6217920" cy="369332"/>
          </a:xfrm>
          <a:prstGeom prst="rect">
            <a:avLst/>
          </a:prstGeom>
          <a:noFill/>
        </p:spPr>
        <p:txBody>
          <a:bodyPr wrap="square">
            <a:spAutoFit/>
          </a:bodyPr>
          <a:lstStyle/>
          <a:p>
            <a:r>
              <a:rPr lang="en-GB" b="0" i="1" dirty="0">
                <a:solidFill>
                  <a:srgbClr val="454545"/>
                </a:solidFill>
                <a:effectLst/>
                <a:latin typeface="Open Sans" panose="020B0606030504020204" pitchFamily="34" charset="0"/>
              </a:rPr>
              <a:t>Language translation</a:t>
            </a:r>
            <a:endParaRPr lang="en-ES"/>
          </a:p>
        </p:txBody>
      </p:sp>
      <p:sp>
        <p:nvSpPr>
          <p:cNvPr id="19" name="TextBox 18">
            <a:extLst>
              <a:ext uri="{FF2B5EF4-FFF2-40B4-BE49-F238E27FC236}">
                <a16:creationId xmlns:a16="http://schemas.microsoft.com/office/drawing/2014/main" id="{4DB6AA15-FC77-4CC9-A8AA-63FB3302ED57}"/>
              </a:ext>
            </a:extLst>
          </p:cNvPr>
          <p:cNvSpPr txBox="1"/>
          <p:nvPr/>
        </p:nvSpPr>
        <p:spPr>
          <a:xfrm>
            <a:off x="156210" y="6572585"/>
            <a:ext cx="11167110" cy="307777"/>
          </a:xfrm>
          <a:prstGeom prst="rect">
            <a:avLst/>
          </a:prstGeom>
          <a:noFill/>
          <a:ln>
            <a:solidFill>
              <a:schemeClr val="tx1"/>
            </a:solidFill>
          </a:ln>
        </p:spPr>
        <p:txBody>
          <a:bodyPr wrap="square">
            <a:spAutoFit/>
          </a:bodyPr>
          <a:lstStyle/>
          <a:p>
            <a:r>
              <a:rPr lang="en-ES" sz="1400"/>
              <a:t>Ipek Ozkaya. "Application of Large Language Models to Software Engineering Tasks: Opportunities, Risks, and Implications". IEEE Softw. 40(3): 4-8 (2023)</a:t>
            </a:r>
          </a:p>
        </p:txBody>
      </p:sp>
    </p:spTree>
    <p:extLst>
      <p:ext uri="{BB962C8B-B14F-4D97-AF65-F5344CB8AC3E}">
        <p14:creationId xmlns:p14="http://schemas.microsoft.com/office/powerpoint/2010/main" val="238327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5" grpId="0"/>
      <p:bldP spid="17" grpId="0"/>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Experiment</a:t>
            </a:r>
            <a:r>
              <a:rPr lang="es-ES" b="1">
                <a:solidFill>
                  <a:schemeClr val="bg1"/>
                </a:solidFill>
              </a:rPr>
              <a:t>: 8 </a:t>
            </a:r>
            <a:r>
              <a:rPr lang="es-ES" b="1" err="1">
                <a:solidFill>
                  <a:schemeClr val="bg1"/>
                </a:solidFill>
              </a:rPr>
              <a:t>intent</a:t>
            </a:r>
            <a:r>
              <a:rPr lang="es-ES" b="1">
                <a:solidFill>
                  <a:schemeClr val="bg1"/>
                </a:solidFill>
              </a:rPr>
              <a:t> </a:t>
            </a:r>
            <a:r>
              <a:rPr lang="es-ES" b="1" err="1">
                <a:solidFill>
                  <a:schemeClr val="bg1"/>
                </a:solidFill>
              </a:rPr>
              <a:t>models</a:t>
            </a:r>
            <a:endParaRPr lang="en-US" b="1">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61</a:t>
            </a:fld>
            <a:endParaRPr lang="en-US"/>
          </a:p>
        </p:txBody>
      </p:sp>
      <p:sp>
        <p:nvSpPr>
          <p:cNvPr id="5" name="Rectangle 4">
            <a:extLst>
              <a:ext uri="{FF2B5EF4-FFF2-40B4-BE49-F238E27FC236}">
                <a16:creationId xmlns:a16="http://schemas.microsoft.com/office/drawing/2014/main" id="{CA9E923B-94E8-BE1F-A0A5-84BF6B026247}"/>
              </a:ext>
            </a:extLst>
          </p:cNvPr>
          <p:cNvSpPr/>
          <p:nvPr/>
        </p:nvSpPr>
        <p:spPr>
          <a:xfrm>
            <a:off x="1603717" y="5359791"/>
            <a:ext cx="7934178" cy="1195753"/>
          </a:xfrm>
          <a:prstGeom prst="rect">
            <a:avLst/>
          </a:prstGeom>
          <a:solidFill>
            <a:schemeClr val="bg1">
              <a:alpha val="769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9" name="Picture 8">
            <a:extLst>
              <a:ext uri="{FF2B5EF4-FFF2-40B4-BE49-F238E27FC236}">
                <a16:creationId xmlns:a16="http://schemas.microsoft.com/office/drawing/2014/main" id="{B3C30E6E-270E-112F-F0A1-BD0DE949C620}"/>
              </a:ext>
            </a:extLst>
          </p:cNvPr>
          <p:cNvPicPr>
            <a:picLocks noChangeAspect="1"/>
          </p:cNvPicPr>
          <p:nvPr/>
        </p:nvPicPr>
        <p:blipFill>
          <a:blip r:embed="rId3"/>
          <a:stretch>
            <a:fillRect/>
          </a:stretch>
        </p:blipFill>
        <p:spPr>
          <a:xfrm>
            <a:off x="627187" y="1123414"/>
            <a:ext cx="11301566" cy="5734586"/>
          </a:xfrm>
          <a:prstGeom prst="rect">
            <a:avLst/>
          </a:prstGeom>
        </p:spPr>
      </p:pic>
    </p:spTree>
    <p:extLst>
      <p:ext uri="{BB962C8B-B14F-4D97-AF65-F5344CB8AC3E}">
        <p14:creationId xmlns:p14="http://schemas.microsoft.com/office/powerpoint/2010/main" val="2754533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Experiment</a:t>
            </a:r>
            <a:r>
              <a:rPr lang="es-ES" b="1">
                <a:solidFill>
                  <a:schemeClr val="bg1"/>
                </a:solidFill>
              </a:rPr>
              <a:t>: </a:t>
            </a:r>
            <a:r>
              <a:rPr lang="es-ES" b="1" err="1">
                <a:solidFill>
                  <a:schemeClr val="bg1"/>
                </a:solidFill>
              </a:rPr>
              <a:t>Properties</a:t>
            </a:r>
            <a:r>
              <a:rPr lang="es-ES" b="1">
                <a:solidFill>
                  <a:schemeClr val="bg1"/>
                </a:solidFill>
              </a:rPr>
              <a:t> </a:t>
            </a:r>
            <a:r>
              <a:rPr lang="es-ES" b="1" err="1">
                <a:solidFill>
                  <a:schemeClr val="bg1"/>
                </a:solidFill>
              </a:rPr>
              <a:t>of</a:t>
            </a:r>
            <a:r>
              <a:rPr lang="es-ES" b="1">
                <a:solidFill>
                  <a:schemeClr val="bg1"/>
                </a:solidFill>
              </a:rPr>
              <a:t> </a:t>
            </a:r>
            <a:r>
              <a:rPr lang="es-ES" b="1" err="1">
                <a:solidFill>
                  <a:schemeClr val="bg1"/>
                </a:solidFill>
              </a:rPr>
              <a:t>each</a:t>
            </a:r>
            <a:r>
              <a:rPr lang="es-ES" b="1">
                <a:solidFill>
                  <a:schemeClr val="bg1"/>
                </a:solidFill>
              </a:rPr>
              <a:t> </a:t>
            </a:r>
            <a:r>
              <a:rPr lang="es-ES" b="1" err="1">
                <a:solidFill>
                  <a:schemeClr val="bg1"/>
                </a:solidFill>
              </a:rPr>
              <a:t>intent</a:t>
            </a:r>
            <a:r>
              <a:rPr lang="es-ES" b="1">
                <a:solidFill>
                  <a:schemeClr val="bg1"/>
                </a:solidFill>
              </a:rPr>
              <a:t> </a:t>
            </a:r>
            <a:r>
              <a:rPr lang="es-ES" b="1" err="1">
                <a:solidFill>
                  <a:schemeClr val="bg1"/>
                </a:solidFill>
              </a:rPr>
              <a:t>model</a:t>
            </a:r>
            <a:endParaRPr lang="en-US" b="1">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62</a:t>
            </a:fld>
            <a:endParaRPr lang="en-US"/>
          </a:p>
        </p:txBody>
      </p:sp>
      <p:sp>
        <p:nvSpPr>
          <p:cNvPr id="5" name="Rectangle 4">
            <a:extLst>
              <a:ext uri="{FF2B5EF4-FFF2-40B4-BE49-F238E27FC236}">
                <a16:creationId xmlns:a16="http://schemas.microsoft.com/office/drawing/2014/main" id="{CA9E923B-94E8-BE1F-A0A5-84BF6B026247}"/>
              </a:ext>
            </a:extLst>
          </p:cNvPr>
          <p:cNvSpPr/>
          <p:nvPr/>
        </p:nvSpPr>
        <p:spPr>
          <a:xfrm>
            <a:off x="1603717" y="5359791"/>
            <a:ext cx="7934178" cy="1195753"/>
          </a:xfrm>
          <a:prstGeom prst="rect">
            <a:avLst/>
          </a:prstGeom>
          <a:solidFill>
            <a:schemeClr val="bg1">
              <a:alpha val="769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3" name="Picture 2">
            <a:extLst>
              <a:ext uri="{FF2B5EF4-FFF2-40B4-BE49-F238E27FC236}">
                <a16:creationId xmlns:a16="http://schemas.microsoft.com/office/drawing/2014/main" id="{046FEB58-0566-689E-9E46-0B4B33A03A25}"/>
              </a:ext>
            </a:extLst>
          </p:cNvPr>
          <p:cNvPicPr>
            <a:picLocks noChangeAspect="1"/>
          </p:cNvPicPr>
          <p:nvPr/>
        </p:nvPicPr>
        <p:blipFill>
          <a:blip r:embed="rId3"/>
          <a:stretch>
            <a:fillRect/>
          </a:stretch>
        </p:blipFill>
        <p:spPr>
          <a:xfrm>
            <a:off x="0" y="1124607"/>
            <a:ext cx="7437120" cy="3773707"/>
          </a:xfrm>
          <a:prstGeom prst="rect">
            <a:avLst/>
          </a:prstGeom>
        </p:spPr>
      </p:pic>
      <p:pic>
        <p:nvPicPr>
          <p:cNvPr id="4" name="Picture 3">
            <a:extLst>
              <a:ext uri="{FF2B5EF4-FFF2-40B4-BE49-F238E27FC236}">
                <a16:creationId xmlns:a16="http://schemas.microsoft.com/office/drawing/2014/main" id="{1FA17CCF-F6C5-B7BA-E66B-E3F049B6DE4B}"/>
              </a:ext>
            </a:extLst>
          </p:cNvPr>
          <p:cNvPicPr>
            <a:picLocks noChangeAspect="1"/>
          </p:cNvPicPr>
          <p:nvPr/>
        </p:nvPicPr>
        <p:blipFill>
          <a:blip r:embed="rId4"/>
          <a:stretch>
            <a:fillRect/>
          </a:stretch>
        </p:blipFill>
        <p:spPr>
          <a:xfrm>
            <a:off x="2701088" y="3889292"/>
            <a:ext cx="9490912" cy="2940997"/>
          </a:xfrm>
          <a:prstGeom prst="rect">
            <a:avLst/>
          </a:prstGeom>
        </p:spPr>
      </p:pic>
    </p:spTree>
    <p:extLst>
      <p:ext uri="{BB962C8B-B14F-4D97-AF65-F5344CB8AC3E}">
        <p14:creationId xmlns:p14="http://schemas.microsoft.com/office/powerpoint/2010/main" val="13092709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63</a:t>
            </a:fld>
            <a:endParaRPr lang="en-US"/>
          </a:p>
        </p:txBody>
      </p:sp>
      <p:sp>
        <p:nvSpPr>
          <p:cNvPr id="8" name="TextBox 7">
            <a:extLst>
              <a:ext uri="{FF2B5EF4-FFF2-40B4-BE49-F238E27FC236}">
                <a16:creationId xmlns:a16="http://schemas.microsoft.com/office/drawing/2014/main" id="{29BDD39B-4F81-D35E-5150-08455288B251}"/>
              </a:ext>
            </a:extLst>
          </p:cNvPr>
          <p:cNvSpPr txBox="1"/>
          <p:nvPr/>
        </p:nvSpPr>
        <p:spPr>
          <a:xfrm>
            <a:off x="1291884" y="1588352"/>
            <a:ext cx="7628205" cy="2308324"/>
          </a:xfrm>
          <a:prstGeom prst="rect">
            <a:avLst/>
          </a:prstGeom>
          <a:noFill/>
        </p:spPr>
        <p:txBody>
          <a:bodyPr wrap="square">
            <a:spAutoFit/>
          </a:bodyPr>
          <a:lstStyle/>
          <a:p>
            <a:pPr algn="l" fontAlgn="base"/>
            <a:r>
              <a:rPr lang="en-GB" b="1">
                <a:latin typeface="Helvetica" pitchFamily="2" charset="0"/>
              </a:rPr>
              <a:t>Experiment. </a:t>
            </a:r>
            <a:r>
              <a:rPr lang="en-GB">
                <a:latin typeface="Helvetica" pitchFamily="2" charset="0"/>
              </a:rPr>
              <a:t>Two phases:</a:t>
            </a:r>
          </a:p>
          <a:p>
            <a:pPr marL="342900" indent="-342900" algn="l" fontAlgn="base">
              <a:buAutoNum type="arabicParenBoth"/>
            </a:pPr>
            <a:endParaRPr lang="en-GB">
              <a:latin typeface="Helvetica" pitchFamily="2" charset="0"/>
            </a:endParaRPr>
          </a:p>
          <a:p>
            <a:pPr marL="342900" indent="-342900" algn="l" fontAlgn="base">
              <a:buAutoNum type="arabicParenBoth"/>
            </a:pPr>
            <a:r>
              <a:rPr lang="en-GB">
                <a:solidFill>
                  <a:srgbClr val="C00000"/>
                </a:solidFill>
                <a:latin typeface="Helvetica" pitchFamily="2" charset="0"/>
              </a:rPr>
              <a:t>exploratory tests </a:t>
            </a:r>
            <a:r>
              <a:rPr lang="en-GB">
                <a:latin typeface="Helvetica" pitchFamily="2" charset="0"/>
              </a:rPr>
              <a:t>(not systematic)</a:t>
            </a:r>
          </a:p>
          <a:p>
            <a:pPr marL="800100" lvl="1" indent="-342900" fontAlgn="base">
              <a:buAutoNum type="arabicParenBoth"/>
            </a:pPr>
            <a:endParaRPr lang="en-GB">
              <a:solidFill>
                <a:srgbClr val="C00000"/>
              </a:solidFill>
              <a:latin typeface="Helvetica" pitchFamily="2" charset="0"/>
            </a:endParaRPr>
          </a:p>
          <a:p>
            <a:pPr marL="342900" indent="-342900" algn="l" fontAlgn="base">
              <a:buAutoNum type="arabicParenBoth"/>
            </a:pPr>
            <a:endParaRPr lang="en-GB">
              <a:latin typeface="Helvetica" pitchFamily="2" charset="0"/>
            </a:endParaRPr>
          </a:p>
          <a:p>
            <a:pPr marL="342900" indent="-342900" algn="l" fontAlgn="base">
              <a:buAutoNum type="arabicParenBoth"/>
            </a:pPr>
            <a:endParaRPr lang="en-GB">
              <a:latin typeface="Helvetica" pitchFamily="2" charset="0"/>
            </a:endParaRPr>
          </a:p>
          <a:p>
            <a:pPr marL="342900" indent="-342900" algn="l" fontAlgn="base">
              <a:buAutoNum type="arabicParenBoth"/>
            </a:pPr>
            <a:endParaRPr lang="en-GB">
              <a:latin typeface="Helvetica" pitchFamily="2" charset="0"/>
            </a:endParaRPr>
          </a:p>
          <a:p>
            <a:pPr marL="342900" indent="-342900" algn="l" fontAlgn="base">
              <a:buAutoNum type="arabicParenBoth"/>
            </a:pPr>
            <a:r>
              <a:rPr lang="en-GB">
                <a:solidFill>
                  <a:srgbClr val="C00000"/>
                </a:solidFill>
                <a:latin typeface="Helvetica" pitchFamily="2" charset="0"/>
              </a:rPr>
              <a:t>systematic tests</a:t>
            </a:r>
            <a:endParaRPr lang="en-GB">
              <a:latin typeface="Helvetica" pitchFamily="2" charset="0"/>
            </a:endParaRPr>
          </a:p>
        </p:txBody>
      </p:sp>
      <p:sp>
        <p:nvSpPr>
          <p:cNvPr id="9" name="TextBox 8">
            <a:extLst>
              <a:ext uri="{FF2B5EF4-FFF2-40B4-BE49-F238E27FC236}">
                <a16:creationId xmlns:a16="http://schemas.microsoft.com/office/drawing/2014/main" id="{F64D32DF-4ACE-1907-9732-4F2949A10341}"/>
              </a:ext>
            </a:extLst>
          </p:cNvPr>
          <p:cNvSpPr txBox="1"/>
          <p:nvPr/>
        </p:nvSpPr>
        <p:spPr>
          <a:xfrm>
            <a:off x="2056813" y="2557848"/>
            <a:ext cx="8029722" cy="1200329"/>
          </a:xfrm>
          <a:prstGeom prst="rect">
            <a:avLst/>
          </a:prstGeom>
          <a:noFill/>
        </p:spPr>
        <p:txBody>
          <a:bodyPr wrap="square">
            <a:spAutoFit/>
          </a:bodyPr>
          <a:lstStyle/>
          <a:p>
            <a:pPr marL="285750" indent="-285750">
              <a:buFontTx/>
              <a:buChar char="-"/>
            </a:pPr>
            <a:r>
              <a:rPr lang="en-GB" dirty="0">
                <a:effectLst/>
                <a:latin typeface="Helvetica" pitchFamily="2" charset="0"/>
              </a:rPr>
              <a:t>become acquainted with </a:t>
            </a:r>
            <a:r>
              <a:rPr lang="en-GB" dirty="0" err="1">
                <a:latin typeface="Helvetica" pitchFamily="2" charset="0"/>
              </a:rPr>
              <a:t>ChatGPT’s</a:t>
            </a:r>
            <a:r>
              <a:rPr lang="en-GB" dirty="0">
                <a:effectLst/>
                <a:latin typeface="Helvetica" pitchFamily="2" charset="0"/>
              </a:rPr>
              <a:t> </a:t>
            </a:r>
            <a:r>
              <a:rPr lang="en-GB" dirty="0">
                <a:solidFill>
                  <a:schemeClr val="accent1">
                    <a:lumMod val="75000"/>
                  </a:schemeClr>
                </a:solidFill>
                <a:effectLst/>
                <a:latin typeface="Helvetica" pitchFamily="2" charset="0"/>
              </a:rPr>
              <a:t>modeling</a:t>
            </a:r>
            <a:r>
              <a:rPr lang="en-GB" dirty="0">
                <a:effectLst/>
                <a:latin typeface="Helvetica" pitchFamily="2" charset="0"/>
              </a:rPr>
              <a:t> capabilities</a:t>
            </a:r>
          </a:p>
          <a:p>
            <a:pPr marL="285750" indent="-285750">
              <a:buFontTx/>
              <a:buChar char="-"/>
            </a:pPr>
            <a:r>
              <a:rPr lang="en-GB" dirty="0">
                <a:solidFill>
                  <a:schemeClr val="accent1">
                    <a:lumMod val="75000"/>
                  </a:schemeClr>
                </a:solidFill>
                <a:latin typeface="Helvetica" pitchFamily="2" charset="0"/>
              </a:rPr>
              <a:t>general</a:t>
            </a:r>
            <a:r>
              <a:rPr lang="en-GB" dirty="0">
                <a:effectLst/>
                <a:latin typeface="Helvetica" pitchFamily="2" charset="0"/>
              </a:rPr>
              <a:t> characteristics such as hyperparameters (e.g., number of tokens)</a:t>
            </a:r>
          </a:p>
          <a:p>
            <a:endParaRPr lang="en-GB" dirty="0">
              <a:effectLst/>
              <a:latin typeface="Helvetica" pitchFamily="2" charset="0"/>
            </a:endParaRPr>
          </a:p>
          <a:p>
            <a:endParaRPr lang="en-GB" dirty="0">
              <a:effectLst/>
              <a:latin typeface="Helvetica" pitchFamily="2" charset="0"/>
            </a:endParaRPr>
          </a:p>
        </p:txBody>
      </p:sp>
      <p:sp>
        <p:nvSpPr>
          <p:cNvPr id="11" name="TextBox 10">
            <a:extLst>
              <a:ext uri="{FF2B5EF4-FFF2-40B4-BE49-F238E27FC236}">
                <a16:creationId xmlns:a16="http://schemas.microsoft.com/office/drawing/2014/main" id="{51FA9B6A-8C79-0AB7-9934-BDE05AD2930D}"/>
              </a:ext>
            </a:extLst>
          </p:cNvPr>
          <p:cNvSpPr txBox="1"/>
          <p:nvPr/>
        </p:nvSpPr>
        <p:spPr>
          <a:xfrm>
            <a:off x="2056813" y="3911115"/>
            <a:ext cx="8156331" cy="2585323"/>
          </a:xfrm>
          <a:prstGeom prst="rect">
            <a:avLst/>
          </a:prstGeom>
          <a:noFill/>
        </p:spPr>
        <p:txBody>
          <a:bodyPr wrap="square">
            <a:spAutoFit/>
          </a:bodyPr>
          <a:lstStyle/>
          <a:p>
            <a:pPr marL="342900" indent="-342900">
              <a:buFont typeface="+mj-lt"/>
              <a:buAutoNum type="arabicPeriod"/>
            </a:pPr>
            <a:r>
              <a:rPr lang="en-GB" dirty="0">
                <a:effectLst/>
                <a:latin typeface="Helvetica" pitchFamily="2" charset="0"/>
              </a:rPr>
              <a:t>each author independently proposed ten UML models</a:t>
            </a:r>
          </a:p>
          <a:p>
            <a:pPr marL="742950" lvl="1" indent="-285750">
              <a:buFontTx/>
              <a:buChar char="-"/>
            </a:pPr>
            <a:r>
              <a:rPr lang="en-GB" dirty="0">
                <a:effectLst/>
                <a:latin typeface="Helvetica" pitchFamily="2" charset="0"/>
              </a:rPr>
              <a:t>3-6 classes so that ChatGPT can handle them) representing different user intents</a:t>
            </a:r>
          </a:p>
          <a:p>
            <a:pPr marL="742950" lvl="1" indent="-285750">
              <a:buFontTx/>
              <a:buChar char="-"/>
            </a:pPr>
            <a:r>
              <a:rPr lang="en-GB" dirty="0">
                <a:effectLst/>
                <a:latin typeface="Helvetica" pitchFamily="2" charset="0"/>
              </a:rPr>
              <a:t>t</a:t>
            </a:r>
            <a:r>
              <a:rPr lang="en-GB" dirty="0">
                <a:latin typeface="Helvetica" pitchFamily="2" charset="0"/>
              </a:rPr>
              <a:t>ried</a:t>
            </a:r>
            <a:r>
              <a:rPr lang="en-GB" dirty="0">
                <a:effectLst/>
                <a:latin typeface="Helvetica" pitchFamily="2" charset="0"/>
              </a:rPr>
              <a:t> to cover the most important modelling</a:t>
            </a:r>
            <a:r>
              <a:rPr lang="en-GB" dirty="0">
                <a:latin typeface="Helvetica" pitchFamily="2" charset="0"/>
              </a:rPr>
              <a:t> </a:t>
            </a:r>
            <a:r>
              <a:rPr lang="en-GB" dirty="0">
                <a:effectLst/>
                <a:latin typeface="Helvetica" pitchFamily="2" charset="0"/>
              </a:rPr>
              <a:t>concepts and mechanisms</a:t>
            </a:r>
          </a:p>
          <a:p>
            <a:pPr marL="742950" lvl="1" indent="-285750">
              <a:buFontTx/>
              <a:buChar char="-"/>
            </a:pPr>
            <a:r>
              <a:rPr lang="en-GB" dirty="0">
                <a:latin typeface="Helvetica" pitchFamily="2" charset="0"/>
              </a:rPr>
              <a:t>f</a:t>
            </a:r>
            <a:r>
              <a:rPr lang="en-GB" dirty="0">
                <a:effectLst/>
                <a:latin typeface="Helvetica" pitchFamily="2" charset="0"/>
              </a:rPr>
              <a:t>or each one of them, the exercise consisted in asking ChatGPT</a:t>
            </a:r>
            <a:r>
              <a:rPr lang="en-GB" dirty="0">
                <a:latin typeface="Helvetica" pitchFamily="2" charset="0"/>
              </a:rPr>
              <a:t> </a:t>
            </a:r>
            <a:r>
              <a:rPr lang="en-GB" dirty="0">
                <a:effectLst/>
                <a:latin typeface="Helvetica" pitchFamily="2" charset="0"/>
              </a:rPr>
              <a:t>to produce the corresponding UML model using one or more prompts</a:t>
            </a:r>
          </a:p>
          <a:p>
            <a:pPr marL="342900" indent="-342900">
              <a:buFont typeface="+mj-lt"/>
              <a:buAutoNum type="arabicPeriod"/>
            </a:pPr>
            <a:r>
              <a:rPr lang="en-GB" dirty="0">
                <a:effectLst/>
                <a:latin typeface="Helvetica" pitchFamily="2" charset="0"/>
              </a:rPr>
              <a:t>from the complete set of 40 exercises, we selected two from each author</a:t>
            </a:r>
          </a:p>
          <a:p>
            <a:pPr marL="342900" indent="-342900">
              <a:buFont typeface="+mj-lt"/>
              <a:buAutoNum type="arabicPeriod"/>
            </a:pPr>
            <a:r>
              <a:rPr lang="en-GB" dirty="0">
                <a:effectLst/>
                <a:latin typeface="Helvetica" pitchFamily="2" charset="0"/>
              </a:rPr>
              <a:t>each author tried to make ChatGPT generate these UML intent models as faithfully as possible, using different strategies to create the prompts</a:t>
            </a:r>
          </a:p>
        </p:txBody>
      </p:sp>
    </p:spTree>
    <p:extLst>
      <p:ext uri="{BB962C8B-B14F-4D97-AF65-F5344CB8AC3E}">
        <p14:creationId xmlns:p14="http://schemas.microsoft.com/office/powerpoint/2010/main" val="29952340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for Software Modeling</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64</a:t>
            </a:fld>
            <a:endParaRPr lang="en-US"/>
          </a:p>
        </p:txBody>
      </p:sp>
      <p:sp>
        <p:nvSpPr>
          <p:cNvPr id="8" name="TextBox 7">
            <a:extLst>
              <a:ext uri="{FF2B5EF4-FFF2-40B4-BE49-F238E27FC236}">
                <a16:creationId xmlns:a16="http://schemas.microsoft.com/office/drawing/2014/main" id="{29BDD39B-4F81-D35E-5150-08455288B251}"/>
              </a:ext>
            </a:extLst>
          </p:cNvPr>
          <p:cNvSpPr txBox="1"/>
          <p:nvPr/>
        </p:nvSpPr>
        <p:spPr>
          <a:xfrm>
            <a:off x="2141221" y="3360881"/>
            <a:ext cx="7628205" cy="2585323"/>
          </a:xfrm>
          <a:prstGeom prst="rect">
            <a:avLst/>
          </a:prstGeom>
          <a:noFill/>
        </p:spPr>
        <p:txBody>
          <a:bodyPr wrap="square">
            <a:spAutoFit/>
          </a:bodyPr>
          <a:lstStyle/>
          <a:p>
            <a:pPr algn="l" fontAlgn="base"/>
            <a:r>
              <a:rPr lang="en-GB" b="1" dirty="0">
                <a:latin typeface="Helvetica" pitchFamily="2" charset="0"/>
              </a:rPr>
              <a:t>Experiment. </a:t>
            </a:r>
            <a:r>
              <a:rPr lang="en-GB" dirty="0">
                <a:latin typeface="Helvetica" pitchFamily="2" charset="0"/>
              </a:rPr>
              <a:t>Two phases:</a:t>
            </a:r>
          </a:p>
          <a:p>
            <a:pPr marL="342900" indent="-342900" algn="l" fontAlgn="base">
              <a:buAutoNum type="arabicParenBoth"/>
            </a:pPr>
            <a:endParaRPr lang="en-GB" dirty="0">
              <a:latin typeface="Helvetica" pitchFamily="2" charset="0"/>
            </a:endParaRPr>
          </a:p>
          <a:p>
            <a:pPr marL="342900" indent="-342900" algn="l" fontAlgn="base">
              <a:buAutoNum type="arabicParenBoth"/>
            </a:pPr>
            <a:r>
              <a:rPr lang="en-GB" dirty="0">
                <a:solidFill>
                  <a:srgbClr val="C00000"/>
                </a:solidFill>
                <a:latin typeface="Helvetica" pitchFamily="2" charset="0"/>
              </a:rPr>
              <a:t>exploratory tests </a:t>
            </a:r>
            <a:r>
              <a:rPr lang="en-GB" dirty="0">
                <a:latin typeface="Helvetica" pitchFamily="2" charset="0"/>
              </a:rPr>
              <a:t>to gain a basic understanding of how ChatGPT works with software models, as well as its main features and limitations;</a:t>
            </a:r>
          </a:p>
          <a:p>
            <a:pPr marL="342900" indent="-342900" algn="l" fontAlgn="base">
              <a:buAutoNum type="arabicParenBoth"/>
            </a:pPr>
            <a:r>
              <a:rPr lang="en-GB" dirty="0">
                <a:solidFill>
                  <a:srgbClr val="C00000"/>
                </a:solidFill>
                <a:latin typeface="Helvetica" pitchFamily="2" charset="0"/>
              </a:rPr>
              <a:t>systematic tests </a:t>
            </a:r>
            <a:r>
              <a:rPr lang="en-GB" dirty="0">
                <a:latin typeface="Helvetica" pitchFamily="2" charset="0"/>
              </a:rPr>
              <a:t>that aimed to further characterize </a:t>
            </a:r>
            <a:r>
              <a:rPr lang="en-GB" dirty="0" err="1">
                <a:latin typeface="Helvetica" pitchFamily="2" charset="0"/>
              </a:rPr>
              <a:t>ChatGPT’s</a:t>
            </a:r>
            <a:r>
              <a:rPr lang="en-GB" dirty="0">
                <a:latin typeface="Helvetica" pitchFamily="2" charset="0"/>
              </a:rPr>
              <a:t> modeling capabilities.</a:t>
            </a:r>
          </a:p>
          <a:p>
            <a:pPr algn="l" fontAlgn="base"/>
            <a:endParaRPr lang="en-GB" dirty="0">
              <a:latin typeface="Helvetica" pitchFamily="2" charset="0"/>
            </a:endParaRPr>
          </a:p>
          <a:p>
            <a:pPr algn="l" fontAlgn="base"/>
            <a:r>
              <a:rPr lang="en-GB" b="1" dirty="0">
                <a:latin typeface="Helvetica" pitchFamily="2" charset="0"/>
              </a:rPr>
              <a:t>Eight research questions</a:t>
            </a:r>
          </a:p>
        </p:txBody>
      </p:sp>
      <p:sp>
        <p:nvSpPr>
          <p:cNvPr id="5" name="Rectangle 4">
            <a:extLst>
              <a:ext uri="{FF2B5EF4-FFF2-40B4-BE49-F238E27FC236}">
                <a16:creationId xmlns:a16="http://schemas.microsoft.com/office/drawing/2014/main" id="{CA9E923B-94E8-BE1F-A0A5-84BF6B026247}"/>
              </a:ext>
            </a:extLst>
          </p:cNvPr>
          <p:cNvSpPr/>
          <p:nvPr/>
        </p:nvSpPr>
        <p:spPr>
          <a:xfrm>
            <a:off x="1603717" y="3770142"/>
            <a:ext cx="7934178" cy="1688123"/>
          </a:xfrm>
          <a:prstGeom prst="rect">
            <a:avLst/>
          </a:prstGeom>
          <a:solidFill>
            <a:schemeClr val="bg1">
              <a:alpha val="7696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Rectangle 6">
            <a:extLst>
              <a:ext uri="{FF2B5EF4-FFF2-40B4-BE49-F238E27FC236}">
                <a16:creationId xmlns:a16="http://schemas.microsoft.com/office/drawing/2014/main" id="{97C918A0-9BDF-B365-9615-A2FB208CE788}"/>
              </a:ext>
            </a:extLst>
          </p:cNvPr>
          <p:cNvSpPr/>
          <p:nvPr/>
        </p:nvSpPr>
        <p:spPr>
          <a:xfrm>
            <a:off x="2076157" y="5458265"/>
            <a:ext cx="3010486" cy="590843"/>
          </a:xfrm>
          <a:prstGeom prst="rect">
            <a:avLst/>
          </a:prstGeom>
          <a:noFill/>
          <a:ln w="508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9464" name="Picture 8" descr="How to Write Goals for Work in 2023: Writing Goals 101 with Examples">
            <a:extLst>
              <a:ext uri="{FF2B5EF4-FFF2-40B4-BE49-F238E27FC236}">
                <a16:creationId xmlns:a16="http://schemas.microsoft.com/office/drawing/2014/main" id="{3999212A-FA34-1714-7C3E-323F7BB75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903" y="5753686"/>
            <a:ext cx="865241" cy="8695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0EAD3A-A2F5-05A4-87B8-BBF3D7CC23F6}"/>
              </a:ext>
            </a:extLst>
          </p:cNvPr>
          <p:cNvSpPr txBox="1"/>
          <p:nvPr/>
        </p:nvSpPr>
        <p:spPr>
          <a:xfrm>
            <a:off x="5641144" y="2483685"/>
            <a:ext cx="1336431" cy="369332"/>
          </a:xfrm>
          <a:prstGeom prst="rect">
            <a:avLst/>
          </a:prstGeom>
          <a:noFill/>
        </p:spPr>
        <p:txBody>
          <a:bodyPr wrap="square">
            <a:spAutoFit/>
          </a:bodyPr>
          <a:lstStyle/>
          <a:p>
            <a:r>
              <a:rPr lang="en-GB">
                <a:effectLst/>
                <a:latin typeface="Helvetica" pitchFamily="2" charset="0"/>
              </a:rPr>
              <a:t> How:</a:t>
            </a:r>
          </a:p>
        </p:txBody>
      </p:sp>
      <p:pic>
        <p:nvPicPr>
          <p:cNvPr id="9" name="Picture 2" descr="Experiment Vector Art, Icons, and Graphics for Free Download">
            <a:extLst>
              <a:ext uri="{FF2B5EF4-FFF2-40B4-BE49-F238E27FC236}">
                <a16:creationId xmlns:a16="http://schemas.microsoft.com/office/drawing/2014/main" id="{9BE679E4-18AC-6418-6F07-004F065180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111" y="1124607"/>
            <a:ext cx="4271889" cy="2103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766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Research</a:t>
            </a:r>
            <a:r>
              <a:rPr lang="es-ES" b="1">
                <a:solidFill>
                  <a:schemeClr val="bg1"/>
                </a:solidFill>
              </a:rPr>
              <a:t> </a:t>
            </a:r>
            <a:r>
              <a:rPr lang="es-ES" b="1" err="1">
                <a:solidFill>
                  <a:schemeClr val="bg1"/>
                </a:solidFill>
              </a:rPr>
              <a:t>Questions</a:t>
            </a:r>
            <a:endParaRPr lang="en-US" b="1">
              <a:solidFill>
                <a:schemeClr val="bg1"/>
              </a:solidFill>
            </a:endParaRPr>
          </a:p>
        </p:txBody>
      </p:sp>
      <p:sp>
        <p:nvSpPr>
          <p:cNvPr id="10" name="TextBox 9">
            <a:extLst>
              <a:ext uri="{FF2B5EF4-FFF2-40B4-BE49-F238E27FC236}">
                <a16:creationId xmlns:a16="http://schemas.microsoft.com/office/drawing/2014/main" id="{E76934F3-DC63-7629-EAEC-9E636AF722D9}"/>
              </a:ext>
            </a:extLst>
          </p:cNvPr>
          <p:cNvSpPr txBox="1"/>
          <p:nvPr/>
        </p:nvSpPr>
        <p:spPr>
          <a:xfrm>
            <a:off x="967154" y="1577148"/>
            <a:ext cx="10821572" cy="400110"/>
          </a:xfrm>
          <a:prstGeom prst="rect">
            <a:avLst/>
          </a:prstGeom>
          <a:noFill/>
        </p:spPr>
        <p:txBody>
          <a:bodyPr wrap="square">
            <a:spAutoFit/>
          </a:bodyPr>
          <a:lstStyle/>
          <a:p>
            <a:pPr algn="l" fontAlgn="base"/>
            <a:r>
              <a:rPr lang="en-GB" sz="2000" b="1" dirty="0">
                <a:latin typeface="Helvetica" pitchFamily="2" charset="0"/>
              </a:rPr>
              <a:t>RQ3.: How sensitive is ChatGPT to the context and to the problem domain?</a:t>
            </a:r>
          </a:p>
        </p:txBody>
      </p:sp>
      <p:sp>
        <p:nvSpPr>
          <p:cNvPr id="11" name="TextBox 10">
            <a:extLst>
              <a:ext uri="{FF2B5EF4-FFF2-40B4-BE49-F238E27FC236}">
                <a16:creationId xmlns:a16="http://schemas.microsoft.com/office/drawing/2014/main" id="{12883C4A-79A6-5D3D-94EC-93D925AEC6CD}"/>
              </a:ext>
            </a:extLst>
          </p:cNvPr>
          <p:cNvSpPr txBox="1"/>
          <p:nvPr/>
        </p:nvSpPr>
        <p:spPr>
          <a:xfrm>
            <a:off x="1213046" y="2381071"/>
            <a:ext cx="9927394" cy="1200329"/>
          </a:xfrm>
          <a:prstGeom prst="rect">
            <a:avLst/>
          </a:prstGeom>
          <a:noFill/>
          <a:ln w="15875">
            <a:solidFill>
              <a:schemeClr val="tx1"/>
            </a:solidFill>
          </a:ln>
        </p:spPr>
        <p:txBody>
          <a:bodyPr wrap="square">
            <a:spAutoFit/>
          </a:bodyPr>
          <a:lstStyle/>
          <a:p>
            <a:pPr marL="285750" indent="-285750" algn="just" fontAlgn="base">
              <a:buFontTx/>
              <a:buChar char="-"/>
            </a:pPr>
            <a:r>
              <a:rPr lang="en-GB">
                <a:latin typeface="Helvetica" pitchFamily="2" charset="0"/>
              </a:rPr>
              <a:t>The problem domain influences the resulting models …</a:t>
            </a:r>
          </a:p>
          <a:p>
            <a:pPr marL="742950" lvl="1" indent="-285750" algn="just" fontAlgn="base">
              <a:buFontTx/>
              <a:buChar char="-"/>
            </a:pPr>
            <a:r>
              <a:rPr lang="en-GB">
                <a:latin typeface="Helvetica" pitchFamily="2" charset="0"/>
              </a:rPr>
              <a:t>Data about a domain during training</a:t>
            </a:r>
          </a:p>
          <a:p>
            <a:pPr marL="742950" lvl="1" indent="-285750" algn="just" fontAlgn="base">
              <a:buFontTx/>
              <a:buChar char="-"/>
            </a:pPr>
            <a:endParaRPr lang="en-GB">
              <a:latin typeface="Helvetica" pitchFamily="2" charset="0"/>
            </a:endParaRPr>
          </a:p>
          <a:p>
            <a:pPr marL="742950" lvl="1" indent="-285750" algn="just" fontAlgn="base">
              <a:buFontTx/>
              <a:buChar char="-"/>
            </a:pPr>
            <a:endParaRPr lang="en-GB">
              <a:latin typeface="Helvetica" pitchFamily="2" charset="0"/>
            </a:endParaRPr>
          </a:p>
        </p:txBody>
      </p:sp>
      <p:pic>
        <p:nvPicPr>
          <p:cNvPr id="3" name="Picture 2">
            <a:extLst>
              <a:ext uri="{FF2B5EF4-FFF2-40B4-BE49-F238E27FC236}">
                <a16:creationId xmlns:a16="http://schemas.microsoft.com/office/drawing/2014/main" id="{B6FE883B-CC9E-FAF0-26E6-7A3180395620}"/>
              </a:ext>
            </a:extLst>
          </p:cNvPr>
          <p:cNvPicPr>
            <a:picLocks noChangeAspect="1"/>
          </p:cNvPicPr>
          <p:nvPr/>
        </p:nvPicPr>
        <p:blipFill>
          <a:blip r:embed="rId3"/>
          <a:stretch>
            <a:fillRect/>
          </a:stretch>
        </p:blipFill>
        <p:spPr>
          <a:xfrm>
            <a:off x="5957375" y="1132778"/>
            <a:ext cx="6077828" cy="5725222"/>
          </a:xfrm>
          <a:prstGeom prst="rect">
            <a:avLst/>
          </a:prstGeom>
        </p:spPr>
      </p:pic>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65</a:t>
            </a:fld>
            <a:endParaRPr lang="en-US"/>
          </a:p>
        </p:txBody>
      </p:sp>
      <p:pic>
        <p:nvPicPr>
          <p:cNvPr id="11266" name="Picture 2" descr="The Hunting of the Snark an Agony in Eight Fits: With 18 Illustrations and  a Free Audio Link. eBook de Lewis Carroll - EPUB | Rakuten Kobo España">
            <a:extLst>
              <a:ext uri="{FF2B5EF4-FFF2-40B4-BE49-F238E27FC236}">
                <a16:creationId xmlns:a16="http://schemas.microsoft.com/office/drawing/2014/main" id="{8F592E83-D712-5C4A-8AD2-20628203F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37060"/>
            <a:ext cx="2423160" cy="322093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nark : r/HalfLife">
            <a:extLst>
              <a:ext uri="{FF2B5EF4-FFF2-40B4-BE49-F238E27FC236}">
                <a16:creationId xmlns:a16="http://schemas.microsoft.com/office/drawing/2014/main" id="{13946615-6A79-46AC-646C-120553723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27972" y="5037043"/>
            <a:ext cx="2087879" cy="18192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B8241C8-F770-DE1F-17E2-57D8D6054CF6}"/>
              </a:ext>
            </a:extLst>
          </p:cNvPr>
          <p:cNvPicPr>
            <a:picLocks noChangeAspect="1"/>
          </p:cNvPicPr>
          <p:nvPr/>
        </p:nvPicPr>
        <p:blipFill>
          <a:blip r:embed="rId6"/>
          <a:stretch>
            <a:fillRect/>
          </a:stretch>
        </p:blipFill>
        <p:spPr>
          <a:xfrm>
            <a:off x="4513043" y="3848100"/>
            <a:ext cx="1663700" cy="1371600"/>
          </a:xfrm>
          <a:prstGeom prst="rect">
            <a:avLst/>
          </a:prstGeom>
        </p:spPr>
      </p:pic>
    </p:spTree>
    <p:extLst>
      <p:ext uri="{BB962C8B-B14F-4D97-AF65-F5344CB8AC3E}">
        <p14:creationId xmlns:p14="http://schemas.microsoft.com/office/powerpoint/2010/main" val="238249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Research</a:t>
            </a:r>
            <a:r>
              <a:rPr lang="es-ES" b="1">
                <a:solidFill>
                  <a:schemeClr val="bg1"/>
                </a:solidFill>
              </a:rPr>
              <a:t> </a:t>
            </a:r>
            <a:r>
              <a:rPr lang="es-ES" b="1" err="1">
                <a:solidFill>
                  <a:schemeClr val="bg1"/>
                </a:solidFill>
              </a:rPr>
              <a:t>Questions</a:t>
            </a:r>
            <a:endParaRPr lang="en-US" b="1">
              <a:solidFill>
                <a:schemeClr val="bg1"/>
              </a:solidFill>
            </a:endParaRPr>
          </a:p>
        </p:txBody>
      </p:sp>
      <p:sp>
        <p:nvSpPr>
          <p:cNvPr id="10" name="TextBox 9">
            <a:extLst>
              <a:ext uri="{FF2B5EF4-FFF2-40B4-BE49-F238E27FC236}">
                <a16:creationId xmlns:a16="http://schemas.microsoft.com/office/drawing/2014/main" id="{E76934F3-DC63-7629-EAEC-9E636AF722D9}"/>
              </a:ext>
            </a:extLst>
          </p:cNvPr>
          <p:cNvSpPr txBox="1"/>
          <p:nvPr/>
        </p:nvSpPr>
        <p:spPr>
          <a:xfrm>
            <a:off x="967154" y="1577148"/>
            <a:ext cx="10821572" cy="400110"/>
          </a:xfrm>
          <a:prstGeom prst="rect">
            <a:avLst/>
          </a:prstGeom>
          <a:noFill/>
        </p:spPr>
        <p:txBody>
          <a:bodyPr wrap="square">
            <a:spAutoFit/>
          </a:bodyPr>
          <a:lstStyle/>
          <a:p>
            <a:pPr algn="l" fontAlgn="base"/>
            <a:r>
              <a:rPr lang="en-GB" sz="2000" b="1" dirty="0">
                <a:latin typeface="Helvetica" pitchFamily="2" charset="0"/>
              </a:rPr>
              <a:t>RQ3.: How sensitive is ChatGPT to the context and to the problem domain?</a:t>
            </a:r>
          </a:p>
        </p:txBody>
      </p:sp>
      <p:sp>
        <p:nvSpPr>
          <p:cNvPr id="11" name="TextBox 10">
            <a:extLst>
              <a:ext uri="{FF2B5EF4-FFF2-40B4-BE49-F238E27FC236}">
                <a16:creationId xmlns:a16="http://schemas.microsoft.com/office/drawing/2014/main" id="{12883C4A-79A6-5D3D-94EC-93D925AEC6CD}"/>
              </a:ext>
            </a:extLst>
          </p:cNvPr>
          <p:cNvSpPr txBox="1"/>
          <p:nvPr/>
        </p:nvSpPr>
        <p:spPr>
          <a:xfrm>
            <a:off x="1213046" y="2381071"/>
            <a:ext cx="9927394" cy="1200329"/>
          </a:xfrm>
          <a:prstGeom prst="rect">
            <a:avLst/>
          </a:prstGeom>
          <a:noFill/>
          <a:ln w="15875">
            <a:solidFill>
              <a:schemeClr val="tx1"/>
            </a:solidFill>
          </a:ln>
        </p:spPr>
        <p:txBody>
          <a:bodyPr wrap="square">
            <a:spAutoFit/>
          </a:bodyPr>
          <a:lstStyle/>
          <a:p>
            <a:pPr marL="285750" indent="-285750" algn="just" fontAlgn="base">
              <a:buFontTx/>
              <a:buChar char="-"/>
            </a:pPr>
            <a:r>
              <a:rPr lang="en-GB" dirty="0">
                <a:latin typeface="Helvetica" pitchFamily="2" charset="0"/>
              </a:rPr>
              <a:t>The problem domain influences the resulting models …</a:t>
            </a:r>
          </a:p>
          <a:p>
            <a:pPr marL="742950" lvl="1" indent="-285750" algn="just" fontAlgn="base">
              <a:buFontTx/>
              <a:buChar char="-"/>
            </a:pPr>
            <a:r>
              <a:rPr lang="en-GB" dirty="0">
                <a:latin typeface="Helvetica" pitchFamily="2" charset="0"/>
              </a:rPr>
              <a:t>Data about a domain during training</a:t>
            </a:r>
          </a:p>
          <a:p>
            <a:pPr marL="742950" lvl="1" indent="-285750" algn="just" fontAlgn="base">
              <a:buFontTx/>
              <a:buChar char="-"/>
            </a:pPr>
            <a:endParaRPr lang="en-GB" dirty="0">
              <a:latin typeface="Helvetica" pitchFamily="2" charset="0"/>
            </a:endParaRPr>
          </a:p>
          <a:p>
            <a:pPr marL="285750" indent="-285750" algn="just" fontAlgn="base">
              <a:buFontTx/>
              <a:buChar char="-"/>
            </a:pPr>
            <a:r>
              <a:rPr lang="en-GB" dirty="0">
                <a:latin typeface="Helvetica" pitchFamily="2" charset="0"/>
              </a:rPr>
              <a:t>… and also the information exchanged during the dialogues with ChatGPT</a:t>
            </a:r>
          </a:p>
        </p:txBody>
      </p:sp>
      <p:pic>
        <p:nvPicPr>
          <p:cNvPr id="11266" name="Picture 2" descr="The Hunting of the Snark an Agony in Eight Fits: With 18 Illustrations and  a Free Audio Link. eBook de Lewis Carroll - EPUB | Rakuten Kobo España">
            <a:extLst>
              <a:ext uri="{FF2B5EF4-FFF2-40B4-BE49-F238E27FC236}">
                <a16:creationId xmlns:a16="http://schemas.microsoft.com/office/drawing/2014/main" id="{8F592E83-D712-5C4A-8AD2-20628203F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37060"/>
            <a:ext cx="2423160" cy="322093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Snark : r/HalfLife">
            <a:extLst>
              <a:ext uri="{FF2B5EF4-FFF2-40B4-BE49-F238E27FC236}">
                <a16:creationId xmlns:a16="http://schemas.microsoft.com/office/drawing/2014/main" id="{13946615-6A79-46AC-646C-120553723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227972" y="5037043"/>
            <a:ext cx="2087879" cy="181921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FD47BF5-E1B9-DF87-FF68-CF8452119E9F}"/>
              </a:ext>
            </a:extLst>
          </p:cNvPr>
          <p:cNvPicPr>
            <a:picLocks noChangeAspect="1"/>
          </p:cNvPicPr>
          <p:nvPr/>
        </p:nvPicPr>
        <p:blipFill>
          <a:blip r:embed="rId5"/>
          <a:stretch>
            <a:fillRect/>
          </a:stretch>
        </p:blipFill>
        <p:spPr>
          <a:xfrm>
            <a:off x="5769436" y="-1747"/>
            <a:ext cx="6441100" cy="6858000"/>
          </a:xfrm>
          <a:prstGeom prst="rect">
            <a:avLst/>
          </a:prstGeom>
        </p:spPr>
      </p:pic>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66</a:t>
            </a:fld>
            <a:endParaRPr lang="en-US"/>
          </a:p>
        </p:txBody>
      </p:sp>
      <p:pic>
        <p:nvPicPr>
          <p:cNvPr id="7" name="Picture 6">
            <a:extLst>
              <a:ext uri="{FF2B5EF4-FFF2-40B4-BE49-F238E27FC236}">
                <a16:creationId xmlns:a16="http://schemas.microsoft.com/office/drawing/2014/main" id="{1DFC09CB-BD9F-E513-2068-4F9F9726D620}"/>
              </a:ext>
            </a:extLst>
          </p:cNvPr>
          <p:cNvPicPr>
            <a:picLocks noChangeAspect="1"/>
          </p:cNvPicPr>
          <p:nvPr/>
        </p:nvPicPr>
        <p:blipFill>
          <a:blip r:embed="rId6"/>
          <a:stretch>
            <a:fillRect/>
          </a:stretch>
        </p:blipFill>
        <p:spPr>
          <a:xfrm>
            <a:off x="4315851" y="3872230"/>
            <a:ext cx="1689100" cy="1765300"/>
          </a:xfrm>
          <a:prstGeom prst="rect">
            <a:avLst/>
          </a:prstGeom>
        </p:spPr>
      </p:pic>
    </p:spTree>
    <p:extLst>
      <p:ext uri="{BB962C8B-B14F-4D97-AF65-F5344CB8AC3E}">
        <p14:creationId xmlns:p14="http://schemas.microsoft.com/office/powerpoint/2010/main" val="275709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Reddit lanza su sistema de recompensas con tokens basados en Ethereum">
            <a:extLst>
              <a:ext uri="{FF2B5EF4-FFF2-40B4-BE49-F238E27FC236}">
                <a16:creationId xmlns:a16="http://schemas.microsoft.com/office/drawing/2014/main" id="{7DA5532E-274C-2783-6CF1-3126E41CE977}"/>
              </a:ext>
            </a:extLst>
          </p:cNvPr>
          <p:cNvPicPr>
            <a:picLocks noChangeAspect="1" noChangeArrowheads="1"/>
          </p:cNvPicPr>
          <p:nvPr/>
        </p:nvPicPr>
        <p:blipFill rotWithShape="1">
          <a:blip r:embed="rId3">
            <a:alphaModFix amt="49000"/>
            <a:extLst>
              <a:ext uri="{28A0092B-C50C-407E-A947-70E740481C1C}">
                <a14:useLocalDpi xmlns:a14="http://schemas.microsoft.com/office/drawing/2010/main" val="0"/>
              </a:ext>
            </a:extLst>
          </a:blip>
          <a:srcRect l="2387" r="628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err="1">
                <a:solidFill>
                  <a:schemeClr val="bg1"/>
                </a:solidFill>
              </a:rPr>
              <a:t>Research</a:t>
            </a:r>
            <a:r>
              <a:rPr lang="es-ES" b="1">
                <a:solidFill>
                  <a:schemeClr val="bg1"/>
                </a:solidFill>
              </a:rPr>
              <a:t> </a:t>
            </a:r>
            <a:r>
              <a:rPr lang="es-ES" b="1" err="1">
                <a:solidFill>
                  <a:schemeClr val="bg1"/>
                </a:solidFill>
              </a:rPr>
              <a:t>Questions</a:t>
            </a:r>
            <a:endParaRPr lang="en-US" b="1">
              <a:solidFill>
                <a:schemeClr val="bg1"/>
              </a:solidFill>
            </a:endParaRPr>
          </a:p>
        </p:txBody>
      </p:sp>
      <p:sp>
        <p:nvSpPr>
          <p:cNvPr id="10" name="TextBox 9">
            <a:extLst>
              <a:ext uri="{FF2B5EF4-FFF2-40B4-BE49-F238E27FC236}">
                <a16:creationId xmlns:a16="http://schemas.microsoft.com/office/drawing/2014/main" id="{E76934F3-DC63-7629-EAEC-9E636AF722D9}"/>
              </a:ext>
            </a:extLst>
          </p:cNvPr>
          <p:cNvSpPr txBox="1"/>
          <p:nvPr/>
        </p:nvSpPr>
        <p:spPr>
          <a:xfrm>
            <a:off x="967154" y="1577148"/>
            <a:ext cx="10821572" cy="400110"/>
          </a:xfrm>
          <a:prstGeom prst="rect">
            <a:avLst/>
          </a:prstGeom>
          <a:noFill/>
        </p:spPr>
        <p:txBody>
          <a:bodyPr wrap="square">
            <a:spAutoFit/>
          </a:bodyPr>
          <a:lstStyle/>
          <a:p>
            <a:pPr algn="l" fontAlgn="base"/>
            <a:r>
              <a:rPr lang="en-GB" sz="2000" b="1" dirty="0">
                <a:latin typeface="Helvetica" pitchFamily="2" charset="0"/>
              </a:rPr>
              <a:t>RQ4.: How large are the models that ChatGPT is able to generate or handle?</a:t>
            </a:r>
          </a:p>
        </p:txBody>
      </p:sp>
      <p:sp>
        <p:nvSpPr>
          <p:cNvPr id="11" name="TextBox 10">
            <a:extLst>
              <a:ext uri="{FF2B5EF4-FFF2-40B4-BE49-F238E27FC236}">
                <a16:creationId xmlns:a16="http://schemas.microsoft.com/office/drawing/2014/main" id="{12883C4A-79A6-5D3D-94EC-93D925AEC6CD}"/>
              </a:ext>
            </a:extLst>
          </p:cNvPr>
          <p:cNvSpPr txBox="1"/>
          <p:nvPr/>
        </p:nvSpPr>
        <p:spPr>
          <a:xfrm>
            <a:off x="1213046" y="2381071"/>
            <a:ext cx="9927394" cy="646331"/>
          </a:xfrm>
          <a:prstGeom prst="rect">
            <a:avLst/>
          </a:prstGeom>
          <a:noFill/>
          <a:ln w="15875">
            <a:solidFill>
              <a:schemeClr val="tx1"/>
            </a:solidFill>
          </a:ln>
        </p:spPr>
        <p:txBody>
          <a:bodyPr wrap="square">
            <a:spAutoFit/>
          </a:bodyPr>
          <a:lstStyle/>
          <a:p>
            <a:pPr marL="285750" indent="-285750" algn="just" fontAlgn="base">
              <a:buFontTx/>
              <a:buChar char="-"/>
            </a:pPr>
            <a:r>
              <a:rPr lang="en-GB" dirty="0">
                <a:latin typeface="Helvetica" pitchFamily="2" charset="0"/>
              </a:rPr>
              <a:t>ChatGPT currently has strict limitations on the size of the models it can handle</a:t>
            </a:r>
          </a:p>
          <a:p>
            <a:pPr marL="285750" indent="-285750" algn="just" fontAlgn="base">
              <a:buFontTx/>
              <a:buChar char="-"/>
            </a:pPr>
            <a:r>
              <a:rPr lang="en-GB" dirty="0">
                <a:latin typeface="Helvetica" pitchFamily="2" charset="0"/>
              </a:rPr>
              <a:t>10-12 classes</a:t>
            </a: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67</a:t>
            </a:fld>
            <a:endParaRPr lang="en-US"/>
          </a:p>
        </p:txBody>
      </p:sp>
      <p:pic>
        <p:nvPicPr>
          <p:cNvPr id="14338" name="Picture 2" descr="Qué Es Un Token Y Para Qué Sirve - Criptotendencias - Noticias De Bitcoin,  Criptomonedas Y Blockchain">
            <a:extLst>
              <a:ext uri="{FF2B5EF4-FFF2-40B4-BE49-F238E27FC236}">
                <a16:creationId xmlns:a16="http://schemas.microsoft.com/office/drawing/2014/main" id="{5CF13E69-F50C-2841-BCB2-8ACE1546D3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680" y="4083763"/>
            <a:ext cx="1151206" cy="11512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Qué Es Un Token Y Para Qué Sirve - Criptotendencias - Noticias De Bitcoin,  Criptomonedas Y Blockchain">
            <a:extLst>
              <a:ext uri="{FF2B5EF4-FFF2-40B4-BE49-F238E27FC236}">
                <a16:creationId xmlns:a16="http://schemas.microsoft.com/office/drawing/2014/main" id="{B3769B49-53C6-D2C7-7FF4-F77B87690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3404" y="4078180"/>
            <a:ext cx="1151206" cy="1151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Qué Es Un Token Y Para Qué Sirve - Criptotendencias - Noticias De Bitcoin,  Criptomonedas Y Blockchain">
            <a:extLst>
              <a:ext uri="{FF2B5EF4-FFF2-40B4-BE49-F238E27FC236}">
                <a16:creationId xmlns:a16="http://schemas.microsoft.com/office/drawing/2014/main" id="{46F7EF65-4D6C-7F7E-A36D-48B997B921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73" y="4078180"/>
            <a:ext cx="1151206" cy="11512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Qué Es Un Token Y Para Qué Sirve - Criptotendencias - Noticias De Bitcoin,  Criptomonedas Y Blockchain">
            <a:extLst>
              <a:ext uri="{FF2B5EF4-FFF2-40B4-BE49-F238E27FC236}">
                <a16:creationId xmlns:a16="http://schemas.microsoft.com/office/drawing/2014/main" id="{425CE05D-21A6-B3BA-8248-17B852DFC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058" y="4078180"/>
            <a:ext cx="1151206" cy="11512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Qué Es Un Token Y Para Qué Sirve - Criptotendencias - Noticias De Bitcoin,  Criptomonedas Y Blockchain">
            <a:extLst>
              <a:ext uri="{FF2B5EF4-FFF2-40B4-BE49-F238E27FC236}">
                <a16:creationId xmlns:a16="http://schemas.microsoft.com/office/drawing/2014/main" id="{A8DA6276-D540-5020-8516-4ED09211F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467" y="4078180"/>
            <a:ext cx="1151206" cy="11512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Qué Es Un Token Y Para Qué Sirve - Criptotendencias - Noticias De Bitcoin,  Criptomonedas Y Blockchain">
            <a:extLst>
              <a:ext uri="{FF2B5EF4-FFF2-40B4-BE49-F238E27FC236}">
                <a16:creationId xmlns:a16="http://schemas.microsoft.com/office/drawing/2014/main" id="{F0599ED1-6AF2-6A96-B181-655CC89C7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7646" y="4078180"/>
            <a:ext cx="1151206" cy="11512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Qué Es Un Token Y Para Qué Sirve - Criptotendencias - Noticias De Bitcoin,  Criptomonedas Y Blockchain">
            <a:extLst>
              <a:ext uri="{FF2B5EF4-FFF2-40B4-BE49-F238E27FC236}">
                <a16:creationId xmlns:a16="http://schemas.microsoft.com/office/drawing/2014/main" id="{85001FE4-71BA-E8DC-7BB9-CD9731805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8852" y="4078180"/>
            <a:ext cx="1151206" cy="11512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Qué Es Un Token Y Para Qué Sirve - Criptotendencias - Noticias De Bitcoin,  Criptomonedas Y Blockchain">
            <a:extLst>
              <a:ext uri="{FF2B5EF4-FFF2-40B4-BE49-F238E27FC236}">
                <a16:creationId xmlns:a16="http://schemas.microsoft.com/office/drawing/2014/main" id="{80B57632-8772-AB16-74EC-10490A947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1952" y="4081377"/>
            <a:ext cx="1151206" cy="11512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Qué Es Un Token Y Para Qué Sirve - Criptotendencias - Noticias De Bitcoin,  Criptomonedas Y Blockchain">
            <a:extLst>
              <a:ext uri="{FF2B5EF4-FFF2-40B4-BE49-F238E27FC236}">
                <a16:creationId xmlns:a16="http://schemas.microsoft.com/office/drawing/2014/main" id="{37E2BD2B-3301-459F-A4F1-0AE9B864F6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7085" y="4083763"/>
            <a:ext cx="1151206" cy="1151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2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14338"/>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200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250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300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350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400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450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4338"/>
                                        </p:tgtEl>
                                      </p:cBhvr>
                                    </p:animEffect>
                                    <p:set>
                                      <p:cBhvr>
                                        <p:cTn id="27" dur="1" fill="hold">
                                          <p:stCondLst>
                                            <p:cond delay="499"/>
                                          </p:stCondLst>
                                        </p:cTn>
                                        <p:tgtEl>
                                          <p:spTgt spid="14338"/>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8</a:t>
            </a:fld>
            <a:endParaRPr lang="en-US" dirty="0"/>
          </a:p>
        </p:txBody>
      </p:sp>
      <p:pic>
        <p:nvPicPr>
          <p:cNvPr id="7170" name="Picture 2" descr="The Art to Being Open to Opportunities; They Shall Not Pass - SR Group |  Coaching - Mentoring - Training - Speaking">
            <a:extLst>
              <a:ext uri="{FF2B5EF4-FFF2-40B4-BE49-F238E27FC236}">
                <a16:creationId xmlns:a16="http://schemas.microsoft.com/office/drawing/2014/main" id="{569C8AD6-EE6F-8B01-8F3A-4EE337C7DE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05"/>
          <a:stretch/>
        </p:blipFill>
        <p:spPr bwMode="auto">
          <a:xfrm>
            <a:off x="0" y="-104189"/>
            <a:ext cx="12195725" cy="70663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59C3DB-D2FC-8B38-2A05-4F4A9B7D298B}"/>
              </a:ext>
            </a:extLst>
          </p:cNvPr>
          <p:cNvSpPr txBox="1"/>
          <p:nvPr/>
        </p:nvSpPr>
        <p:spPr>
          <a:xfrm>
            <a:off x="623147" y="3763052"/>
            <a:ext cx="6481038" cy="523220"/>
          </a:xfrm>
          <a:prstGeom prst="rect">
            <a:avLst/>
          </a:prstGeom>
          <a:noFill/>
        </p:spPr>
        <p:txBody>
          <a:bodyPr wrap="square">
            <a:spAutoFit/>
          </a:bodyPr>
          <a:lstStyle/>
          <a:p>
            <a:r>
              <a:rPr lang="en-GB" sz="2800" b="1" dirty="0">
                <a:solidFill>
                  <a:schemeClr val="accent6"/>
                </a:solidFill>
                <a:effectLst/>
                <a:latin typeface="Helvetica" pitchFamily="2" charset="0"/>
              </a:rPr>
              <a:t>Revolutionize</a:t>
            </a:r>
            <a:r>
              <a:rPr lang="en-GB" sz="2800" b="1" dirty="0">
                <a:effectLst/>
                <a:latin typeface="Helvetica" pitchFamily="2" charset="0"/>
              </a:rPr>
              <a:t> Software Development</a:t>
            </a:r>
          </a:p>
        </p:txBody>
      </p:sp>
      <p:sp>
        <p:nvSpPr>
          <p:cNvPr id="7" name="TextBox 6">
            <a:extLst>
              <a:ext uri="{FF2B5EF4-FFF2-40B4-BE49-F238E27FC236}">
                <a16:creationId xmlns:a16="http://schemas.microsoft.com/office/drawing/2014/main" id="{489A20E3-2259-5CE8-4578-29BFEB904D09}"/>
              </a:ext>
            </a:extLst>
          </p:cNvPr>
          <p:cNvSpPr txBox="1"/>
          <p:nvPr/>
        </p:nvSpPr>
        <p:spPr>
          <a:xfrm>
            <a:off x="623147" y="5022863"/>
            <a:ext cx="4989862" cy="523220"/>
          </a:xfrm>
          <a:prstGeom prst="rect">
            <a:avLst/>
          </a:prstGeom>
          <a:noFill/>
        </p:spPr>
        <p:txBody>
          <a:bodyPr wrap="square">
            <a:spAutoFit/>
          </a:bodyPr>
          <a:lstStyle/>
          <a:p>
            <a:r>
              <a:rPr lang="en-GB" sz="2800" b="1" dirty="0">
                <a:latin typeface="Helvetica" pitchFamily="2" charset="0"/>
              </a:rPr>
              <a:t>BUT has </a:t>
            </a:r>
            <a:r>
              <a:rPr lang="en-GB" sz="2800" b="1" dirty="0">
                <a:solidFill>
                  <a:srgbClr val="C00000"/>
                </a:solidFill>
                <a:effectLst/>
                <a:latin typeface="Helvetica" pitchFamily="2" charset="0"/>
              </a:rPr>
              <a:t>Limitations</a:t>
            </a:r>
          </a:p>
        </p:txBody>
      </p:sp>
    </p:spTree>
    <p:extLst>
      <p:ext uri="{BB962C8B-B14F-4D97-AF65-F5344CB8AC3E}">
        <p14:creationId xmlns:p14="http://schemas.microsoft.com/office/powerpoint/2010/main" val="1682551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and Code</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9</a:t>
            </a:fld>
            <a:endParaRPr lang="en-US" dirty="0"/>
          </a:p>
        </p:txBody>
      </p:sp>
      <p:pic>
        <p:nvPicPr>
          <p:cNvPr id="9218" name="Picture 2" descr="The Story So Far (группа) — Википедия">
            <a:extLst>
              <a:ext uri="{FF2B5EF4-FFF2-40B4-BE49-F238E27FC236}">
                <a16:creationId xmlns:a16="http://schemas.microsoft.com/office/drawing/2014/main" id="{2D304986-5B47-D966-5EAA-7E7862ADB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77" y="1371115"/>
            <a:ext cx="3878515" cy="22565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5B2E6E-0C94-E850-B6D6-D643691D6035}"/>
              </a:ext>
            </a:extLst>
          </p:cNvPr>
          <p:cNvSpPr txBox="1"/>
          <p:nvPr/>
        </p:nvSpPr>
        <p:spPr>
          <a:xfrm>
            <a:off x="4541844" y="1623760"/>
            <a:ext cx="7281725" cy="1200329"/>
          </a:xfrm>
          <a:prstGeom prst="rect">
            <a:avLst/>
          </a:prstGeom>
          <a:noFill/>
        </p:spPr>
        <p:txBody>
          <a:bodyPr wrap="square">
            <a:spAutoFit/>
          </a:bodyPr>
          <a:lstStyle/>
          <a:p>
            <a:r>
              <a:rPr lang="en-GB" sz="2400" dirty="0">
                <a:effectLst/>
                <a:latin typeface="Helvetica" pitchFamily="2" charset="0"/>
              </a:rPr>
              <a:t>Plethora of papers are now analyzing</a:t>
            </a:r>
            <a:r>
              <a:rPr lang="en-GB" sz="2400" dirty="0">
                <a:latin typeface="Helvetica" pitchFamily="2" charset="0"/>
              </a:rPr>
              <a:t> </a:t>
            </a:r>
            <a:r>
              <a:rPr lang="en-GB" sz="2400" dirty="0">
                <a:effectLst/>
                <a:latin typeface="Helvetica" pitchFamily="2" charset="0"/>
              </a:rPr>
              <a:t>the potential advantages, limitations, and failures of these models for code</a:t>
            </a:r>
          </a:p>
        </p:txBody>
      </p:sp>
      <p:pic>
        <p:nvPicPr>
          <p:cNvPr id="8" name="Picture 7">
            <a:extLst>
              <a:ext uri="{FF2B5EF4-FFF2-40B4-BE49-F238E27FC236}">
                <a16:creationId xmlns:a16="http://schemas.microsoft.com/office/drawing/2014/main" id="{2F414ADF-C4DC-CD13-D4CD-39DA8692BAD6}"/>
              </a:ext>
            </a:extLst>
          </p:cNvPr>
          <p:cNvPicPr>
            <a:picLocks noChangeAspect="1"/>
          </p:cNvPicPr>
          <p:nvPr/>
        </p:nvPicPr>
        <p:blipFill>
          <a:blip r:embed="rId3"/>
          <a:stretch>
            <a:fillRect/>
          </a:stretch>
        </p:blipFill>
        <p:spPr>
          <a:xfrm>
            <a:off x="7652825" y="3429000"/>
            <a:ext cx="4170744" cy="2642908"/>
          </a:xfrm>
          <a:prstGeom prst="rect">
            <a:avLst/>
          </a:prstGeom>
        </p:spPr>
      </p:pic>
      <p:pic>
        <p:nvPicPr>
          <p:cNvPr id="9" name="Picture 8">
            <a:extLst>
              <a:ext uri="{FF2B5EF4-FFF2-40B4-BE49-F238E27FC236}">
                <a16:creationId xmlns:a16="http://schemas.microsoft.com/office/drawing/2014/main" id="{4D2E43FD-4BA8-34D9-DA6E-17C81956E68E}"/>
              </a:ext>
            </a:extLst>
          </p:cNvPr>
          <p:cNvPicPr>
            <a:picLocks noChangeAspect="1"/>
          </p:cNvPicPr>
          <p:nvPr/>
        </p:nvPicPr>
        <p:blipFill>
          <a:blip r:embed="rId4"/>
          <a:stretch>
            <a:fillRect/>
          </a:stretch>
        </p:blipFill>
        <p:spPr>
          <a:xfrm>
            <a:off x="3568081" y="2994659"/>
            <a:ext cx="5058508" cy="2119828"/>
          </a:xfrm>
          <a:prstGeom prst="rect">
            <a:avLst/>
          </a:prstGeom>
        </p:spPr>
      </p:pic>
      <p:pic>
        <p:nvPicPr>
          <p:cNvPr id="10" name="Picture 9">
            <a:extLst>
              <a:ext uri="{FF2B5EF4-FFF2-40B4-BE49-F238E27FC236}">
                <a16:creationId xmlns:a16="http://schemas.microsoft.com/office/drawing/2014/main" id="{4A20557A-0A4F-83C0-65B9-57014ACDCB7A}"/>
              </a:ext>
            </a:extLst>
          </p:cNvPr>
          <p:cNvPicPr>
            <a:picLocks noChangeAspect="1"/>
          </p:cNvPicPr>
          <p:nvPr/>
        </p:nvPicPr>
        <p:blipFill>
          <a:blip r:embed="rId5"/>
          <a:stretch>
            <a:fillRect/>
          </a:stretch>
        </p:blipFill>
        <p:spPr>
          <a:xfrm>
            <a:off x="5310554" y="3714697"/>
            <a:ext cx="3609535" cy="3143303"/>
          </a:xfrm>
          <a:prstGeom prst="rect">
            <a:avLst/>
          </a:prstGeom>
        </p:spPr>
      </p:pic>
    </p:spTree>
    <p:extLst>
      <p:ext uri="{BB962C8B-B14F-4D97-AF65-F5344CB8AC3E}">
        <p14:creationId xmlns:p14="http://schemas.microsoft.com/office/powerpoint/2010/main" val="213607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BB74D9-FD64-0470-F67A-70C489BE5CE1}"/>
              </a:ext>
            </a:extLst>
          </p:cNvPr>
          <p:cNvPicPr>
            <a:picLocks noChangeAspect="1"/>
          </p:cNvPicPr>
          <p:nvPr/>
        </p:nvPicPr>
        <p:blipFill rotWithShape="1">
          <a:blip r:embed="rId2"/>
          <a:srcRect r="8750" b="30444"/>
          <a:stretch/>
        </p:blipFill>
        <p:spPr>
          <a:xfrm>
            <a:off x="3693286" y="3004358"/>
            <a:ext cx="8810859" cy="3853642"/>
          </a:xfrm>
          <a:prstGeom prst="rect">
            <a:avLst/>
          </a:prstGeom>
        </p:spPr>
      </p:pic>
      <p:sp>
        <p:nvSpPr>
          <p:cNvPr id="6" name="Title 1">
            <a:extLst>
              <a:ext uri="{FF2B5EF4-FFF2-40B4-BE49-F238E27FC236}">
                <a16:creationId xmlns:a16="http://schemas.microsoft.com/office/drawing/2014/main" id="{86070586-EB7B-46B2-A4D8-BB8D53AA224A}"/>
              </a:ext>
            </a:extLst>
          </p:cNvPr>
          <p:cNvSpPr txBox="1">
            <a:spLocks/>
          </p:cNvSpPr>
          <p:nvPr/>
        </p:nvSpPr>
        <p:spPr>
          <a:xfrm>
            <a:off x="623147" y="152356"/>
            <a:ext cx="11568853" cy="972251"/>
          </a:xfrm>
          <a:prstGeom prst="rect">
            <a:avLst/>
          </a:prstGeom>
          <a:solidFill>
            <a:schemeClr val="accent1">
              <a:lumMod val="50000"/>
            </a:schemeClr>
          </a:solidFill>
        </p:spPr>
        <p:txBody>
          <a:bodyPr vert="horz" lIns="2743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rPr>
              <a:t>Generative AI and Code</a:t>
            </a:r>
            <a:endParaRPr lang="en-US" b="1" dirty="0">
              <a:solidFill>
                <a:schemeClr val="bg1"/>
              </a:solidFill>
            </a:endParaRPr>
          </a:p>
        </p:txBody>
      </p:sp>
      <p:sp>
        <p:nvSpPr>
          <p:cNvPr id="2" name="Slide Number Placeholder 1">
            <a:extLst>
              <a:ext uri="{FF2B5EF4-FFF2-40B4-BE49-F238E27FC236}">
                <a16:creationId xmlns:a16="http://schemas.microsoft.com/office/drawing/2014/main" id="{5052E088-442E-F61A-57BC-24550E452A50}"/>
              </a:ext>
            </a:extLst>
          </p:cNvPr>
          <p:cNvSpPr>
            <a:spLocks noGrp="1"/>
          </p:cNvSpPr>
          <p:nvPr>
            <p:ph type="sldNum" sz="quarter" idx="12"/>
          </p:nvPr>
        </p:nvSpPr>
        <p:spPr>
          <a:xfrm>
            <a:off x="8920089" y="6356350"/>
            <a:ext cx="2743200" cy="365125"/>
          </a:xfrm>
        </p:spPr>
        <p:txBody>
          <a:bodyPr/>
          <a:lstStyle/>
          <a:p>
            <a:fld id="{C9E52725-6D93-44E1-A96B-A09D9C1404D8}" type="slidenum">
              <a:rPr lang="en-US" smtClean="0"/>
              <a:t>10</a:t>
            </a:fld>
            <a:endParaRPr lang="en-US" dirty="0"/>
          </a:p>
        </p:txBody>
      </p:sp>
      <p:sp>
        <p:nvSpPr>
          <p:cNvPr id="5" name="TextBox 4">
            <a:extLst>
              <a:ext uri="{FF2B5EF4-FFF2-40B4-BE49-F238E27FC236}">
                <a16:creationId xmlns:a16="http://schemas.microsoft.com/office/drawing/2014/main" id="{4E5B2E6E-0C94-E850-B6D6-D643691D6035}"/>
              </a:ext>
            </a:extLst>
          </p:cNvPr>
          <p:cNvSpPr txBox="1"/>
          <p:nvPr/>
        </p:nvSpPr>
        <p:spPr>
          <a:xfrm>
            <a:off x="4541844" y="1623760"/>
            <a:ext cx="7281725" cy="1200329"/>
          </a:xfrm>
          <a:prstGeom prst="rect">
            <a:avLst/>
          </a:prstGeom>
          <a:noFill/>
        </p:spPr>
        <p:txBody>
          <a:bodyPr wrap="square">
            <a:spAutoFit/>
          </a:bodyPr>
          <a:lstStyle/>
          <a:p>
            <a:r>
              <a:rPr lang="en-GB" sz="2400" dirty="0">
                <a:effectLst/>
                <a:latin typeface="Helvetica" pitchFamily="2" charset="0"/>
              </a:rPr>
              <a:t>Plethora of papers are now analyzing</a:t>
            </a:r>
            <a:r>
              <a:rPr lang="en-GB" sz="2400" dirty="0">
                <a:latin typeface="Helvetica" pitchFamily="2" charset="0"/>
              </a:rPr>
              <a:t> </a:t>
            </a:r>
            <a:r>
              <a:rPr lang="en-GB" sz="2400" dirty="0">
                <a:effectLst/>
                <a:latin typeface="Helvetica" pitchFamily="2" charset="0"/>
              </a:rPr>
              <a:t>the potential advantages, limitations, and failures of these models for writing code</a:t>
            </a:r>
          </a:p>
        </p:txBody>
      </p:sp>
      <p:pic>
        <p:nvPicPr>
          <p:cNvPr id="9218" name="Picture 2" descr="The Story So Far (группа) — Википедия">
            <a:extLst>
              <a:ext uri="{FF2B5EF4-FFF2-40B4-BE49-F238E27FC236}">
                <a16:creationId xmlns:a16="http://schemas.microsoft.com/office/drawing/2014/main" id="{2D304986-5B47-D966-5EAA-7E7862ADB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77" y="1371115"/>
            <a:ext cx="3878515" cy="22565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00E3554-43D5-8E53-07BB-78F8BB3A74D3}"/>
              </a:ext>
            </a:extLst>
          </p:cNvPr>
          <p:cNvSpPr/>
          <p:nvPr/>
        </p:nvSpPr>
        <p:spPr>
          <a:xfrm>
            <a:off x="5143879" y="3386796"/>
            <a:ext cx="2377440" cy="495886"/>
          </a:xfrm>
          <a:prstGeom prst="rect">
            <a:avLst/>
          </a:prstGeom>
          <a:noFill/>
          <a:ln w="793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ES"/>
          </a:p>
        </p:txBody>
      </p:sp>
    </p:spTree>
    <p:extLst>
      <p:ext uri="{BB962C8B-B14F-4D97-AF65-F5344CB8AC3E}">
        <p14:creationId xmlns:p14="http://schemas.microsoft.com/office/powerpoint/2010/main" val="22278081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38376</TotalTime>
  <Words>2494</Words>
  <Application>Microsoft Macintosh PowerPoint</Application>
  <PresentationFormat>Widescreen</PresentationFormat>
  <Paragraphs>443</Paragraphs>
  <Slides>66</Slides>
  <Notes>40</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Calibri Light</vt:lpstr>
      <vt:lpstr>Google Sans</vt:lpstr>
      <vt:lpstr>Helvetica</vt:lpstr>
      <vt:lpstr>Open Sans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Loli</dc:creator>
  <cp:lastModifiedBy>Lola Burgueno Caballero</cp:lastModifiedBy>
  <cp:revision>486</cp:revision>
  <dcterms:created xsi:type="dcterms:W3CDTF">2018-11-07T16:18:06Z</dcterms:created>
  <dcterms:modified xsi:type="dcterms:W3CDTF">2023-12-03T16:32:39Z</dcterms:modified>
</cp:coreProperties>
</file>