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2" r:id="rId3"/>
    <p:sldId id="264" r:id="rId4"/>
    <p:sldId id="289" r:id="rId5"/>
    <p:sldId id="290" r:id="rId6"/>
    <p:sldId id="291" r:id="rId7"/>
    <p:sldId id="265" r:id="rId8"/>
    <p:sldId id="266" r:id="rId9"/>
    <p:sldId id="263" r:id="rId10"/>
    <p:sldId id="258" r:id="rId11"/>
    <p:sldId id="293" r:id="rId12"/>
    <p:sldId id="292" r:id="rId13"/>
    <p:sldId id="259" r:id="rId14"/>
    <p:sldId id="295" r:id="rId15"/>
    <p:sldId id="296" r:id="rId16"/>
    <p:sldId id="261" r:id="rId17"/>
    <p:sldId id="268" r:id="rId18"/>
    <p:sldId id="300" r:id="rId19"/>
    <p:sldId id="301" r:id="rId20"/>
    <p:sldId id="302" r:id="rId21"/>
    <p:sldId id="303" r:id="rId22"/>
    <p:sldId id="304" r:id="rId23"/>
    <p:sldId id="28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4" r:id="rId37"/>
    <p:sldId id="283" r:id="rId38"/>
    <p:sldId id="281" r:id="rId39"/>
    <p:sldId id="282" r:id="rId40"/>
    <p:sldId id="285" r:id="rId41"/>
    <p:sldId id="286" r:id="rId42"/>
    <p:sldId id="307" r:id="rId43"/>
    <p:sldId id="305" r:id="rId44"/>
    <p:sldId id="30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F66"/>
    <a:srgbClr val="4B93CF"/>
    <a:srgbClr val="283D68"/>
    <a:srgbClr val="AF282E"/>
    <a:srgbClr val="0093D9"/>
    <a:srgbClr val="ED8200"/>
    <a:srgbClr val="DBDBDB"/>
    <a:srgbClr val="0B9D8A"/>
    <a:srgbClr val="FFFFFF"/>
    <a:srgbClr val="ECB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0858" autoAdjust="0"/>
  </p:normalViewPr>
  <p:slideViewPr>
    <p:cSldViewPr snapToGrid="0">
      <p:cViewPr varScale="1">
        <p:scale>
          <a:sx n="80" d="100"/>
          <a:sy n="80" d="100"/>
        </p:scale>
        <p:origin x="1794" y="84"/>
      </p:cViewPr>
      <p:guideLst/>
    </p:cSldViewPr>
  </p:slideViewPr>
  <p:notesTextViewPr>
    <p:cViewPr>
      <p:scale>
        <a:sx n="133" d="100"/>
        <a:sy n="133"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05575-D56A-47C3-A3B8-A9DCF446F99D}"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9E04B-854B-47A7-A343-9329FC99FCEA}" type="slidenum">
              <a:rPr lang="en-GB" smtClean="0"/>
              <a:t>‹#›</a:t>
            </a:fld>
            <a:endParaRPr lang="en-GB"/>
          </a:p>
        </p:txBody>
      </p:sp>
    </p:spTree>
    <p:extLst>
      <p:ext uri="{BB962C8B-B14F-4D97-AF65-F5344CB8AC3E}">
        <p14:creationId xmlns:p14="http://schemas.microsoft.com/office/powerpoint/2010/main" val="219789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name is…</a:t>
            </a:r>
          </a:p>
          <a:p>
            <a:r>
              <a:rPr lang="en-GB" dirty="0"/>
              <a:t>Senior developer at Method Grid, we are a project and knowledge management platform, primarily working in the engineering consultancy sector for major project.</a:t>
            </a:r>
          </a:p>
          <a:p>
            <a:r>
              <a:rPr lang="en-GB" dirty="0"/>
              <a:t>I am also a postgrad researcher at Durham University in the UK, so I have a foot in each camp, research and industry.</a:t>
            </a:r>
          </a:p>
          <a:p>
            <a:r>
              <a:rPr lang="en-GB" dirty="0"/>
              <a:t>And today I am going to be talking about current use, and some potential future uses, of AI, specifically natural language processing, within software engineering.</a:t>
            </a:r>
          </a:p>
        </p:txBody>
      </p:sp>
      <p:sp>
        <p:nvSpPr>
          <p:cNvPr id="4" name="Slide Number Placeholder 3"/>
          <p:cNvSpPr>
            <a:spLocks noGrp="1"/>
          </p:cNvSpPr>
          <p:nvPr>
            <p:ph type="sldNum" sz="quarter" idx="5"/>
          </p:nvPr>
        </p:nvSpPr>
        <p:spPr/>
        <p:txBody>
          <a:bodyPr/>
          <a:lstStyle/>
          <a:p>
            <a:fld id="{9369E04B-854B-47A7-A343-9329FC99FCEA}" type="slidenum">
              <a:rPr lang="en-GB" smtClean="0"/>
              <a:t>1</a:t>
            </a:fld>
            <a:endParaRPr lang="en-GB"/>
          </a:p>
        </p:txBody>
      </p:sp>
    </p:spTree>
    <p:extLst>
      <p:ext uri="{BB962C8B-B14F-4D97-AF65-F5344CB8AC3E}">
        <p14:creationId xmlns:p14="http://schemas.microsoft.com/office/powerpoint/2010/main" val="2828509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9E04B-854B-47A7-A343-9329FC99FCEA}" type="slidenum">
              <a:rPr lang="en-GB" smtClean="0"/>
              <a:t>10</a:t>
            </a:fld>
            <a:endParaRPr lang="en-GB"/>
          </a:p>
        </p:txBody>
      </p:sp>
    </p:spTree>
    <p:extLst>
      <p:ext uri="{BB962C8B-B14F-4D97-AF65-F5344CB8AC3E}">
        <p14:creationId xmlns:p14="http://schemas.microsoft.com/office/powerpoint/2010/main" val="40903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9E04B-854B-47A7-A343-9329FC99FCEA}" type="slidenum">
              <a:rPr lang="en-GB" smtClean="0"/>
              <a:t>11</a:t>
            </a:fld>
            <a:endParaRPr lang="en-GB"/>
          </a:p>
        </p:txBody>
      </p:sp>
    </p:spTree>
    <p:extLst>
      <p:ext uri="{BB962C8B-B14F-4D97-AF65-F5344CB8AC3E}">
        <p14:creationId xmlns:p14="http://schemas.microsoft.com/office/powerpoint/2010/main" val="110309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Task.canStatusBeChangedBy</a:t>
            </a:r>
            <a:r>
              <a:rPr lang="en-GB" dirty="0"/>
              <a:t>(member) – it’s just using this ‘member’ variable that it’s plucked from nowhere.</a:t>
            </a:r>
          </a:p>
          <a:p>
            <a:endParaRPr lang="en-GB" dirty="0"/>
          </a:p>
          <a:p>
            <a:r>
              <a:rPr lang="en-GB" dirty="0"/>
              <a:t>Mention exception</a:t>
            </a:r>
          </a:p>
        </p:txBody>
      </p:sp>
      <p:sp>
        <p:nvSpPr>
          <p:cNvPr id="4" name="Slide Number Placeholder 3"/>
          <p:cNvSpPr>
            <a:spLocks noGrp="1"/>
          </p:cNvSpPr>
          <p:nvPr>
            <p:ph type="sldNum" sz="quarter" idx="5"/>
          </p:nvPr>
        </p:nvSpPr>
        <p:spPr/>
        <p:txBody>
          <a:bodyPr/>
          <a:lstStyle/>
          <a:p>
            <a:fld id="{9369E04B-854B-47A7-A343-9329FC99FCEA}" type="slidenum">
              <a:rPr lang="en-GB" smtClean="0"/>
              <a:t>12</a:t>
            </a:fld>
            <a:endParaRPr lang="en-GB"/>
          </a:p>
        </p:txBody>
      </p:sp>
    </p:spTree>
    <p:extLst>
      <p:ext uri="{BB962C8B-B14F-4D97-AF65-F5344CB8AC3E}">
        <p14:creationId xmlns:p14="http://schemas.microsoft.com/office/powerpoint/2010/main" val="107592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end of our feature implementation coding. I’m going to dive into some technical details of what’s going on in our LLM in a minute, but first I hope this quick example has conveyed the point that LLMs understand domain-models and there is a lot of potential gains in including these domain models in an AI-assisted development workflow.</a:t>
            </a:r>
          </a:p>
          <a:p>
            <a:endParaRPr lang="en-GB" dirty="0"/>
          </a:p>
          <a:p>
            <a:r>
              <a:rPr lang="en-GB" dirty="0"/>
              <a:t>As a developer, this by itself is very interesting, and worthy of further exploration. Similarly, if you’re not a developer but you do work at a higher level of abstraction, I hope it’s encouraging for the future that the models you produce can potentially be better integrated into the development processes with these tools.</a:t>
            </a:r>
            <a:br>
              <a:rPr lang="en-GB" dirty="0"/>
            </a:br>
            <a:endParaRPr lang="en-GB" dirty="0"/>
          </a:p>
          <a:p>
            <a:r>
              <a:rPr lang="en-GB" dirty="0"/>
              <a:t>This LLM wasn’t specifically fine-tuned to understand sequence diagrams.</a:t>
            </a:r>
          </a:p>
          <a:p>
            <a:r>
              <a:rPr lang="en-GB" dirty="0"/>
              <a:t>Other thing to say, this isn’t about </a:t>
            </a:r>
            <a:r>
              <a:rPr lang="en-GB" dirty="0" err="1"/>
              <a:t>CodeLlama</a:t>
            </a:r>
            <a:r>
              <a:rPr lang="en-GB" dirty="0"/>
              <a:t> or any other specific model…</a:t>
            </a:r>
          </a:p>
          <a:p>
            <a:endParaRPr lang="en-GB" dirty="0"/>
          </a:p>
          <a:p>
            <a:r>
              <a:rPr lang="en-GB" dirty="0"/>
              <a:t>Okay, let’s dive into some technical neural network details.</a:t>
            </a:r>
          </a:p>
        </p:txBody>
      </p:sp>
      <p:sp>
        <p:nvSpPr>
          <p:cNvPr id="4" name="Slide Number Placeholder 3"/>
          <p:cNvSpPr>
            <a:spLocks noGrp="1"/>
          </p:cNvSpPr>
          <p:nvPr>
            <p:ph type="sldNum" sz="quarter" idx="5"/>
          </p:nvPr>
        </p:nvSpPr>
        <p:spPr/>
        <p:txBody>
          <a:bodyPr/>
          <a:lstStyle/>
          <a:p>
            <a:fld id="{9369E04B-854B-47A7-A343-9329FC99FCEA}" type="slidenum">
              <a:rPr lang="en-GB" smtClean="0"/>
              <a:t>16</a:t>
            </a:fld>
            <a:endParaRPr lang="en-GB"/>
          </a:p>
        </p:txBody>
      </p:sp>
    </p:spTree>
    <p:extLst>
      <p:ext uri="{BB962C8B-B14F-4D97-AF65-F5344CB8AC3E}">
        <p14:creationId xmlns:p14="http://schemas.microsoft.com/office/powerpoint/2010/main" val="1409934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just as a very quick overview for anyone not familiar, one of the ways we can try to understand what a neural network is doing when it makes a decision is to look at the gradients of the output with respect to each of the inputs. This is a bit more intuitive with images that with natural language, which is why I’m showing this image before we dive into our natural language model. The basic idea is that after we feed forward through the network, we then backpropagate to get the gradients, and if draw a picture of the gradient magnitudes, we can see which pixels in the input had the greatest impact on the network’s prediction. So in this example, which is an image classification network using </a:t>
            </a:r>
            <a:r>
              <a:rPr lang="en-GB" dirty="0" err="1"/>
              <a:t>SmoothGrad</a:t>
            </a:r>
            <a:r>
              <a:rPr lang="en-GB" dirty="0"/>
              <a:t>…</a:t>
            </a:r>
          </a:p>
          <a:p>
            <a:endParaRPr lang="en-GB" dirty="0"/>
          </a:p>
          <a:p>
            <a:r>
              <a:rPr lang="en-GB" dirty="0"/>
              <a:t>And we’re going to do something similar with the code we’ve just generated.</a:t>
            </a:r>
          </a:p>
        </p:txBody>
      </p:sp>
      <p:sp>
        <p:nvSpPr>
          <p:cNvPr id="4" name="Slide Number Placeholder 3"/>
          <p:cNvSpPr>
            <a:spLocks noGrp="1"/>
          </p:cNvSpPr>
          <p:nvPr>
            <p:ph type="sldNum" sz="quarter" idx="5"/>
          </p:nvPr>
        </p:nvSpPr>
        <p:spPr/>
        <p:txBody>
          <a:bodyPr/>
          <a:lstStyle/>
          <a:p>
            <a:fld id="{9369E04B-854B-47A7-A343-9329FC99FCEA}" type="slidenum">
              <a:rPr lang="en-GB" smtClean="0"/>
              <a:t>17</a:t>
            </a:fld>
            <a:endParaRPr lang="en-GB"/>
          </a:p>
        </p:txBody>
      </p:sp>
    </p:spTree>
    <p:extLst>
      <p:ext uri="{BB962C8B-B14F-4D97-AF65-F5344CB8AC3E}">
        <p14:creationId xmlns:p14="http://schemas.microsoft.com/office/powerpoint/2010/main" val="330039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we have the first output of our network, the word ‘class’. Now with generative language models, unlike the image model we were just looking at, are sequential…</a:t>
            </a:r>
          </a:p>
          <a:p>
            <a:endParaRPr lang="en-GB" dirty="0"/>
          </a:p>
          <a:p>
            <a:r>
              <a:rPr lang="en-GB" dirty="0"/>
              <a:t>The actual gradient w.r.t each input token is a ~3,000 element vector.</a:t>
            </a:r>
          </a:p>
          <a:p>
            <a:endParaRPr lang="en-GB" dirty="0"/>
          </a:p>
          <a:p>
            <a:endParaRPr lang="en-GB" dirty="0"/>
          </a:p>
          <a:p>
            <a:r>
              <a:rPr lang="en-GB" dirty="0"/>
              <a:t>And you can do things with this by itself.</a:t>
            </a:r>
          </a:p>
          <a:p>
            <a:endParaRPr lang="en-GB" dirty="0"/>
          </a:p>
        </p:txBody>
      </p:sp>
      <p:sp>
        <p:nvSpPr>
          <p:cNvPr id="4" name="Slide Number Placeholder 3"/>
          <p:cNvSpPr>
            <a:spLocks noGrp="1"/>
          </p:cNvSpPr>
          <p:nvPr>
            <p:ph type="sldNum" sz="quarter" idx="5"/>
          </p:nvPr>
        </p:nvSpPr>
        <p:spPr/>
        <p:txBody>
          <a:bodyPr/>
          <a:lstStyle/>
          <a:p>
            <a:fld id="{9369E04B-854B-47A7-A343-9329FC99FCEA}" type="slidenum">
              <a:rPr lang="en-GB" smtClean="0"/>
              <a:t>18</a:t>
            </a:fld>
            <a:endParaRPr lang="en-GB"/>
          </a:p>
        </p:txBody>
      </p:sp>
    </p:spTree>
    <p:extLst>
      <p:ext uri="{BB962C8B-B14F-4D97-AF65-F5344CB8AC3E}">
        <p14:creationId xmlns:p14="http://schemas.microsoft.com/office/powerpoint/2010/main" val="52931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actually normalized.</a:t>
            </a:r>
          </a:p>
        </p:txBody>
      </p:sp>
      <p:sp>
        <p:nvSpPr>
          <p:cNvPr id="4" name="Slide Number Placeholder 3"/>
          <p:cNvSpPr>
            <a:spLocks noGrp="1"/>
          </p:cNvSpPr>
          <p:nvPr>
            <p:ph type="sldNum" sz="quarter" idx="5"/>
          </p:nvPr>
        </p:nvSpPr>
        <p:spPr/>
        <p:txBody>
          <a:bodyPr/>
          <a:lstStyle/>
          <a:p>
            <a:fld id="{9369E04B-854B-47A7-A343-9329FC99FCEA}" type="slidenum">
              <a:rPr lang="en-GB" smtClean="0"/>
              <a:t>19</a:t>
            </a:fld>
            <a:endParaRPr lang="en-GB"/>
          </a:p>
        </p:txBody>
      </p:sp>
    </p:spTree>
    <p:extLst>
      <p:ext uri="{BB962C8B-B14F-4D97-AF65-F5344CB8AC3E}">
        <p14:creationId xmlns:p14="http://schemas.microsoft.com/office/powerpoint/2010/main" val="300031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actually the magnitude of the gradient w.r.t each input token. The actual gradient w.r.t each input token is a ~3,000 element vector.</a:t>
            </a:r>
          </a:p>
        </p:txBody>
      </p:sp>
      <p:sp>
        <p:nvSpPr>
          <p:cNvPr id="4" name="Slide Number Placeholder 3"/>
          <p:cNvSpPr>
            <a:spLocks noGrp="1"/>
          </p:cNvSpPr>
          <p:nvPr>
            <p:ph type="sldNum" sz="quarter" idx="5"/>
          </p:nvPr>
        </p:nvSpPr>
        <p:spPr/>
        <p:txBody>
          <a:bodyPr/>
          <a:lstStyle/>
          <a:p>
            <a:fld id="{9369E04B-854B-47A7-A343-9329FC99FCEA}" type="slidenum">
              <a:rPr lang="en-GB" smtClean="0"/>
              <a:t>20</a:t>
            </a:fld>
            <a:endParaRPr lang="en-GB"/>
          </a:p>
        </p:txBody>
      </p:sp>
    </p:spTree>
    <p:extLst>
      <p:ext uri="{BB962C8B-B14F-4D97-AF65-F5344CB8AC3E}">
        <p14:creationId xmlns:p14="http://schemas.microsoft.com/office/powerpoint/2010/main" val="1483563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actually the magnitude of the gradient w.r.t each input token. The actual gradient w.r.t each input token is a ~3,000 element vector.</a:t>
            </a:r>
          </a:p>
        </p:txBody>
      </p:sp>
      <p:sp>
        <p:nvSpPr>
          <p:cNvPr id="4" name="Slide Number Placeholder 3"/>
          <p:cNvSpPr>
            <a:spLocks noGrp="1"/>
          </p:cNvSpPr>
          <p:nvPr>
            <p:ph type="sldNum" sz="quarter" idx="5"/>
          </p:nvPr>
        </p:nvSpPr>
        <p:spPr/>
        <p:txBody>
          <a:bodyPr/>
          <a:lstStyle/>
          <a:p>
            <a:fld id="{9369E04B-854B-47A7-A343-9329FC99FCEA}" type="slidenum">
              <a:rPr lang="en-GB" smtClean="0"/>
              <a:t>21</a:t>
            </a:fld>
            <a:endParaRPr lang="en-GB"/>
          </a:p>
        </p:txBody>
      </p:sp>
    </p:spTree>
    <p:extLst>
      <p:ext uri="{BB962C8B-B14F-4D97-AF65-F5344CB8AC3E}">
        <p14:creationId xmlns:p14="http://schemas.microsoft.com/office/powerpoint/2010/main" val="63051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9E04B-854B-47A7-A343-9329FC99FCEA}" type="slidenum">
              <a:rPr lang="en-GB" smtClean="0"/>
              <a:t>22</a:t>
            </a:fld>
            <a:endParaRPr lang="en-GB"/>
          </a:p>
        </p:txBody>
      </p:sp>
    </p:spTree>
    <p:extLst>
      <p:ext uri="{BB962C8B-B14F-4D97-AF65-F5344CB8AC3E}">
        <p14:creationId xmlns:p14="http://schemas.microsoft.com/office/powerpoint/2010/main" val="4047483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to orientate ourselves in the world of software engineering, because I know everyone here is going to have different research interests or different parts of software engineering that they work in…</a:t>
            </a:r>
          </a:p>
          <a:p>
            <a:endParaRPr lang="en-GB" dirty="0"/>
          </a:p>
          <a:p>
            <a:r>
              <a:rPr lang="en-GB" dirty="0"/>
              <a:t>I’m a developer, so I spend most of my time down here, writing code. And it’s this area, specifically the link between these two areas, that I’m going to be focusing on today.</a:t>
            </a:r>
          </a:p>
        </p:txBody>
      </p:sp>
      <p:sp>
        <p:nvSpPr>
          <p:cNvPr id="4" name="Slide Number Placeholder 3"/>
          <p:cNvSpPr>
            <a:spLocks noGrp="1"/>
          </p:cNvSpPr>
          <p:nvPr>
            <p:ph type="sldNum" sz="quarter" idx="5"/>
          </p:nvPr>
        </p:nvSpPr>
        <p:spPr/>
        <p:txBody>
          <a:bodyPr/>
          <a:lstStyle/>
          <a:p>
            <a:fld id="{9369E04B-854B-47A7-A343-9329FC99FCEA}" type="slidenum">
              <a:rPr lang="en-GB" smtClean="0"/>
              <a:t>2</a:t>
            </a:fld>
            <a:endParaRPr lang="en-GB"/>
          </a:p>
        </p:txBody>
      </p:sp>
    </p:spTree>
    <p:extLst>
      <p:ext uri="{BB962C8B-B14F-4D97-AF65-F5344CB8AC3E}">
        <p14:creationId xmlns:p14="http://schemas.microsoft.com/office/powerpoint/2010/main" val="4043701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as we can see, by backpropagating through the network as it generates our code, we can start to build up these continuous mappings between these two different levels of abstraction, between our lower-level code and our and high-level models.</a:t>
            </a:r>
          </a:p>
        </p:txBody>
      </p:sp>
      <p:sp>
        <p:nvSpPr>
          <p:cNvPr id="4" name="Slide Number Placeholder 3"/>
          <p:cNvSpPr>
            <a:spLocks noGrp="1"/>
          </p:cNvSpPr>
          <p:nvPr>
            <p:ph type="sldNum" sz="quarter" idx="5"/>
          </p:nvPr>
        </p:nvSpPr>
        <p:spPr/>
        <p:txBody>
          <a:bodyPr/>
          <a:lstStyle/>
          <a:p>
            <a:fld id="{9369E04B-854B-47A7-A343-9329FC99FCEA}" type="slidenum">
              <a:rPr lang="en-GB" smtClean="0"/>
              <a:t>32</a:t>
            </a:fld>
            <a:endParaRPr lang="en-GB"/>
          </a:p>
        </p:txBody>
      </p:sp>
    </p:spTree>
    <p:extLst>
      <p:ext uri="{BB962C8B-B14F-4D97-AF65-F5344CB8AC3E}">
        <p14:creationId xmlns:p14="http://schemas.microsoft.com/office/powerpoint/2010/main" val="344166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TODO: Talk about use-cases. In an IDE… git etc.</a:t>
            </a:r>
          </a:p>
        </p:txBody>
      </p:sp>
      <p:sp>
        <p:nvSpPr>
          <p:cNvPr id="4" name="Slide Number Placeholder 3"/>
          <p:cNvSpPr>
            <a:spLocks noGrp="1"/>
          </p:cNvSpPr>
          <p:nvPr>
            <p:ph type="sldNum" sz="quarter" idx="5"/>
          </p:nvPr>
        </p:nvSpPr>
        <p:spPr/>
        <p:txBody>
          <a:bodyPr/>
          <a:lstStyle/>
          <a:p>
            <a:fld id="{9369E04B-854B-47A7-A343-9329FC99FCEA}" type="slidenum">
              <a:rPr lang="en-GB" smtClean="0"/>
              <a:t>33</a:t>
            </a:fld>
            <a:endParaRPr lang="en-GB"/>
          </a:p>
        </p:txBody>
      </p:sp>
    </p:spTree>
    <p:extLst>
      <p:ext uri="{BB962C8B-B14F-4D97-AF65-F5344CB8AC3E}">
        <p14:creationId xmlns:p14="http://schemas.microsoft.com/office/powerpoint/2010/main" val="612440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future, we’re making some changes to our system models. Previously we had this ‘member’ property on a service, which told us who was updating the status. Let’s say instead we want to replace that ‘member’ with a more abstract concept of a ‘principal’, which can be a ‘member’ but could also be a system that’s updating the status.</a:t>
            </a:r>
          </a:p>
          <a:p>
            <a:endParaRPr lang="en-GB" dirty="0"/>
          </a:p>
          <a:p>
            <a:r>
              <a:rPr lang="en-GB" dirty="0"/>
              <a:t>We might want to know which parts of our code might be impacted by that change. Well, if we have our domain model under version control and we consult our mappings, we can see which parts of our code might be impacted, and we can act accordingly.</a:t>
            </a:r>
          </a:p>
          <a:p>
            <a:endParaRPr lang="en-GB" dirty="0"/>
          </a:p>
          <a:p>
            <a:r>
              <a:rPr lang="en-GB" dirty="0"/>
              <a:t>Now in the case of a small change to a class diagram like this, static analysis of the code would probably be the way to go, but hopefully you get the idea that this could be any sort of input to our LLM, it could be a sequence diagram or a requirements document.</a:t>
            </a:r>
          </a:p>
        </p:txBody>
      </p:sp>
      <p:sp>
        <p:nvSpPr>
          <p:cNvPr id="4" name="Slide Number Placeholder 3"/>
          <p:cNvSpPr>
            <a:spLocks noGrp="1"/>
          </p:cNvSpPr>
          <p:nvPr>
            <p:ph type="sldNum" sz="quarter" idx="5"/>
          </p:nvPr>
        </p:nvSpPr>
        <p:spPr/>
        <p:txBody>
          <a:bodyPr/>
          <a:lstStyle/>
          <a:p>
            <a:fld id="{9369E04B-854B-47A7-A343-9329FC99FCEA}" type="slidenum">
              <a:rPr lang="en-GB" smtClean="0"/>
              <a:t>42</a:t>
            </a:fld>
            <a:endParaRPr lang="en-GB"/>
          </a:p>
        </p:txBody>
      </p:sp>
    </p:spTree>
    <p:extLst>
      <p:ext uri="{BB962C8B-B14F-4D97-AF65-F5344CB8AC3E}">
        <p14:creationId xmlns:p14="http://schemas.microsoft.com/office/powerpoint/2010/main" val="341688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finished talk about our main idea, so let’s talk about the directions that we are going to continue exploring and also possible suggestions for anyone interested to jump on, and also some of the challenges, what are the barriers to using these ideas in the real world.</a:t>
            </a:r>
          </a:p>
          <a:p>
            <a:endParaRPr lang="en-GB" dirty="0"/>
          </a:p>
          <a:p>
            <a:r>
              <a:rPr lang="en-GB" dirty="0"/>
              <a:t>Computation speed – 80GB A100: Generating code without gradients takes a few seconds. With the gradients takes about an hour. Maybe a separate network</a:t>
            </a:r>
          </a:p>
          <a:p>
            <a:endParaRPr lang="en-GB" dirty="0"/>
          </a:p>
          <a:p>
            <a:r>
              <a:rPr lang="en-GB" dirty="0"/>
              <a:t>Scaling: This works well for a relatively small example with a few domain models, but </a:t>
            </a:r>
          </a:p>
          <a:p>
            <a:endParaRPr lang="en-GB" dirty="0"/>
          </a:p>
          <a:p>
            <a:r>
              <a:rPr lang="en-GB" dirty="0"/>
              <a:t>Other areas: I’ve talked about the link between domain models and code, but are similar things possible at different stages of the software engineering pipeline? Can we generate sequence diagrams from requirements documents, or use them to generate tests that are code will be run against, recording similar mappings between all these different artifacts and levels of abstraction? Then when we have all these mappings that span the whole development cycle, and we want to make a change to our requirements, can we that propagate that change through our mappings and see what effects that change would have through the whole development cycle.</a:t>
            </a:r>
          </a:p>
          <a:p>
            <a:endParaRPr lang="en-GB" dirty="0"/>
          </a:p>
          <a:p>
            <a:r>
              <a:rPr lang="en-GB" dirty="0"/>
              <a:t>NN explainability: Explainability in AI is often talked about in one of two ways:</a:t>
            </a:r>
          </a:p>
          <a:p>
            <a:r>
              <a:rPr lang="en-GB" dirty="0"/>
              <a:t>Either as a purely academic question, like it’s interesting to us as researchers to understand what’s going on inside a neural network, but we usually aren’t thinking about the practical uses of it.</a:t>
            </a:r>
          </a:p>
          <a:p>
            <a:r>
              <a:rPr lang="en-GB" dirty="0"/>
              <a:t>Or it’s in the context of trust. We talk about needing to understand what influences an AI systems decisions so that the users can trust the system.</a:t>
            </a:r>
          </a:p>
          <a:p>
            <a:r>
              <a:rPr lang="en-GB" dirty="0"/>
              <a:t>And while both of those things are very important, I think that there are also potentially practical applications of neural network explainability. Knowing how an AI system made its decision is itself useful data that could be put to practical use. I’m also say with neural network explainability generally, it has traditionally tended to be the image-based neural networks that have led the way in terms of explainability. And there is good reason for that, it’s easier to show explainability in an image. And also images naturally provide continuous input to a network, which makes them a lot more intuitive to do maths with. But, with continuous word embeddings that we have in LLMs these days, I don’t see a reason why Natural Language Processing can’t catch up, perhaps with some software engineering specific explainability.</a:t>
            </a:r>
          </a:p>
          <a:p>
            <a:endParaRPr lang="en-GB" dirty="0"/>
          </a:p>
          <a:p>
            <a:r>
              <a:rPr lang="en-GB" dirty="0"/>
              <a:t>Coding education: This is more general point, but should be we including AI code generation as a fundamental part of software engineering education? In the future, should we be teaching programming at a higher level of abstraction than we currently are? Is the future of programming going to look more like a combination of domain-model-building and prompt engineering?</a:t>
            </a:r>
          </a:p>
          <a:p>
            <a:endParaRPr lang="en-GB" dirty="0"/>
          </a:p>
          <a:p>
            <a:r>
              <a:rPr lang="en-GB" dirty="0"/>
              <a:t>IDE integration: One thing you need to know about developers is that we are very lazy. If we have to go out of our way to do something, especially something that is repetitive, we just won’t do it.</a:t>
            </a:r>
          </a:p>
        </p:txBody>
      </p:sp>
      <p:sp>
        <p:nvSpPr>
          <p:cNvPr id="4" name="Slide Number Placeholder 3"/>
          <p:cNvSpPr>
            <a:spLocks noGrp="1"/>
          </p:cNvSpPr>
          <p:nvPr>
            <p:ph type="sldNum" sz="quarter" idx="5"/>
          </p:nvPr>
        </p:nvSpPr>
        <p:spPr/>
        <p:txBody>
          <a:bodyPr/>
          <a:lstStyle/>
          <a:p>
            <a:fld id="{9369E04B-854B-47A7-A343-9329FC99FCEA}" type="slidenum">
              <a:rPr lang="en-GB" smtClean="0"/>
              <a:t>43</a:t>
            </a:fld>
            <a:endParaRPr lang="en-GB"/>
          </a:p>
        </p:txBody>
      </p:sp>
    </p:spTree>
    <p:extLst>
      <p:ext uri="{BB962C8B-B14F-4D97-AF65-F5344CB8AC3E}">
        <p14:creationId xmlns:p14="http://schemas.microsoft.com/office/powerpoint/2010/main" val="109901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We saw earlier that when we generated code with and without using our domain models that the generative LLM knows how to use domain models and incorporate them into the code it outputs. Acknowledging the challenges I’ve just talked about, this is something we incorporate into our software engineering workflows.</a:t>
            </a:r>
          </a:p>
          <a:p>
            <a:pPr marL="228600" indent="-228600">
              <a:buAutoNum type="arabicPeriod"/>
            </a:pPr>
            <a:endParaRPr lang="en-GB" dirty="0"/>
          </a:p>
          <a:p>
            <a:pPr marL="228600" indent="-228600">
              <a:buAutoNum type="arabicPeriod"/>
            </a:pPr>
            <a:r>
              <a:rPr lang="en-GB" dirty="0"/>
              <a:t>I’ve focused here on code and domain models, but as I said, I think this is a concept that could work in other areas of software engineering. Perhaps the future direction of software engineering is closer connection between these different levels of abstraction at each stage of the development cycle.</a:t>
            </a:r>
          </a:p>
          <a:p>
            <a:pPr marL="228600" indent="-228600">
              <a:buAutoNum type="arabicPeriod"/>
            </a:pPr>
            <a:endParaRPr lang="en-GB" dirty="0"/>
          </a:p>
          <a:p>
            <a:pPr marL="228600" indent="-228600">
              <a:buAutoNum type="arabicPeriod"/>
            </a:pPr>
            <a:r>
              <a:rPr lang="en-GB" dirty="0"/>
              <a:t>It’s not just the output of a neural network that is of practical use, what’s going on inside could be just as interesting.</a:t>
            </a:r>
          </a:p>
        </p:txBody>
      </p:sp>
      <p:sp>
        <p:nvSpPr>
          <p:cNvPr id="4" name="Slide Number Placeholder 3"/>
          <p:cNvSpPr>
            <a:spLocks noGrp="1"/>
          </p:cNvSpPr>
          <p:nvPr>
            <p:ph type="sldNum" sz="quarter" idx="5"/>
          </p:nvPr>
        </p:nvSpPr>
        <p:spPr/>
        <p:txBody>
          <a:bodyPr/>
          <a:lstStyle/>
          <a:p>
            <a:fld id="{9369E04B-854B-47A7-A343-9329FC99FCEA}" type="slidenum">
              <a:rPr lang="en-GB" smtClean="0"/>
              <a:t>44</a:t>
            </a:fld>
            <a:endParaRPr lang="en-GB"/>
          </a:p>
        </p:txBody>
      </p:sp>
    </p:spTree>
    <p:extLst>
      <p:ext uri="{BB962C8B-B14F-4D97-AF65-F5344CB8AC3E}">
        <p14:creationId xmlns:p14="http://schemas.microsoft.com/office/powerpoint/2010/main" val="259122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increasingly, when I’m coding these days, I’m doing so with the assistance of a large-language model. And what we have found at Method Grid, is that while these code-generating LLMs can be a big productivity boost for myself, and our other developers, they can also sometimes be a distraction. Because they will create code that, while syntactically correct, doesn’t conform to our domain models. Or they’ll use variables and function names that don’t follow the language of our domain.</a:t>
            </a:r>
          </a:p>
        </p:txBody>
      </p:sp>
      <p:sp>
        <p:nvSpPr>
          <p:cNvPr id="4" name="Slide Number Placeholder 3"/>
          <p:cNvSpPr>
            <a:spLocks noGrp="1"/>
          </p:cNvSpPr>
          <p:nvPr>
            <p:ph type="sldNum" sz="quarter" idx="5"/>
          </p:nvPr>
        </p:nvSpPr>
        <p:spPr/>
        <p:txBody>
          <a:bodyPr/>
          <a:lstStyle/>
          <a:p>
            <a:fld id="{9369E04B-854B-47A7-A343-9329FC99FCEA}" type="slidenum">
              <a:rPr lang="en-GB" smtClean="0"/>
              <a:t>3</a:t>
            </a:fld>
            <a:endParaRPr lang="en-GB"/>
          </a:p>
        </p:txBody>
      </p:sp>
    </p:spTree>
    <p:extLst>
      <p:ext uri="{BB962C8B-B14F-4D97-AF65-F5344CB8AC3E}">
        <p14:creationId xmlns:p14="http://schemas.microsoft.com/office/powerpoint/2010/main" val="292296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naturally that raises the question: What if they did know about our domain? What if the LLMs we are using to generate code knew about the requirements of a feature we’ve currently working on, or about the structure and the language of our domain?</a:t>
            </a:r>
          </a:p>
          <a:p>
            <a:endParaRPr lang="en-GB" dirty="0"/>
          </a:p>
          <a:p>
            <a:r>
              <a:rPr lang="en-GB" dirty="0"/>
              <a:t>Because while we often like to think that our code and our models are closely linked to one another, in reality these are two separate *discrete* things. We can verify that our code’s functionality matches our domain models, but they are two separate things produced by separate processes.</a:t>
            </a:r>
          </a:p>
          <a:p>
            <a:endParaRPr lang="en-GB" dirty="0"/>
          </a:p>
          <a:p>
            <a:r>
              <a:rPr lang="en-GB" dirty="0"/>
              <a:t>So, how can we strengthen this link between or high-level models and are low-level code. I’m going to talk about two things.</a:t>
            </a:r>
          </a:p>
        </p:txBody>
      </p:sp>
      <p:sp>
        <p:nvSpPr>
          <p:cNvPr id="4" name="Slide Number Placeholder 3"/>
          <p:cNvSpPr>
            <a:spLocks noGrp="1"/>
          </p:cNvSpPr>
          <p:nvPr>
            <p:ph type="sldNum" sz="quarter" idx="5"/>
          </p:nvPr>
        </p:nvSpPr>
        <p:spPr/>
        <p:txBody>
          <a:bodyPr/>
          <a:lstStyle/>
          <a:p>
            <a:fld id="{9369E04B-854B-47A7-A343-9329FC99FCEA}" type="slidenum">
              <a:rPr lang="en-GB" smtClean="0"/>
              <a:t>4</a:t>
            </a:fld>
            <a:endParaRPr lang="en-GB"/>
          </a:p>
        </p:txBody>
      </p:sp>
    </p:spTree>
    <p:extLst>
      <p:ext uri="{BB962C8B-B14F-4D97-AF65-F5344CB8AC3E}">
        <p14:creationId xmlns:p14="http://schemas.microsoft.com/office/powerpoint/2010/main" val="396216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if we give our LLMs access to these higher-level abstractions of our domain: sequence diagrams, class diagrams, requirement documents. Are they able to use that higher-level abstraction to generate lower-level code that conforms to our requirements and our domain?</a:t>
            </a:r>
          </a:p>
          <a:p>
            <a:endParaRPr lang="en-GB" dirty="0"/>
          </a:p>
          <a:p>
            <a:r>
              <a:rPr lang="en-GB" dirty="0"/>
              <a:t>Now, spoilers, the answer is yes.</a:t>
            </a:r>
          </a:p>
        </p:txBody>
      </p:sp>
      <p:sp>
        <p:nvSpPr>
          <p:cNvPr id="4" name="Slide Number Placeholder 3"/>
          <p:cNvSpPr>
            <a:spLocks noGrp="1"/>
          </p:cNvSpPr>
          <p:nvPr>
            <p:ph type="sldNum" sz="quarter" idx="5"/>
          </p:nvPr>
        </p:nvSpPr>
        <p:spPr/>
        <p:txBody>
          <a:bodyPr/>
          <a:lstStyle/>
          <a:p>
            <a:fld id="{9369E04B-854B-47A7-A343-9329FC99FCEA}" type="slidenum">
              <a:rPr lang="en-GB" smtClean="0"/>
              <a:t>5</a:t>
            </a:fld>
            <a:endParaRPr lang="en-GB"/>
          </a:p>
        </p:txBody>
      </p:sp>
    </p:spTree>
    <p:extLst>
      <p:ext uri="{BB962C8B-B14F-4D97-AF65-F5344CB8AC3E}">
        <p14:creationId xmlns:p14="http://schemas.microsoft.com/office/powerpoint/2010/main" val="420761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secondly, I’m going to talk about what’s going on inside our LLM when it’s generating code from these high-level abstractions. And using that, we’re going start creating a *continuous* mapping between our generated code and our high-level abstractions.</a:t>
            </a:r>
          </a:p>
          <a:p>
            <a:endParaRPr lang="en-GB" dirty="0"/>
          </a:p>
          <a:p>
            <a:r>
              <a:rPr lang="en-GB" dirty="0"/>
              <a:t>And to demonstrate this, we’re going to go through the process of implementing a feature within Method Grid. We’re going to write some code – or, rather, we’re going to ask an LLM to write the code for us – to create this new feature. And then we’ll dive into some neural network internals.</a:t>
            </a:r>
          </a:p>
        </p:txBody>
      </p:sp>
      <p:sp>
        <p:nvSpPr>
          <p:cNvPr id="4" name="Slide Number Placeholder 3"/>
          <p:cNvSpPr>
            <a:spLocks noGrp="1"/>
          </p:cNvSpPr>
          <p:nvPr>
            <p:ph type="sldNum" sz="quarter" idx="5"/>
          </p:nvPr>
        </p:nvSpPr>
        <p:spPr/>
        <p:txBody>
          <a:bodyPr/>
          <a:lstStyle/>
          <a:p>
            <a:fld id="{9369E04B-854B-47A7-A343-9329FC99FCEA}" type="slidenum">
              <a:rPr lang="en-GB" smtClean="0"/>
              <a:t>6</a:t>
            </a:fld>
            <a:endParaRPr lang="en-GB"/>
          </a:p>
        </p:txBody>
      </p:sp>
    </p:spTree>
    <p:extLst>
      <p:ext uri="{BB962C8B-B14F-4D97-AF65-F5344CB8AC3E}">
        <p14:creationId xmlns:p14="http://schemas.microsoft.com/office/powerpoint/2010/main" val="98856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9E04B-854B-47A7-A343-9329FC99FCEA}" type="slidenum">
              <a:rPr lang="en-GB" smtClean="0"/>
              <a:t>7</a:t>
            </a:fld>
            <a:endParaRPr lang="en-GB"/>
          </a:p>
        </p:txBody>
      </p:sp>
    </p:spTree>
    <p:extLst>
      <p:ext uri="{BB962C8B-B14F-4D97-AF65-F5344CB8AC3E}">
        <p14:creationId xmlns:p14="http://schemas.microsoft.com/office/powerpoint/2010/main" val="651550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Being good software engineers, we create some models to explain and communicate our new feature. Here’s a sequence diagram. After discussion with our domain experts and developers we produce this sequence diagram. (Briefly explain diagram).</a:t>
            </a:r>
          </a:p>
        </p:txBody>
      </p:sp>
      <p:sp>
        <p:nvSpPr>
          <p:cNvPr id="4" name="Slide Number Placeholder 3"/>
          <p:cNvSpPr>
            <a:spLocks noGrp="1"/>
          </p:cNvSpPr>
          <p:nvPr>
            <p:ph type="sldNum" sz="quarter" idx="5"/>
          </p:nvPr>
        </p:nvSpPr>
        <p:spPr/>
        <p:txBody>
          <a:bodyPr/>
          <a:lstStyle/>
          <a:p>
            <a:fld id="{9369E04B-854B-47A7-A343-9329FC99FCEA}" type="slidenum">
              <a:rPr lang="en-GB" smtClean="0"/>
              <a:t>8</a:t>
            </a:fld>
            <a:endParaRPr lang="en-GB"/>
          </a:p>
        </p:txBody>
      </p:sp>
    </p:spTree>
    <p:extLst>
      <p:ext uri="{BB962C8B-B14F-4D97-AF65-F5344CB8AC3E}">
        <p14:creationId xmlns:p14="http://schemas.microsoft.com/office/powerpoint/2010/main" val="109834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jump forward to the next step of the development cycle, and we have to take on a different persona in our hypothetical scenario. We’re now imagining ourselves to be the developer who has been tasked with translating these requirements and models into code. Being a modern, enterprising developer, we’re using a large language model to boost our productivity when we’re coding. Now, in reality this would be integrated into an IDE, but we’re just going to be directly interfacing with the LLM.</a:t>
            </a:r>
          </a:p>
        </p:txBody>
      </p:sp>
      <p:sp>
        <p:nvSpPr>
          <p:cNvPr id="4" name="Slide Number Placeholder 3"/>
          <p:cNvSpPr>
            <a:spLocks noGrp="1"/>
          </p:cNvSpPr>
          <p:nvPr>
            <p:ph type="sldNum" sz="quarter" idx="5"/>
          </p:nvPr>
        </p:nvSpPr>
        <p:spPr/>
        <p:txBody>
          <a:bodyPr/>
          <a:lstStyle/>
          <a:p>
            <a:fld id="{9369E04B-854B-47A7-A343-9329FC99FCEA}" type="slidenum">
              <a:rPr lang="en-GB" smtClean="0"/>
              <a:t>9</a:t>
            </a:fld>
            <a:endParaRPr lang="en-GB"/>
          </a:p>
        </p:txBody>
      </p:sp>
    </p:spTree>
    <p:extLst>
      <p:ext uri="{BB962C8B-B14F-4D97-AF65-F5344CB8AC3E}">
        <p14:creationId xmlns:p14="http://schemas.microsoft.com/office/powerpoint/2010/main" val="741521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F88B-6CED-09CB-AA10-E4DAE70D3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BD63A5-38F8-C313-EA76-8B716C7C4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40A811-7960-DD65-AC69-9A0651907518}"/>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5" name="Footer Placeholder 4">
            <a:extLst>
              <a:ext uri="{FF2B5EF4-FFF2-40B4-BE49-F238E27FC236}">
                <a16:creationId xmlns:a16="http://schemas.microsoft.com/office/drawing/2014/main" id="{3CFC9BC2-47CD-AD18-DCD6-A69295D370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B97AB-BC3A-90F9-9C06-2202E942ADA8}"/>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803281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F9D5-4E90-48E6-E468-DA8B07E3D5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436D1A-B853-A782-7914-9F16D4E0ED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E2BB68-C757-A757-CD4F-D16AAF412F36}"/>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5" name="Footer Placeholder 4">
            <a:extLst>
              <a:ext uri="{FF2B5EF4-FFF2-40B4-BE49-F238E27FC236}">
                <a16:creationId xmlns:a16="http://schemas.microsoft.com/office/drawing/2014/main" id="{3C98BEBE-2F2A-D92A-0DB8-C525C28076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6C02A7-FC79-072F-BB70-4F781F800FE9}"/>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1790174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1FD46-02E9-D4BB-F454-1120C6337C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C92847-06E0-A8B0-CB58-0B91299A7B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C832C-8EF4-34C8-88D5-061A774C883F}"/>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5" name="Footer Placeholder 4">
            <a:extLst>
              <a:ext uri="{FF2B5EF4-FFF2-40B4-BE49-F238E27FC236}">
                <a16:creationId xmlns:a16="http://schemas.microsoft.com/office/drawing/2014/main" id="{69B92842-A3C6-198C-B3EA-3E82A0E1E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B710E-7EB6-7CB8-8AA8-EE2696D30F17}"/>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323212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4766-B4A7-A41A-0775-5E27F6ECF4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58F927-35C0-4384-4692-FE9D7EBCA6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BF0A59-C970-3E82-4277-6AFF54A1F849}"/>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5" name="Footer Placeholder 4">
            <a:extLst>
              <a:ext uri="{FF2B5EF4-FFF2-40B4-BE49-F238E27FC236}">
                <a16:creationId xmlns:a16="http://schemas.microsoft.com/office/drawing/2014/main" id="{345CCA19-4B41-9641-250F-9B5FFA19CB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E9E67-4DCA-8518-6AFB-4B59497B1170}"/>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5799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A381-1D97-0148-483D-5450C3A939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09FD53-D9DB-7225-92A2-6108A34F3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777E1F-CAE9-D6E0-4BB7-2581AFE04B4C}"/>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5" name="Footer Placeholder 4">
            <a:extLst>
              <a:ext uri="{FF2B5EF4-FFF2-40B4-BE49-F238E27FC236}">
                <a16:creationId xmlns:a16="http://schemas.microsoft.com/office/drawing/2014/main" id="{3A3652D9-3F50-E4A9-B187-1CF8F2EC97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EE9148-3547-B74C-47A9-E54C9990725E}"/>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308434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DB0FE-4FF7-7571-CF19-BC56E3C836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015C16-AF78-BB9B-BBC9-95494744AF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52E4A5-585C-5287-479C-DF0F50BDD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E4E168-3909-6438-962C-DC837DDD5F04}"/>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6" name="Footer Placeholder 5">
            <a:extLst>
              <a:ext uri="{FF2B5EF4-FFF2-40B4-BE49-F238E27FC236}">
                <a16:creationId xmlns:a16="http://schemas.microsoft.com/office/drawing/2014/main" id="{CF0E2BA7-1FDC-94C4-F13D-544C5D5E6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6AEA00-463B-105A-A86B-FD922A64B02C}"/>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59097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515F-8D10-311B-2DA6-E36B9ED68D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473FF0-F936-EA91-2806-26572FB55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A2AFD0-16F9-9BCA-059D-C508C893A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EE70EB-7C11-1D3A-B4A9-F9059D257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2C1B93-A31C-1A72-3A85-6654FED1EF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9D5C3D-21F4-3282-CEF5-50A342BA61BF}"/>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8" name="Footer Placeholder 7">
            <a:extLst>
              <a:ext uri="{FF2B5EF4-FFF2-40B4-BE49-F238E27FC236}">
                <a16:creationId xmlns:a16="http://schemas.microsoft.com/office/drawing/2014/main" id="{427A644E-A607-7957-7D7C-9A713568C9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6A2167-87EE-B41A-4EE1-1089192426DB}"/>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332413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D5FD-3D2C-EC8A-0645-992939A1B9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37D2F32-021F-2820-641E-DA127A4995D3}"/>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4" name="Footer Placeholder 3">
            <a:extLst>
              <a:ext uri="{FF2B5EF4-FFF2-40B4-BE49-F238E27FC236}">
                <a16:creationId xmlns:a16="http://schemas.microsoft.com/office/drawing/2014/main" id="{BDF7F3D9-CA54-81DC-C7B9-5AD416302E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240D3B-3A53-B0F3-26B9-B2D88351FB16}"/>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1972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DCDBA-3433-87BF-A4F2-6E34597A8768}"/>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3" name="Footer Placeholder 2">
            <a:extLst>
              <a:ext uri="{FF2B5EF4-FFF2-40B4-BE49-F238E27FC236}">
                <a16:creationId xmlns:a16="http://schemas.microsoft.com/office/drawing/2014/main" id="{D2368454-4666-A83B-EB0C-ADF8A81A82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D0A69A-965E-BC6E-DC40-1B70FBB70BC3}"/>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362150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4324-1DE5-1378-D92A-5B30BD940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628AC7-42C1-6D58-80DF-E7DD1D2CC4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EA868A-6300-9872-26D4-F745CEF4A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D8CDA-F980-03F1-EA00-B6F0D0AC2C59}"/>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6" name="Footer Placeholder 5">
            <a:extLst>
              <a:ext uri="{FF2B5EF4-FFF2-40B4-BE49-F238E27FC236}">
                <a16:creationId xmlns:a16="http://schemas.microsoft.com/office/drawing/2014/main" id="{3308A729-A8D1-3931-2FAE-2C7DB02DA8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60A412-66FA-B1DF-8EB7-4F3885BCB700}"/>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117613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56A4-753B-8793-1531-6EC42E8CA7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5F06975-63AC-853B-7C33-2700498BF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FE9A5F-0D97-CF31-585B-4E069F14D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FE96C-6529-16AB-BBFB-6A06F8E076E0}"/>
              </a:ext>
            </a:extLst>
          </p:cNvPr>
          <p:cNvSpPr>
            <a:spLocks noGrp="1"/>
          </p:cNvSpPr>
          <p:nvPr>
            <p:ph type="dt" sz="half" idx="10"/>
          </p:nvPr>
        </p:nvSpPr>
        <p:spPr/>
        <p:txBody>
          <a:bodyPr/>
          <a:lstStyle/>
          <a:p>
            <a:fld id="{764336F2-C29B-41DE-8C5B-9DD4C0D89352}" type="datetimeFigureOut">
              <a:rPr lang="en-GB" smtClean="0"/>
              <a:t>29/11/2023</a:t>
            </a:fld>
            <a:endParaRPr lang="en-GB"/>
          </a:p>
        </p:txBody>
      </p:sp>
      <p:sp>
        <p:nvSpPr>
          <p:cNvPr id="6" name="Footer Placeholder 5">
            <a:extLst>
              <a:ext uri="{FF2B5EF4-FFF2-40B4-BE49-F238E27FC236}">
                <a16:creationId xmlns:a16="http://schemas.microsoft.com/office/drawing/2014/main" id="{2B501A94-CF51-19C9-2FC7-045F9824F2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002504-0EFB-23FE-945D-78FD872A2431}"/>
              </a:ext>
            </a:extLst>
          </p:cNvPr>
          <p:cNvSpPr>
            <a:spLocks noGrp="1"/>
          </p:cNvSpPr>
          <p:nvPr>
            <p:ph type="sldNum" sz="quarter" idx="12"/>
          </p:nvPr>
        </p:nvSpPr>
        <p:spPr/>
        <p:txBody>
          <a:bodyPr/>
          <a:lstStyle/>
          <a:p>
            <a:fld id="{6E34E5B0-B4BD-4ACA-8CE6-902763E555EA}" type="slidenum">
              <a:rPr lang="en-GB" smtClean="0"/>
              <a:t>‹#›</a:t>
            </a:fld>
            <a:endParaRPr lang="en-GB"/>
          </a:p>
        </p:txBody>
      </p:sp>
    </p:spTree>
    <p:extLst>
      <p:ext uri="{BB962C8B-B14F-4D97-AF65-F5344CB8AC3E}">
        <p14:creationId xmlns:p14="http://schemas.microsoft.com/office/powerpoint/2010/main" val="237446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8E58E-000B-69B9-1169-FC5AD4D16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3A8E36-FD12-4BA1-F561-A54D737DD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419EBC-F498-54EF-FC4A-AE0001CBEA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336F2-C29B-41DE-8C5B-9DD4C0D89352}" type="datetimeFigureOut">
              <a:rPr lang="en-GB" smtClean="0"/>
              <a:t>29/11/2023</a:t>
            </a:fld>
            <a:endParaRPr lang="en-GB"/>
          </a:p>
        </p:txBody>
      </p:sp>
      <p:sp>
        <p:nvSpPr>
          <p:cNvPr id="5" name="Footer Placeholder 4">
            <a:extLst>
              <a:ext uri="{FF2B5EF4-FFF2-40B4-BE49-F238E27FC236}">
                <a16:creationId xmlns:a16="http://schemas.microsoft.com/office/drawing/2014/main" id="{B937D1F4-6C14-4EDA-4618-E975C97C8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C99DAA-DDC5-313C-F0FE-016AF8C05F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4E5B0-B4BD-4ACA-8CE6-902763E555EA}" type="slidenum">
              <a:rPr lang="en-GB" smtClean="0"/>
              <a:t>‹#›</a:t>
            </a:fld>
            <a:endParaRPr lang="en-GB"/>
          </a:p>
        </p:txBody>
      </p:sp>
    </p:spTree>
    <p:extLst>
      <p:ext uri="{BB962C8B-B14F-4D97-AF65-F5344CB8AC3E}">
        <p14:creationId xmlns:p14="http://schemas.microsoft.com/office/powerpoint/2010/main" val="159005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17F34F-39B0-3BC7-3F6C-C187A64B888F}"/>
              </a:ext>
            </a:extLst>
          </p:cNvPr>
          <p:cNvSpPr/>
          <p:nvPr/>
        </p:nvSpPr>
        <p:spPr>
          <a:xfrm>
            <a:off x="0" y="2393244"/>
            <a:ext cx="12176265" cy="2279424"/>
          </a:xfrm>
          <a:prstGeom prst="rect">
            <a:avLst/>
          </a:prstGeom>
          <a:solidFill>
            <a:srgbClr val="203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36467025-23F7-0C2D-BF33-5D2A9C1F5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0025" y="121934"/>
            <a:ext cx="3139264" cy="1995295"/>
          </a:xfrm>
          <a:prstGeom prst="rect">
            <a:avLst/>
          </a:prstGeom>
        </p:spPr>
      </p:pic>
      <p:pic>
        <p:nvPicPr>
          <p:cNvPr id="9" name="Picture 8">
            <a:extLst>
              <a:ext uri="{FF2B5EF4-FFF2-40B4-BE49-F238E27FC236}">
                <a16:creationId xmlns:a16="http://schemas.microsoft.com/office/drawing/2014/main" id="{7B7068D9-2CE7-3DE8-9E22-FD42CD6EBA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801918" y="456871"/>
            <a:ext cx="3892779" cy="1605771"/>
          </a:xfrm>
          <a:prstGeom prst="rect">
            <a:avLst/>
          </a:prstGeom>
        </p:spPr>
      </p:pic>
      <p:sp>
        <p:nvSpPr>
          <p:cNvPr id="12" name="TextBox 11">
            <a:extLst>
              <a:ext uri="{FF2B5EF4-FFF2-40B4-BE49-F238E27FC236}">
                <a16:creationId xmlns:a16="http://schemas.microsoft.com/office/drawing/2014/main" id="{8C797A2C-2EFC-08F8-D14F-E37AE7225060}"/>
              </a:ext>
            </a:extLst>
          </p:cNvPr>
          <p:cNvSpPr txBox="1"/>
          <p:nvPr/>
        </p:nvSpPr>
        <p:spPr>
          <a:xfrm>
            <a:off x="373605" y="2605414"/>
            <a:ext cx="10414638" cy="1814984"/>
          </a:xfrm>
          <a:prstGeom prst="rect">
            <a:avLst/>
          </a:prstGeom>
          <a:noFill/>
        </p:spPr>
        <p:txBody>
          <a:bodyPr wrap="square">
            <a:spAutoFit/>
          </a:bodyPr>
          <a:lstStyle/>
          <a:p>
            <a:r>
              <a:rPr kumimoji="0" lang="en-US" sz="4000" b="1" i="0" u="none" strike="noStrike" kern="0" cap="none" spc="0" normalizeH="0" baseline="0" noProof="0" dirty="0">
                <a:ln>
                  <a:noFill/>
                </a:ln>
                <a:solidFill>
                  <a:schemeClr val="bg1"/>
                </a:solidFill>
                <a:effectLst/>
                <a:uLnTx/>
                <a:uFillTx/>
                <a:latin typeface="Montserrat"/>
                <a:sym typeface="Montserrat"/>
              </a:rPr>
              <a:t>Enhancing LLM Code Generation with domain-specific UML models</a:t>
            </a:r>
          </a:p>
          <a:p>
            <a:pPr>
              <a:lnSpc>
                <a:spcPct val="150000"/>
              </a:lnSpc>
            </a:pPr>
            <a:r>
              <a:rPr kumimoji="0" lang="en-US" sz="2400" i="0" u="none" strike="noStrike" kern="0" cap="none" spc="0" normalizeH="0" baseline="0" noProof="0" dirty="0">
                <a:ln>
                  <a:noFill/>
                </a:ln>
                <a:solidFill>
                  <a:schemeClr val="bg1"/>
                </a:solidFill>
                <a:effectLst/>
                <a:uLnTx/>
                <a:uFillTx/>
                <a:latin typeface="Montserrat"/>
                <a:sym typeface="Montserrat"/>
              </a:rPr>
              <a:t>Real-world examples from industry</a:t>
            </a:r>
            <a:endParaRPr kumimoji="0" lang="en-US" sz="2400" b="1" i="0" u="none" strike="noStrike" kern="0" cap="none" spc="0" normalizeH="0" baseline="0" noProof="0" dirty="0">
              <a:ln>
                <a:noFill/>
              </a:ln>
              <a:solidFill>
                <a:schemeClr val="bg1"/>
              </a:solidFill>
              <a:effectLst/>
              <a:uLnTx/>
              <a:uFillTx/>
              <a:latin typeface="Montserrat"/>
              <a:sym typeface="Montserrat"/>
            </a:endParaRPr>
          </a:p>
        </p:txBody>
      </p:sp>
      <p:sp>
        <p:nvSpPr>
          <p:cNvPr id="13" name="TextBox 12">
            <a:extLst>
              <a:ext uri="{FF2B5EF4-FFF2-40B4-BE49-F238E27FC236}">
                <a16:creationId xmlns:a16="http://schemas.microsoft.com/office/drawing/2014/main" id="{5766A21B-B50F-B8AF-0AD6-C43FF489A9DB}"/>
              </a:ext>
            </a:extLst>
          </p:cNvPr>
          <p:cNvSpPr txBox="1"/>
          <p:nvPr/>
        </p:nvSpPr>
        <p:spPr>
          <a:xfrm>
            <a:off x="558228" y="4985043"/>
            <a:ext cx="3246349" cy="1477328"/>
          </a:xfrm>
          <a:prstGeom prst="rect">
            <a:avLst/>
          </a:prstGeom>
          <a:noFill/>
        </p:spPr>
        <p:txBody>
          <a:bodyPr wrap="square" rtlCol="0">
            <a:spAutoFit/>
          </a:bodyPr>
          <a:lstStyle/>
          <a:p>
            <a:pPr algn="ctr"/>
            <a:r>
              <a:rPr lang="en-GB" b="1" dirty="0"/>
              <a:t>Marc North</a:t>
            </a:r>
          </a:p>
          <a:p>
            <a:pPr algn="ctr"/>
            <a:r>
              <a:rPr lang="en-GB" dirty="0"/>
              <a:t>CS, Durham University</a:t>
            </a:r>
          </a:p>
          <a:p>
            <a:pPr algn="ctr"/>
            <a:r>
              <a:rPr lang="en-GB" dirty="0"/>
              <a:t>Durham, UK</a:t>
            </a:r>
          </a:p>
          <a:p>
            <a:pPr algn="ctr"/>
            <a:r>
              <a:rPr lang="en-GB" dirty="0"/>
              <a:t>marc.north@durham.ac.uk</a:t>
            </a:r>
          </a:p>
          <a:p>
            <a:pPr algn="ctr"/>
            <a:r>
              <a:rPr lang="en-GB" dirty="0"/>
              <a:t>marc.north@methodgrid.com</a:t>
            </a:r>
          </a:p>
        </p:txBody>
      </p:sp>
      <p:sp>
        <p:nvSpPr>
          <p:cNvPr id="15" name="TextBox 14">
            <a:extLst>
              <a:ext uri="{FF2B5EF4-FFF2-40B4-BE49-F238E27FC236}">
                <a16:creationId xmlns:a16="http://schemas.microsoft.com/office/drawing/2014/main" id="{20315AED-57F8-FA4F-51D0-5D447A4E4837}"/>
              </a:ext>
            </a:extLst>
          </p:cNvPr>
          <p:cNvSpPr txBox="1"/>
          <p:nvPr/>
        </p:nvSpPr>
        <p:spPr>
          <a:xfrm>
            <a:off x="4177315" y="4985043"/>
            <a:ext cx="3246349" cy="1200329"/>
          </a:xfrm>
          <a:prstGeom prst="rect">
            <a:avLst/>
          </a:prstGeom>
          <a:noFill/>
        </p:spPr>
        <p:txBody>
          <a:bodyPr wrap="square">
            <a:spAutoFit/>
          </a:bodyPr>
          <a:lstStyle/>
          <a:p>
            <a:pPr algn="ctr"/>
            <a:r>
              <a:rPr lang="en-GB" b="1" dirty="0">
                <a:effectLst/>
              </a:rPr>
              <a:t>Nelly Bencomo</a:t>
            </a:r>
            <a:br>
              <a:rPr lang="en-GB" dirty="0"/>
            </a:br>
            <a:r>
              <a:rPr lang="en-GB" dirty="0">
                <a:effectLst/>
              </a:rPr>
              <a:t>CS, Durham University</a:t>
            </a:r>
            <a:br>
              <a:rPr lang="en-GB" dirty="0"/>
            </a:br>
            <a:r>
              <a:rPr lang="en-GB" dirty="0">
                <a:effectLst/>
              </a:rPr>
              <a:t>Durham, UK</a:t>
            </a:r>
            <a:br>
              <a:rPr lang="en-GB" dirty="0"/>
            </a:br>
            <a:r>
              <a:rPr lang="en-GB" dirty="0">
                <a:effectLst/>
              </a:rPr>
              <a:t>nelly.bencomo@durham.ac.uk</a:t>
            </a:r>
            <a:endParaRPr lang="en-GB" dirty="0"/>
          </a:p>
        </p:txBody>
      </p:sp>
      <p:sp>
        <p:nvSpPr>
          <p:cNvPr id="17" name="TextBox 16">
            <a:extLst>
              <a:ext uri="{FF2B5EF4-FFF2-40B4-BE49-F238E27FC236}">
                <a16:creationId xmlns:a16="http://schemas.microsoft.com/office/drawing/2014/main" id="{B84B64CD-6EF6-226D-B7C5-8FA05C66C7FE}"/>
              </a:ext>
            </a:extLst>
          </p:cNvPr>
          <p:cNvSpPr txBox="1"/>
          <p:nvPr/>
        </p:nvSpPr>
        <p:spPr>
          <a:xfrm>
            <a:off x="7796402" y="4985044"/>
            <a:ext cx="4379863" cy="1200329"/>
          </a:xfrm>
          <a:prstGeom prst="rect">
            <a:avLst/>
          </a:prstGeom>
          <a:noFill/>
        </p:spPr>
        <p:txBody>
          <a:bodyPr wrap="square">
            <a:spAutoFit/>
          </a:bodyPr>
          <a:lstStyle/>
          <a:p>
            <a:pPr algn="ctr"/>
            <a:r>
              <a:rPr lang="en-GB" b="1" dirty="0">
                <a:effectLst/>
              </a:rPr>
              <a:t>Amir </a:t>
            </a:r>
            <a:r>
              <a:rPr lang="en-GB" b="1" dirty="0" err="1">
                <a:effectLst/>
              </a:rPr>
              <a:t>Atapour-Abarghouei</a:t>
            </a:r>
            <a:br>
              <a:rPr lang="en-GB" dirty="0"/>
            </a:br>
            <a:r>
              <a:rPr lang="en-GB" dirty="0">
                <a:effectLst/>
              </a:rPr>
              <a:t>CS, Durham University</a:t>
            </a:r>
            <a:br>
              <a:rPr lang="en-GB" dirty="0"/>
            </a:br>
            <a:r>
              <a:rPr lang="en-GB" dirty="0">
                <a:effectLst/>
              </a:rPr>
              <a:t>Durham, UK</a:t>
            </a:r>
            <a:br>
              <a:rPr lang="en-GB" dirty="0"/>
            </a:br>
            <a:r>
              <a:rPr lang="en-GB" dirty="0">
                <a:effectLst/>
              </a:rPr>
              <a:t>amir.atapour-abarghouei@durham.ac.uk</a:t>
            </a:r>
            <a:endParaRPr lang="en-GB" dirty="0"/>
          </a:p>
        </p:txBody>
      </p:sp>
    </p:spTree>
    <p:extLst>
      <p:ext uri="{BB962C8B-B14F-4D97-AF65-F5344CB8AC3E}">
        <p14:creationId xmlns:p14="http://schemas.microsoft.com/office/powerpoint/2010/main" val="359373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1D5741-0074-0856-D190-A74878D143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7558" y="733130"/>
            <a:ext cx="7768457" cy="2991009"/>
          </a:xfrm>
          <a:prstGeom prst="rect">
            <a:avLst/>
          </a:prstGeom>
        </p:spPr>
      </p:pic>
      <p:grpSp>
        <p:nvGrpSpPr>
          <p:cNvPr id="7" name="Group 6">
            <a:extLst>
              <a:ext uri="{FF2B5EF4-FFF2-40B4-BE49-F238E27FC236}">
                <a16:creationId xmlns:a16="http://schemas.microsoft.com/office/drawing/2014/main" id="{C9F02070-720C-B9A8-2437-7BBCFD647885}"/>
              </a:ext>
            </a:extLst>
          </p:cNvPr>
          <p:cNvGrpSpPr/>
          <p:nvPr/>
        </p:nvGrpSpPr>
        <p:grpSpPr>
          <a:xfrm>
            <a:off x="-367060" y="-46180"/>
            <a:ext cx="12874555" cy="683660"/>
            <a:chOff x="-367060" y="41474"/>
            <a:chExt cx="12874555" cy="1174471"/>
          </a:xfrm>
        </p:grpSpPr>
        <p:grpSp>
          <p:nvGrpSpPr>
            <p:cNvPr id="9" name="Group 8">
              <a:extLst>
                <a:ext uri="{FF2B5EF4-FFF2-40B4-BE49-F238E27FC236}">
                  <a16:creationId xmlns:a16="http://schemas.microsoft.com/office/drawing/2014/main" id="{60822667-F49F-C2A1-1C26-EE297370A347}"/>
                </a:ext>
              </a:extLst>
            </p:cNvPr>
            <p:cNvGrpSpPr/>
            <p:nvPr/>
          </p:nvGrpSpPr>
          <p:grpSpPr>
            <a:xfrm>
              <a:off x="2947575" y="41474"/>
              <a:ext cx="3108648" cy="1163214"/>
              <a:chOff x="-1171023" y="1133189"/>
              <a:chExt cx="3957078" cy="1062980"/>
            </a:xfrm>
          </p:grpSpPr>
          <p:sp>
            <p:nvSpPr>
              <p:cNvPr id="15" name="Arrow: Chevron 14">
                <a:extLst>
                  <a:ext uri="{FF2B5EF4-FFF2-40B4-BE49-F238E27FC236}">
                    <a16:creationId xmlns:a16="http://schemas.microsoft.com/office/drawing/2014/main" id="{991F83F3-6B4C-96EB-85EB-A95D198EFB6D}"/>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CDC311DA-0423-BA7E-C6F4-6EA3192C965D}"/>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0" name="Group 9">
              <a:extLst>
                <a:ext uri="{FF2B5EF4-FFF2-40B4-BE49-F238E27FC236}">
                  <a16:creationId xmlns:a16="http://schemas.microsoft.com/office/drawing/2014/main" id="{BB63F360-1413-6D4E-1ECF-B56C9C6329B3}"/>
                </a:ext>
              </a:extLst>
            </p:cNvPr>
            <p:cNvGrpSpPr/>
            <p:nvPr/>
          </p:nvGrpSpPr>
          <p:grpSpPr>
            <a:xfrm>
              <a:off x="5957203" y="52731"/>
              <a:ext cx="3314635" cy="1163214"/>
              <a:chOff x="-1357649" y="1143476"/>
              <a:chExt cx="4219284" cy="1062981"/>
            </a:xfrm>
          </p:grpSpPr>
          <p:sp>
            <p:nvSpPr>
              <p:cNvPr id="13" name="Arrow: Chevron 12">
                <a:extLst>
                  <a:ext uri="{FF2B5EF4-FFF2-40B4-BE49-F238E27FC236}">
                    <a16:creationId xmlns:a16="http://schemas.microsoft.com/office/drawing/2014/main" id="{EE2AA351-F73C-858C-8487-A6FBE30D3D13}"/>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42A619E5-0C24-0862-7EEF-7E2E1180BB7E}"/>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11" name="Arrow: Chevron 10">
              <a:extLst>
                <a:ext uri="{FF2B5EF4-FFF2-40B4-BE49-F238E27FC236}">
                  <a16:creationId xmlns:a16="http://schemas.microsoft.com/office/drawing/2014/main" id="{3DCE8D59-66DA-F793-F82B-0FB41FD18273}"/>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E66572ED-8EC6-FAF1-9C6E-70B657F2907F}"/>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 name="Title 1">
            <a:extLst>
              <a:ext uri="{FF2B5EF4-FFF2-40B4-BE49-F238E27FC236}">
                <a16:creationId xmlns:a16="http://schemas.microsoft.com/office/drawing/2014/main" id="{18B7B78C-9DF1-4686-A7CF-59FE6EEE66F0}"/>
              </a:ext>
            </a:extLst>
          </p:cNvPr>
          <p:cNvSpPr txBox="1">
            <a:spLocks/>
          </p:cNvSpPr>
          <p:nvPr/>
        </p:nvSpPr>
        <p:spPr>
          <a:xfrm rot="16200000">
            <a:off x="-2788671" y="3225395"/>
            <a:ext cx="6355218"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n w="0"/>
                <a:solidFill>
                  <a:schemeClr val="accent1">
                    <a:alpha val="64000"/>
                  </a:schemeClr>
                </a:solidFill>
                <a:effectLst>
                  <a:outerShdw blurRad="38100" dist="25400" dir="5400000" algn="ctr" rotWithShape="0">
                    <a:srgbClr val="6E747A">
                      <a:alpha val="43000"/>
                    </a:srgbClr>
                  </a:outerShdw>
                </a:effectLst>
              </a:rPr>
              <a:t>2. </a:t>
            </a:r>
            <a:r>
              <a:rPr lang="en-GB" dirty="0">
                <a:ln w="0"/>
                <a:solidFill>
                  <a:schemeClr val="accent1">
                    <a:alpha val="64000"/>
                  </a:schemeClr>
                </a:solidFill>
                <a:effectLst>
                  <a:outerShdw blurRad="38100" dist="25400" dir="5400000" algn="ctr" rotWithShape="0">
                    <a:srgbClr val="6E747A">
                      <a:alpha val="43000"/>
                    </a:srgbClr>
                  </a:outerShdw>
                </a:effectLst>
              </a:rPr>
              <a:t>With Sequence Diagram</a:t>
            </a:r>
          </a:p>
        </p:txBody>
      </p:sp>
    </p:spTree>
    <p:extLst>
      <p:ext uri="{BB962C8B-B14F-4D97-AF65-F5344CB8AC3E}">
        <p14:creationId xmlns:p14="http://schemas.microsoft.com/office/powerpoint/2010/main" val="165391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9F02070-720C-B9A8-2437-7BBCFD647885}"/>
              </a:ext>
            </a:extLst>
          </p:cNvPr>
          <p:cNvGrpSpPr/>
          <p:nvPr/>
        </p:nvGrpSpPr>
        <p:grpSpPr>
          <a:xfrm>
            <a:off x="-367060" y="-46180"/>
            <a:ext cx="12874555" cy="683660"/>
            <a:chOff x="-367060" y="41474"/>
            <a:chExt cx="12874555" cy="1174471"/>
          </a:xfrm>
        </p:grpSpPr>
        <p:grpSp>
          <p:nvGrpSpPr>
            <p:cNvPr id="9" name="Group 8">
              <a:extLst>
                <a:ext uri="{FF2B5EF4-FFF2-40B4-BE49-F238E27FC236}">
                  <a16:creationId xmlns:a16="http://schemas.microsoft.com/office/drawing/2014/main" id="{60822667-F49F-C2A1-1C26-EE297370A347}"/>
                </a:ext>
              </a:extLst>
            </p:cNvPr>
            <p:cNvGrpSpPr/>
            <p:nvPr/>
          </p:nvGrpSpPr>
          <p:grpSpPr>
            <a:xfrm>
              <a:off x="2947575" y="41474"/>
              <a:ext cx="3108648" cy="1163214"/>
              <a:chOff x="-1171023" y="1133189"/>
              <a:chExt cx="3957078" cy="1062980"/>
            </a:xfrm>
          </p:grpSpPr>
          <p:sp>
            <p:nvSpPr>
              <p:cNvPr id="15" name="Arrow: Chevron 14">
                <a:extLst>
                  <a:ext uri="{FF2B5EF4-FFF2-40B4-BE49-F238E27FC236}">
                    <a16:creationId xmlns:a16="http://schemas.microsoft.com/office/drawing/2014/main" id="{991F83F3-6B4C-96EB-85EB-A95D198EFB6D}"/>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CDC311DA-0423-BA7E-C6F4-6EA3192C965D}"/>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0" name="Group 9">
              <a:extLst>
                <a:ext uri="{FF2B5EF4-FFF2-40B4-BE49-F238E27FC236}">
                  <a16:creationId xmlns:a16="http://schemas.microsoft.com/office/drawing/2014/main" id="{BB63F360-1413-6D4E-1ECF-B56C9C6329B3}"/>
                </a:ext>
              </a:extLst>
            </p:cNvPr>
            <p:cNvGrpSpPr/>
            <p:nvPr/>
          </p:nvGrpSpPr>
          <p:grpSpPr>
            <a:xfrm>
              <a:off x="5957203" y="52731"/>
              <a:ext cx="3314635" cy="1163214"/>
              <a:chOff x="-1357649" y="1143476"/>
              <a:chExt cx="4219284" cy="1062981"/>
            </a:xfrm>
          </p:grpSpPr>
          <p:sp>
            <p:nvSpPr>
              <p:cNvPr id="13" name="Arrow: Chevron 12">
                <a:extLst>
                  <a:ext uri="{FF2B5EF4-FFF2-40B4-BE49-F238E27FC236}">
                    <a16:creationId xmlns:a16="http://schemas.microsoft.com/office/drawing/2014/main" id="{EE2AA351-F73C-858C-8487-A6FBE30D3D13}"/>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42A619E5-0C24-0862-7EEF-7E2E1180BB7E}"/>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11" name="Arrow: Chevron 10">
              <a:extLst>
                <a:ext uri="{FF2B5EF4-FFF2-40B4-BE49-F238E27FC236}">
                  <a16:creationId xmlns:a16="http://schemas.microsoft.com/office/drawing/2014/main" id="{3DCE8D59-66DA-F793-F82B-0FB41FD18273}"/>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E66572ED-8EC6-FAF1-9C6E-70B657F2907F}"/>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 name="Title 1">
            <a:extLst>
              <a:ext uri="{FF2B5EF4-FFF2-40B4-BE49-F238E27FC236}">
                <a16:creationId xmlns:a16="http://schemas.microsoft.com/office/drawing/2014/main" id="{18B7B78C-9DF1-4686-A7CF-59FE6EEE66F0}"/>
              </a:ext>
            </a:extLst>
          </p:cNvPr>
          <p:cNvSpPr txBox="1">
            <a:spLocks/>
          </p:cNvSpPr>
          <p:nvPr/>
        </p:nvSpPr>
        <p:spPr>
          <a:xfrm rot="16200000">
            <a:off x="-2788671" y="3225395"/>
            <a:ext cx="6355218"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n w="0"/>
                <a:solidFill>
                  <a:schemeClr val="accent1">
                    <a:alpha val="64000"/>
                  </a:schemeClr>
                </a:solidFill>
                <a:effectLst>
                  <a:outerShdw blurRad="38100" dist="25400" dir="5400000" algn="ctr" rotWithShape="0">
                    <a:srgbClr val="6E747A">
                      <a:alpha val="43000"/>
                    </a:srgbClr>
                  </a:outerShdw>
                </a:effectLst>
              </a:rPr>
              <a:t>2. </a:t>
            </a:r>
            <a:r>
              <a:rPr lang="en-GB" dirty="0">
                <a:ln w="0"/>
                <a:solidFill>
                  <a:schemeClr val="accent1">
                    <a:alpha val="64000"/>
                  </a:schemeClr>
                </a:solidFill>
                <a:effectLst>
                  <a:outerShdw blurRad="38100" dist="25400" dir="5400000" algn="ctr" rotWithShape="0">
                    <a:srgbClr val="6E747A">
                      <a:alpha val="43000"/>
                    </a:srgbClr>
                  </a:outerShdw>
                </a:effectLst>
              </a:rPr>
              <a:t>With Sequence Diagram</a:t>
            </a:r>
          </a:p>
        </p:txBody>
      </p:sp>
      <p:pic>
        <p:nvPicPr>
          <p:cNvPr id="6" name="Picture 5" descr="A screenshot of a computer program&#10;&#10;Description automatically generated">
            <a:extLst>
              <a:ext uri="{FF2B5EF4-FFF2-40B4-BE49-F238E27FC236}">
                <a16:creationId xmlns:a16="http://schemas.microsoft.com/office/drawing/2014/main" id="{5A0B5525-F29E-4484-2800-7446CCB33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69" y="976096"/>
            <a:ext cx="6839000" cy="5576928"/>
          </a:xfrm>
          <a:prstGeom prst="rect">
            <a:avLst/>
          </a:prstGeom>
        </p:spPr>
      </p:pic>
    </p:spTree>
    <p:extLst>
      <p:ext uri="{BB962C8B-B14F-4D97-AF65-F5344CB8AC3E}">
        <p14:creationId xmlns:p14="http://schemas.microsoft.com/office/powerpoint/2010/main" val="102306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11D5741-0074-0856-D190-A74878D143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7558" y="733130"/>
            <a:ext cx="7768457" cy="2991009"/>
          </a:xfrm>
          <a:prstGeom prst="rect">
            <a:avLst/>
          </a:prstGeom>
        </p:spPr>
      </p:pic>
      <p:grpSp>
        <p:nvGrpSpPr>
          <p:cNvPr id="7" name="Group 6">
            <a:extLst>
              <a:ext uri="{FF2B5EF4-FFF2-40B4-BE49-F238E27FC236}">
                <a16:creationId xmlns:a16="http://schemas.microsoft.com/office/drawing/2014/main" id="{C9F02070-720C-B9A8-2437-7BBCFD647885}"/>
              </a:ext>
            </a:extLst>
          </p:cNvPr>
          <p:cNvGrpSpPr/>
          <p:nvPr/>
        </p:nvGrpSpPr>
        <p:grpSpPr>
          <a:xfrm>
            <a:off x="-367060" y="-46180"/>
            <a:ext cx="12874555" cy="683660"/>
            <a:chOff x="-367060" y="41474"/>
            <a:chExt cx="12874555" cy="1174471"/>
          </a:xfrm>
        </p:grpSpPr>
        <p:grpSp>
          <p:nvGrpSpPr>
            <p:cNvPr id="9" name="Group 8">
              <a:extLst>
                <a:ext uri="{FF2B5EF4-FFF2-40B4-BE49-F238E27FC236}">
                  <a16:creationId xmlns:a16="http://schemas.microsoft.com/office/drawing/2014/main" id="{60822667-F49F-C2A1-1C26-EE297370A347}"/>
                </a:ext>
              </a:extLst>
            </p:cNvPr>
            <p:cNvGrpSpPr/>
            <p:nvPr/>
          </p:nvGrpSpPr>
          <p:grpSpPr>
            <a:xfrm>
              <a:off x="2947575" y="41474"/>
              <a:ext cx="3108648" cy="1163214"/>
              <a:chOff x="-1171023" y="1133189"/>
              <a:chExt cx="3957078" cy="1062980"/>
            </a:xfrm>
          </p:grpSpPr>
          <p:sp>
            <p:nvSpPr>
              <p:cNvPr id="15" name="Arrow: Chevron 14">
                <a:extLst>
                  <a:ext uri="{FF2B5EF4-FFF2-40B4-BE49-F238E27FC236}">
                    <a16:creationId xmlns:a16="http://schemas.microsoft.com/office/drawing/2014/main" id="{991F83F3-6B4C-96EB-85EB-A95D198EFB6D}"/>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CDC311DA-0423-BA7E-C6F4-6EA3192C965D}"/>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0" name="Group 9">
              <a:extLst>
                <a:ext uri="{FF2B5EF4-FFF2-40B4-BE49-F238E27FC236}">
                  <a16:creationId xmlns:a16="http://schemas.microsoft.com/office/drawing/2014/main" id="{BB63F360-1413-6D4E-1ECF-B56C9C6329B3}"/>
                </a:ext>
              </a:extLst>
            </p:cNvPr>
            <p:cNvGrpSpPr/>
            <p:nvPr/>
          </p:nvGrpSpPr>
          <p:grpSpPr>
            <a:xfrm>
              <a:off x="5957203" y="52731"/>
              <a:ext cx="3314635" cy="1163214"/>
              <a:chOff x="-1357649" y="1143476"/>
              <a:chExt cx="4219284" cy="1062981"/>
            </a:xfrm>
          </p:grpSpPr>
          <p:sp>
            <p:nvSpPr>
              <p:cNvPr id="13" name="Arrow: Chevron 12">
                <a:extLst>
                  <a:ext uri="{FF2B5EF4-FFF2-40B4-BE49-F238E27FC236}">
                    <a16:creationId xmlns:a16="http://schemas.microsoft.com/office/drawing/2014/main" id="{EE2AA351-F73C-858C-8487-A6FBE30D3D13}"/>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42A619E5-0C24-0862-7EEF-7E2E1180BB7E}"/>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11" name="Arrow: Chevron 10">
              <a:extLst>
                <a:ext uri="{FF2B5EF4-FFF2-40B4-BE49-F238E27FC236}">
                  <a16:creationId xmlns:a16="http://schemas.microsoft.com/office/drawing/2014/main" id="{3DCE8D59-66DA-F793-F82B-0FB41FD18273}"/>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hevron 11">
              <a:extLst>
                <a:ext uri="{FF2B5EF4-FFF2-40B4-BE49-F238E27FC236}">
                  <a16:creationId xmlns:a16="http://schemas.microsoft.com/office/drawing/2014/main" id="{E66572ED-8EC6-FAF1-9C6E-70B657F2907F}"/>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 name="Title 1">
            <a:extLst>
              <a:ext uri="{FF2B5EF4-FFF2-40B4-BE49-F238E27FC236}">
                <a16:creationId xmlns:a16="http://schemas.microsoft.com/office/drawing/2014/main" id="{18B7B78C-9DF1-4686-A7CF-59FE6EEE66F0}"/>
              </a:ext>
            </a:extLst>
          </p:cNvPr>
          <p:cNvSpPr txBox="1">
            <a:spLocks/>
          </p:cNvSpPr>
          <p:nvPr/>
        </p:nvSpPr>
        <p:spPr>
          <a:xfrm rot="16200000">
            <a:off x="-2788671" y="3225395"/>
            <a:ext cx="6355218"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n w="0"/>
                <a:solidFill>
                  <a:schemeClr val="accent1">
                    <a:alpha val="64000"/>
                  </a:schemeClr>
                </a:solidFill>
                <a:effectLst>
                  <a:outerShdw blurRad="38100" dist="25400" dir="5400000" algn="ctr" rotWithShape="0">
                    <a:srgbClr val="6E747A">
                      <a:alpha val="43000"/>
                    </a:srgbClr>
                  </a:outerShdw>
                </a:effectLst>
              </a:rPr>
              <a:t>2. </a:t>
            </a:r>
            <a:r>
              <a:rPr lang="en-GB" dirty="0">
                <a:ln w="0"/>
                <a:solidFill>
                  <a:schemeClr val="accent1">
                    <a:alpha val="64000"/>
                  </a:schemeClr>
                </a:solidFill>
                <a:effectLst>
                  <a:outerShdw blurRad="38100" dist="25400" dir="5400000" algn="ctr" rotWithShape="0">
                    <a:srgbClr val="6E747A">
                      <a:alpha val="43000"/>
                    </a:srgbClr>
                  </a:outerShdw>
                </a:effectLst>
              </a:rPr>
              <a:t>With Sequence Diagram</a:t>
            </a:r>
          </a:p>
        </p:txBody>
      </p:sp>
      <p:pic>
        <p:nvPicPr>
          <p:cNvPr id="22" name="Picture 21" descr="A screen shot of a computer program&#10;&#10;Description automatically generated">
            <a:extLst>
              <a:ext uri="{FF2B5EF4-FFF2-40B4-BE49-F238E27FC236}">
                <a16:creationId xmlns:a16="http://schemas.microsoft.com/office/drawing/2014/main" id="{ADFBDA60-BD93-ED92-1E05-69595A3D9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350" y="3816470"/>
            <a:ext cx="8564874" cy="2989792"/>
          </a:xfrm>
          <a:prstGeom prst="rect">
            <a:avLst/>
          </a:prstGeom>
        </p:spPr>
      </p:pic>
    </p:spTree>
    <p:extLst>
      <p:ext uri="{BB962C8B-B14F-4D97-AF65-F5344CB8AC3E}">
        <p14:creationId xmlns:p14="http://schemas.microsoft.com/office/powerpoint/2010/main" val="54667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20356E-254F-4403-0954-23C7DC81AE30}"/>
              </a:ext>
            </a:extLst>
          </p:cNvPr>
          <p:cNvSpPr txBox="1">
            <a:spLocks/>
          </p:cNvSpPr>
          <p:nvPr/>
        </p:nvSpPr>
        <p:spPr>
          <a:xfrm rot="16200000">
            <a:off x="-2708055" y="3340359"/>
            <a:ext cx="6254603" cy="7778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n w="0"/>
                <a:solidFill>
                  <a:schemeClr val="accent1">
                    <a:alpha val="64000"/>
                  </a:schemeClr>
                </a:solidFill>
                <a:effectLst>
                  <a:outerShdw blurRad="38100" dist="25400" dir="5400000" algn="ctr" rotWithShape="0">
                    <a:srgbClr val="6E747A">
                      <a:alpha val="43000"/>
                    </a:srgbClr>
                  </a:outerShdw>
                </a:effectLst>
              </a:rPr>
              <a:t>3. </a:t>
            </a:r>
            <a:r>
              <a:rPr lang="en-GB" dirty="0">
                <a:ln w="0"/>
                <a:solidFill>
                  <a:schemeClr val="accent1">
                    <a:alpha val="64000"/>
                  </a:schemeClr>
                </a:solidFill>
                <a:effectLst>
                  <a:outerShdw blurRad="38100" dist="25400" dir="5400000" algn="ctr" rotWithShape="0">
                    <a:srgbClr val="6E747A">
                      <a:alpha val="43000"/>
                    </a:srgbClr>
                  </a:outerShdw>
                </a:effectLst>
              </a:rPr>
              <a:t>Sequence &amp; Class Diagram</a:t>
            </a:r>
          </a:p>
        </p:txBody>
      </p:sp>
      <p:pic>
        <p:nvPicPr>
          <p:cNvPr id="8" name="Picture 7" descr="A screenshot of a computer&#10;&#10;Description automatically generated">
            <a:extLst>
              <a:ext uri="{FF2B5EF4-FFF2-40B4-BE49-F238E27FC236}">
                <a16:creationId xmlns:a16="http://schemas.microsoft.com/office/drawing/2014/main" id="{47BBFB72-6EC7-492A-4A4D-1B9818960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16" y="1776475"/>
            <a:ext cx="10625892" cy="3622724"/>
          </a:xfrm>
          <a:prstGeom prst="rect">
            <a:avLst/>
          </a:prstGeom>
        </p:spPr>
      </p:pic>
      <p:grpSp>
        <p:nvGrpSpPr>
          <p:cNvPr id="11" name="Group 10">
            <a:extLst>
              <a:ext uri="{FF2B5EF4-FFF2-40B4-BE49-F238E27FC236}">
                <a16:creationId xmlns:a16="http://schemas.microsoft.com/office/drawing/2014/main" id="{8C1F9B32-4891-DE2A-D48F-D446EC2E79A8}"/>
              </a:ext>
            </a:extLst>
          </p:cNvPr>
          <p:cNvGrpSpPr/>
          <p:nvPr/>
        </p:nvGrpSpPr>
        <p:grpSpPr>
          <a:xfrm>
            <a:off x="-367060" y="-46180"/>
            <a:ext cx="12874555" cy="683660"/>
            <a:chOff x="-367060" y="41474"/>
            <a:chExt cx="12874555" cy="1174471"/>
          </a:xfrm>
        </p:grpSpPr>
        <p:grpSp>
          <p:nvGrpSpPr>
            <p:cNvPr id="12" name="Group 11">
              <a:extLst>
                <a:ext uri="{FF2B5EF4-FFF2-40B4-BE49-F238E27FC236}">
                  <a16:creationId xmlns:a16="http://schemas.microsoft.com/office/drawing/2014/main" id="{F90B563B-90DC-A865-3CDA-8612C20E8BFF}"/>
                </a:ext>
              </a:extLst>
            </p:cNvPr>
            <p:cNvGrpSpPr/>
            <p:nvPr/>
          </p:nvGrpSpPr>
          <p:grpSpPr>
            <a:xfrm>
              <a:off x="2947575" y="41474"/>
              <a:ext cx="3108648" cy="1163214"/>
              <a:chOff x="-1171023" y="1133189"/>
              <a:chExt cx="3957078" cy="1062980"/>
            </a:xfrm>
          </p:grpSpPr>
          <p:sp>
            <p:nvSpPr>
              <p:cNvPr id="18" name="Arrow: Chevron 17">
                <a:extLst>
                  <a:ext uri="{FF2B5EF4-FFF2-40B4-BE49-F238E27FC236}">
                    <a16:creationId xmlns:a16="http://schemas.microsoft.com/office/drawing/2014/main" id="{34984164-D1D9-3AF9-F791-F72D5118E0C1}"/>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6DAF689C-B31C-4138-2497-8E56850A192A}"/>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3" name="Group 12">
              <a:extLst>
                <a:ext uri="{FF2B5EF4-FFF2-40B4-BE49-F238E27FC236}">
                  <a16:creationId xmlns:a16="http://schemas.microsoft.com/office/drawing/2014/main" id="{C08F6461-E725-A316-A725-FC978827A502}"/>
                </a:ext>
              </a:extLst>
            </p:cNvPr>
            <p:cNvGrpSpPr/>
            <p:nvPr/>
          </p:nvGrpSpPr>
          <p:grpSpPr>
            <a:xfrm>
              <a:off x="5957203" y="52731"/>
              <a:ext cx="3314635" cy="1163214"/>
              <a:chOff x="-1357649" y="1143476"/>
              <a:chExt cx="4219284" cy="1062981"/>
            </a:xfrm>
          </p:grpSpPr>
          <p:sp>
            <p:nvSpPr>
              <p:cNvPr id="16" name="Arrow: Chevron 15">
                <a:extLst>
                  <a:ext uri="{FF2B5EF4-FFF2-40B4-BE49-F238E27FC236}">
                    <a16:creationId xmlns:a16="http://schemas.microsoft.com/office/drawing/2014/main" id="{FAB507BE-96F7-7B45-4751-3D8137CE36E4}"/>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13408036-13E1-54AF-111C-97E90A7B14A1}"/>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14" name="Arrow: Chevron 13">
              <a:extLst>
                <a:ext uri="{FF2B5EF4-FFF2-40B4-BE49-F238E27FC236}">
                  <a16:creationId xmlns:a16="http://schemas.microsoft.com/office/drawing/2014/main" id="{FD70D841-0C76-A082-9293-4E8FC27DF8A1}"/>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39D01616-C6D2-E690-E56D-31D9157A880B}"/>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25254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20356E-254F-4403-0954-23C7DC81AE30}"/>
              </a:ext>
            </a:extLst>
          </p:cNvPr>
          <p:cNvSpPr txBox="1">
            <a:spLocks/>
          </p:cNvSpPr>
          <p:nvPr/>
        </p:nvSpPr>
        <p:spPr>
          <a:xfrm rot="16200000">
            <a:off x="-2708055" y="3340359"/>
            <a:ext cx="6254603" cy="7778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n w="0"/>
                <a:solidFill>
                  <a:schemeClr val="accent1">
                    <a:alpha val="64000"/>
                  </a:schemeClr>
                </a:solidFill>
                <a:effectLst>
                  <a:outerShdw blurRad="38100" dist="25400" dir="5400000" algn="ctr" rotWithShape="0">
                    <a:srgbClr val="6E747A">
                      <a:alpha val="43000"/>
                    </a:srgbClr>
                  </a:outerShdw>
                </a:effectLst>
              </a:rPr>
              <a:t>3. </a:t>
            </a:r>
            <a:r>
              <a:rPr lang="en-GB" dirty="0">
                <a:ln w="0"/>
                <a:solidFill>
                  <a:schemeClr val="accent1">
                    <a:alpha val="64000"/>
                  </a:schemeClr>
                </a:solidFill>
                <a:effectLst>
                  <a:outerShdw blurRad="38100" dist="25400" dir="5400000" algn="ctr" rotWithShape="0">
                    <a:srgbClr val="6E747A">
                      <a:alpha val="43000"/>
                    </a:srgbClr>
                  </a:outerShdw>
                </a:effectLst>
              </a:rPr>
              <a:t>Sequence &amp; Class Diagram</a:t>
            </a:r>
          </a:p>
        </p:txBody>
      </p:sp>
      <p:grpSp>
        <p:nvGrpSpPr>
          <p:cNvPr id="11" name="Group 10">
            <a:extLst>
              <a:ext uri="{FF2B5EF4-FFF2-40B4-BE49-F238E27FC236}">
                <a16:creationId xmlns:a16="http://schemas.microsoft.com/office/drawing/2014/main" id="{8C1F9B32-4891-DE2A-D48F-D446EC2E79A8}"/>
              </a:ext>
            </a:extLst>
          </p:cNvPr>
          <p:cNvGrpSpPr/>
          <p:nvPr/>
        </p:nvGrpSpPr>
        <p:grpSpPr>
          <a:xfrm>
            <a:off x="-367060" y="-46180"/>
            <a:ext cx="12874555" cy="683660"/>
            <a:chOff x="-367060" y="41474"/>
            <a:chExt cx="12874555" cy="1174471"/>
          </a:xfrm>
        </p:grpSpPr>
        <p:grpSp>
          <p:nvGrpSpPr>
            <p:cNvPr id="12" name="Group 11">
              <a:extLst>
                <a:ext uri="{FF2B5EF4-FFF2-40B4-BE49-F238E27FC236}">
                  <a16:creationId xmlns:a16="http://schemas.microsoft.com/office/drawing/2014/main" id="{F90B563B-90DC-A865-3CDA-8612C20E8BFF}"/>
                </a:ext>
              </a:extLst>
            </p:cNvPr>
            <p:cNvGrpSpPr/>
            <p:nvPr/>
          </p:nvGrpSpPr>
          <p:grpSpPr>
            <a:xfrm>
              <a:off x="2947575" y="41474"/>
              <a:ext cx="3108648" cy="1163214"/>
              <a:chOff x="-1171023" y="1133189"/>
              <a:chExt cx="3957078" cy="1062980"/>
            </a:xfrm>
          </p:grpSpPr>
          <p:sp>
            <p:nvSpPr>
              <p:cNvPr id="18" name="Arrow: Chevron 17">
                <a:extLst>
                  <a:ext uri="{FF2B5EF4-FFF2-40B4-BE49-F238E27FC236}">
                    <a16:creationId xmlns:a16="http://schemas.microsoft.com/office/drawing/2014/main" id="{34984164-D1D9-3AF9-F791-F72D5118E0C1}"/>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6DAF689C-B31C-4138-2497-8E56850A192A}"/>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3" name="Group 12">
              <a:extLst>
                <a:ext uri="{FF2B5EF4-FFF2-40B4-BE49-F238E27FC236}">
                  <a16:creationId xmlns:a16="http://schemas.microsoft.com/office/drawing/2014/main" id="{C08F6461-E725-A316-A725-FC978827A502}"/>
                </a:ext>
              </a:extLst>
            </p:cNvPr>
            <p:cNvGrpSpPr/>
            <p:nvPr/>
          </p:nvGrpSpPr>
          <p:grpSpPr>
            <a:xfrm>
              <a:off x="5957203" y="52731"/>
              <a:ext cx="3314635" cy="1163214"/>
              <a:chOff x="-1357649" y="1143476"/>
              <a:chExt cx="4219284" cy="1062981"/>
            </a:xfrm>
          </p:grpSpPr>
          <p:sp>
            <p:nvSpPr>
              <p:cNvPr id="16" name="Arrow: Chevron 15">
                <a:extLst>
                  <a:ext uri="{FF2B5EF4-FFF2-40B4-BE49-F238E27FC236}">
                    <a16:creationId xmlns:a16="http://schemas.microsoft.com/office/drawing/2014/main" id="{FAB507BE-96F7-7B45-4751-3D8137CE36E4}"/>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13408036-13E1-54AF-111C-97E90A7B14A1}"/>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14" name="Arrow: Chevron 13">
              <a:extLst>
                <a:ext uri="{FF2B5EF4-FFF2-40B4-BE49-F238E27FC236}">
                  <a16:creationId xmlns:a16="http://schemas.microsoft.com/office/drawing/2014/main" id="{FD70D841-0C76-A082-9293-4E8FC27DF8A1}"/>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39D01616-C6D2-E690-E56D-31D9157A880B}"/>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4" name="Picture 3" descr="A screenshot of a computer program&#10;&#10;Description automatically generated">
            <a:extLst>
              <a:ext uri="{FF2B5EF4-FFF2-40B4-BE49-F238E27FC236}">
                <a16:creationId xmlns:a16="http://schemas.microsoft.com/office/drawing/2014/main" id="{C54B9B04-76D6-8B72-D00E-4630EDCCC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0812" y="1241849"/>
            <a:ext cx="8072497" cy="5029237"/>
          </a:xfrm>
          <a:prstGeom prst="rect">
            <a:avLst/>
          </a:prstGeom>
        </p:spPr>
      </p:pic>
    </p:spTree>
    <p:extLst>
      <p:ext uri="{BB962C8B-B14F-4D97-AF65-F5344CB8AC3E}">
        <p14:creationId xmlns:p14="http://schemas.microsoft.com/office/powerpoint/2010/main" val="1212311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20356E-254F-4403-0954-23C7DC81AE30}"/>
              </a:ext>
            </a:extLst>
          </p:cNvPr>
          <p:cNvSpPr txBox="1">
            <a:spLocks/>
          </p:cNvSpPr>
          <p:nvPr/>
        </p:nvSpPr>
        <p:spPr>
          <a:xfrm rot="16200000">
            <a:off x="-2708055" y="3340359"/>
            <a:ext cx="6254603" cy="7778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n w="0"/>
                <a:solidFill>
                  <a:schemeClr val="accent1">
                    <a:alpha val="64000"/>
                  </a:schemeClr>
                </a:solidFill>
                <a:effectLst>
                  <a:outerShdw blurRad="38100" dist="25400" dir="5400000" algn="ctr" rotWithShape="0">
                    <a:srgbClr val="6E747A">
                      <a:alpha val="43000"/>
                    </a:srgbClr>
                  </a:outerShdw>
                </a:effectLst>
              </a:rPr>
              <a:t>3. </a:t>
            </a:r>
            <a:r>
              <a:rPr lang="en-GB" dirty="0">
                <a:ln w="0"/>
                <a:solidFill>
                  <a:schemeClr val="accent1">
                    <a:alpha val="64000"/>
                  </a:schemeClr>
                </a:solidFill>
                <a:effectLst>
                  <a:outerShdw blurRad="38100" dist="25400" dir="5400000" algn="ctr" rotWithShape="0">
                    <a:srgbClr val="6E747A">
                      <a:alpha val="43000"/>
                    </a:srgbClr>
                  </a:outerShdw>
                </a:effectLst>
              </a:rPr>
              <a:t>Sequence &amp; Class Diagram</a:t>
            </a:r>
          </a:p>
        </p:txBody>
      </p:sp>
      <p:pic>
        <p:nvPicPr>
          <p:cNvPr id="8" name="Picture 7" descr="A screenshot of a computer&#10;&#10;Description automatically generated">
            <a:extLst>
              <a:ext uri="{FF2B5EF4-FFF2-40B4-BE49-F238E27FC236}">
                <a16:creationId xmlns:a16="http://schemas.microsoft.com/office/drawing/2014/main" id="{47BBFB72-6EC7-492A-4A4D-1B9818960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716" y="1776475"/>
            <a:ext cx="10625892" cy="3622724"/>
          </a:xfrm>
          <a:prstGeom prst="rect">
            <a:avLst/>
          </a:prstGeom>
        </p:spPr>
      </p:pic>
      <p:grpSp>
        <p:nvGrpSpPr>
          <p:cNvPr id="11" name="Group 10">
            <a:extLst>
              <a:ext uri="{FF2B5EF4-FFF2-40B4-BE49-F238E27FC236}">
                <a16:creationId xmlns:a16="http://schemas.microsoft.com/office/drawing/2014/main" id="{8C1F9B32-4891-DE2A-D48F-D446EC2E79A8}"/>
              </a:ext>
            </a:extLst>
          </p:cNvPr>
          <p:cNvGrpSpPr/>
          <p:nvPr/>
        </p:nvGrpSpPr>
        <p:grpSpPr>
          <a:xfrm>
            <a:off x="-367060" y="-46180"/>
            <a:ext cx="12874555" cy="683660"/>
            <a:chOff x="-367060" y="41474"/>
            <a:chExt cx="12874555" cy="1174471"/>
          </a:xfrm>
        </p:grpSpPr>
        <p:grpSp>
          <p:nvGrpSpPr>
            <p:cNvPr id="12" name="Group 11">
              <a:extLst>
                <a:ext uri="{FF2B5EF4-FFF2-40B4-BE49-F238E27FC236}">
                  <a16:creationId xmlns:a16="http://schemas.microsoft.com/office/drawing/2014/main" id="{F90B563B-90DC-A865-3CDA-8612C20E8BFF}"/>
                </a:ext>
              </a:extLst>
            </p:cNvPr>
            <p:cNvGrpSpPr/>
            <p:nvPr/>
          </p:nvGrpSpPr>
          <p:grpSpPr>
            <a:xfrm>
              <a:off x="2947575" y="41474"/>
              <a:ext cx="3108648" cy="1163214"/>
              <a:chOff x="-1171023" y="1133189"/>
              <a:chExt cx="3957078" cy="1062980"/>
            </a:xfrm>
          </p:grpSpPr>
          <p:sp>
            <p:nvSpPr>
              <p:cNvPr id="18" name="Arrow: Chevron 17">
                <a:extLst>
                  <a:ext uri="{FF2B5EF4-FFF2-40B4-BE49-F238E27FC236}">
                    <a16:creationId xmlns:a16="http://schemas.microsoft.com/office/drawing/2014/main" id="{34984164-D1D9-3AF9-F791-F72D5118E0C1}"/>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6DAF689C-B31C-4138-2497-8E56850A192A}"/>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3" name="Group 12">
              <a:extLst>
                <a:ext uri="{FF2B5EF4-FFF2-40B4-BE49-F238E27FC236}">
                  <a16:creationId xmlns:a16="http://schemas.microsoft.com/office/drawing/2014/main" id="{C08F6461-E725-A316-A725-FC978827A502}"/>
                </a:ext>
              </a:extLst>
            </p:cNvPr>
            <p:cNvGrpSpPr/>
            <p:nvPr/>
          </p:nvGrpSpPr>
          <p:grpSpPr>
            <a:xfrm>
              <a:off x="5957203" y="52731"/>
              <a:ext cx="3314635" cy="1163214"/>
              <a:chOff x="-1357649" y="1143476"/>
              <a:chExt cx="4219284" cy="1062981"/>
            </a:xfrm>
          </p:grpSpPr>
          <p:sp>
            <p:nvSpPr>
              <p:cNvPr id="16" name="Arrow: Chevron 15">
                <a:extLst>
                  <a:ext uri="{FF2B5EF4-FFF2-40B4-BE49-F238E27FC236}">
                    <a16:creationId xmlns:a16="http://schemas.microsoft.com/office/drawing/2014/main" id="{FAB507BE-96F7-7B45-4751-3D8137CE36E4}"/>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13408036-13E1-54AF-111C-97E90A7B14A1}"/>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14" name="Arrow: Chevron 13">
              <a:extLst>
                <a:ext uri="{FF2B5EF4-FFF2-40B4-BE49-F238E27FC236}">
                  <a16:creationId xmlns:a16="http://schemas.microsoft.com/office/drawing/2014/main" id="{FD70D841-0C76-A082-9293-4E8FC27DF8A1}"/>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hevron 14">
              <a:extLst>
                <a:ext uri="{FF2B5EF4-FFF2-40B4-BE49-F238E27FC236}">
                  <a16:creationId xmlns:a16="http://schemas.microsoft.com/office/drawing/2014/main" id="{39D01616-C6D2-E690-E56D-31D9157A880B}"/>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02682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 shot of a computer program&#10;&#10;Description automatically generated">
            <a:extLst>
              <a:ext uri="{FF2B5EF4-FFF2-40B4-BE49-F238E27FC236}">
                <a16:creationId xmlns:a16="http://schemas.microsoft.com/office/drawing/2014/main" id="{9F45F2AD-0AF3-5C6F-08B9-026689DCC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54" y="1412843"/>
            <a:ext cx="11046595" cy="4673920"/>
          </a:xfrm>
          <a:prstGeom prst="rect">
            <a:avLst/>
          </a:prstGeom>
        </p:spPr>
      </p:pic>
      <p:grpSp>
        <p:nvGrpSpPr>
          <p:cNvPr id="17" name="Group 16">
            <a:extLst>
              <a:ext uri="{FF2B5EF4-FFF2-40B4-BE49-F238E27FC236}">
                <a16:creationId xmlns:a16="http://schemas.microsoft.com/office/drawing/2014/main" id="{8A91C275-FDF3-47F3-6C4A-A0B3E4229798}"/>
              </a:ext>
            </a:extLst>
          </p:cNvPr>
          <p:cNvGrpSpPr/>
          <p:nvPr/>
        </p:nvGrpSpPr>
        <p:grpSpPr>
          <a:xfrm>
            <a:off x="-367060" y="-46180"/>
            <a:ext cx="12874555" cy="683660"/>
            <a:chOff x="-367060" y="41474"/>
            <a:chExt cx="12874555" cy="1174471"/>
          </a:xfrm>
        </p:grpSpPr>
        <p:grpSp>
          <p:nvGrpSpPr>
            <p:cNvPr id="18" name="Group 17">
              <a:extLst>
                <a:ext uri="{FF2B5EF4-FFF2-40B4-BE49-F238E27FC236}">
                  <a16:creationId xmlns:a16="http://schemas.microsoft.com/office/drawing/2014/main" id="{2D53D05E-B447-E680-8ACA-29747BD9422C}"/>
                </a:ext>
              </a:extLst>
            </p:cNvPr>
            <p:cNvGrpSpPr/>
            <p:nvPr/>
          </p:nvGrpSpPr>
          <p:grpSpPr>
            <a:xfrm>
              <a:off x="2947575" y="41474"/>
              <a:ext cx="3108648" cy="1163214"/>
              <a:chOff x="-1171023" y="1133189"/>
              <a:chExt cx="3957078" cy="1062980"/>
            </a:xfrm>
          </p:grpSpPr>
          <p:sp>
            <p:nvSpPr>
              <p:cNvPr id="24" name="Arrow: Chevron 23">
                <a:extLst>
                  <a:ext uri="{FF2B5EF4-FFF2-40B4-BE49-F238E27FC236}">
                    <a16:creationId xmlns:a16="http://schemas.microsoft.com/office/drawing/2014/main" id="{08EB18F2-D0C3-E9B7-0578-4B5B0CD61E03}"/>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D50758AC-F8C0-898C-AE1D-2AD82135281E}"/>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9" name="Group 18">
              <a:extLst>
                <a:ext uri="{FF2B5EF4-FFF2-40B4-BE49-F238E27FC236}">
                  <a16:creationId xmlns:a16="http://schemas.microsoft.com/office/drawing/2014/main" id="{E6083952-AE04-F7DA-A27F-9F995AAB40C4}"/>
                </a:ext>
              </a:extLst>
            </p:cNvPr>
            <p:cNvGrpSpPr/>
            <p:nvPr/>
          </p:nvGrpSpPr>
          <p:grpSpPr>
            <a:xfrm>
              <a:off x="5957203" y="52731"/>
              <a:ext cx="3314635" cy="1163214"/>
              <a:chOff x="-1357649" y="1143476"/>
              <a:chExt cx="4219284" cy="1062981"/>
            </a:xfrm>
          </p:grpSpPr>
          <p:sp>
            <p:nvSpPr>
              <p:cNvPr id="22" name="Arrow: Chevron 21">
                <a:extLst>
                  <a:ext uri="{FF2B5EF4-FFF2-40B4-BE49-F238E27FC236}">
                    <a16:creationId xmlns:a16="http://schemas.microsoft.com/office/drawing/2014/main" id="{2D8AD7BD-7AFE-23A8-0179-237D24C7953A}"/>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29305512-5A1A-C7F6-A09F-AC08A9472E65}"/>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20" name="Arrow: Chevron 19">
              <a:extLst>
                <a:ext uri="{FF2B5EF4-FFF2-40B4-BE49-F238E27FC236}">
                  <a16:creationId xmlns:a16="http://schemas.microsoft.com/office/drawing/2014/main" id="{12EE0EB8-96D7-142F-72CD-C7FD62FC15E8}"/>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Chevron 20">
              <a:extLst>
                <a:ext uri="{FF2B5EF4-FFF2-40B4-BE49-F238E27FC236}">
                  <a16:creationId xmlns:a16="http://schemas.microsoft.com/office/drawing/2014/main" id="{4C6FF31A-1947-0717-6EEA-83B06B8F225B}"/>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6" name="Title 1">
            <a:extLst>
              <a:ext uri="{FF2B5EF4-FFF2-40B4-BE49-F238E27FC236}">
                <a16:creationId xmlns:a16="http://schemas.microsoft.com/office/drawing/2014/main" id="{B0CA80F2-5CA1-B584-D266-8752DF712094}"/>
              </a:ext>
            </a:extLst>
          </p:cNvPr>
          <p:cNvSpPr txBox="1">
            <a:spLocks/>
          </p:cNvSpPr>
          <p:nvPr/>
        </p:nvSpPr>
        <p:spPr>
          <a:xfrm rot="16200000">
            <a:off x="-2708055" y="3340359"/>
            <a:ext cx="6254603" cy="7778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n w="0"/>
                <a:solidFill>
                  <a:schemeClr val="accent1">
                    <a:alpha val="64000"/>
                  </a:schemeClr>
                </a:solidFill>
                <a:effectLst>
                  <a:outerShdw blurRad="38100" dist="25400" dir="5400000" algn="ctr" rotWithShape="0">
                    <a:srgbClr val="6E747A">
                      <a:alpha val="43000"/>
                    </a:srgbClr>
                  </a:outerShdw>
                </a:effectLst>
              </a:rPr>
              <a:t>3. </a:t>
            </a:r>
            <a:r>
              <a:rPr lang="en-GB" dirty="0">
                <a:ln w="0"/>
                <a:solidFill>
                  <a:schemeClr val="accent1">
                    <a:alpha val="64000"/>
                  </a:schemeClr>
                </a:solidFill>
                <a:effectLst>
                  <a:outerShdw blurRad="38100" dist="25400" dir="5400000" algn="ctr" rotWithShape="0">
                    <a:srgbClr val="6E747A">
                      <a:alpha val="43000"/>
                    </a:srgbClr>
                  </a:outerShdw>
                </a:effectLst>
              </a:rPr>
              <a:t>Sequence &amp; Class Diagram</a:t>
            </a:r>
          </a:p>
        </p:txBody>
      </p:sp>
    </p:spTree>
    <p:extLst>
      <p:ext uri="{BB962C8B-B14F-4D97-AF65-F5344CB8AC3E}">
        <p14:creationId xmlns:p14="http://schemas.microsoft.com/office/powerpoint/2010/main" val="224586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images of a star&#10;&#10;Description automatically generated">
            <a:extLst>
              <a:ext uri="{FF2B5EF4-FFF2-40B4-BE49-F238E27FC236}">
                <a16:creationId xmlns:a16="http://schemas.microsoft.com/office/drawing/2014/main" id="{415F3B98-DE66-2D0E-470A-45D56FB3423B}"/>
              </a:ext>
            </a:extLst>
          </p:cNvPr>
          <p:cNvPicPr>
            <a:picLocks noChangeAspect="1"/>
          </p:cNvPicPr>
          <p:nvPr/>
        </p:nvPicPr>
        <p:blipFill rotWithShape="1">
          <a:blip r:embed="rId3">
            <a:extLst>
              <a:ext uri="{28A0092B-C50C-407E-A947-70E740481C1C}">
                <a14:useLocalDpi xmlns:a14="http://schemas.microsoft.com/office/drawing/2010/main" val="0"/>
              </a:ext>
            </a:extLst>
          </a:blip>
          <a:srcRect t="9011"/>
          <a:stretch/>
        </p:blipFill>
        <p:spPr>
          <a:xfrm>
            <a:off x="234042" y="2624446"/>
            <a:ext cx="11723915" cy="1944075"/>
          </a:xfrm>
          <a:prstGeom prst="rect">
            <a:avLst/>
          </a:prstGeom>
        </p:spPr>
      </p:pic>
      <p:sp>
        <p:nvSpPr>
          <p:cNvPr id="6" name="Rectangle 5">
            <a:extLst>
              <a:ext uri="{FF2B5EF4-FFF2-40B4-BE49-F238E27FC236}">
                <a16:creationId xmlns:a16="http://schemas.microsoft.com/office/drawing/2014/main" id="{67BBC05D-6FC0-6825-62D3-584325BB93B5}"/>
              </a:ext>
            </a:extLst>
          </p:cNvPr>
          <p:cNvSpPr/>
          <p:nvPr/>
        </p:nvSpPr>
        <p:spPr>
          <a:xfrm>
            <a:off x="0" y="0"/>
            <a:ext cx="12192000" cy="1330036"/>
          </a:xfrm>
          <a:prstGeom prst="rect">
            <a:avLst/>
          </a:prstGeom>
          <a:solidFill>
            <a:srgbClr val="203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FE62012-8B5C-1578-8583-D2B70DC52AE4}"/>
              </a:ext>
            </a:extLst>
          </p:cNvPr>
          <p:cNvSpPr txBox="1"/>
          <p:nvPr/>
        </p:nvSpPr>
        <p:spPr>
          <a:xfrm>
            <a:off x="417834" y="341852"/>
            <a:ext cx="9189156" cy="646331"/>
          </a:xfrm>
          <a:prstGeom prst="rect">
            <a:avLst/>
          </a:prstGeom>
          <a:noFill/>
        </p:spPr>
        <p:txBody>
          <a:bodyPr wrap="square" rtlCol="0">
            <a:spAutoFit/>
          </a:bodyPr>
          <a:lstStyle/>
          <a:p>
            <a:r>
              <a:rPr kumimoji="0" lang="en-US" sz="3600" b="1" i="0" u="none" strike="noStrike" kern="0" cap="none" spc="0" normalizeH="0" baseline="0" noProof="0" dirty="0">
                <a:ln>
                  <a:noFill/>
                </a:ln>
                <a:solidFill>
                  <a:schemeClr val="bg1"/>
                </a:solidFill>
                <a:effectLst/>
                <a:uLnTx/>
                <a:uFillTx/>
                <a:latin typeface="Montserrat"/>
                <a:sym typeface="Montserrat"/>
              </a:rPr>
              <a:t>Neural Network </a:t>
            </a:r>
            <a:r>
              <a:rPr kumimoji="0" lang="en-US" sz="3600" b="1" i="0" u="none" strike="noStrike" kern="0" cap="none" spc="0" normalizeH="0" baseline="0" noProof="0" dirty="0" err="1">
                <a:ln>
                  <a:noFill/>
                </a:ln>
                <a:solidFill>
                  <a:schemeClr val="bg1"/>
                </a:solidFill>
                <a:effectLst/>
                <a:uLnTx/>
                <a:uFillTx/>
                <a:latin typeface="Montserrat"/>
                <a:sym typeface="Montserrat"/>
              </a:rPr>
              <a:t>Explainability</a:t>
            </a:r>
            <a:endParaRPr lang="en-GB" sz="3600" dirty="0"/>
          </a:p>
        </p:txBody>
      </p:sp>
      <p:sp>
        <p:nvSpPr>
          <p:cNvPr id="9" name="TextBox 8">
            <a:extLst>
              <a:ext uri="{FF2B5EF4-FFF2-40B4-BE49-F238E27FC236}">
                <a16:creationId xmlns:a16="http://schemas.microsoft.com/office/drawing/2014/main" id="{6951C023-4F2C-0355-2281-D75E2EB6FAD2}"/>
              </a:ext>
            </a:extLst>
          </p:cNvPr>
          <p:cNvSpPr txBox="1"/>
          <p:nvPr/>
        </p:nvSpPr>
        <p:spPr>
          <a:xfrm>
            <a:off x="222662" y="6587887"/>
            <a:ext cx="11981213" cy="261610"/>
          </a:xfrm>
          <a:prstGeom prst="rect">
            <a:avLst/>
          </a:prstGeom>
          <a:noFill/>
        </p:spPr>
        <p:txBody>
          <a:bodyPr wrap="square">
            <a:spAutoFit/>
          </a:bodyPr>
          <a:lstStyle/>
          <a:p>
            <a:pPr algn="r"/>
            <a:r>
              <a:rPr lang="en-GB" sz="1100" dirty="0">
                <a:latin typeface="Segoe UI" panose="020B0502040204020203" pitchFamily="34" charset="0"/>
              </a:rPr>
              <a:t>SMILKOV, D., THORAT, N., KIM, B., VI\'EGAS, F. &amp; WATTENBERG, M. 2017. </a:t>
            </a:r>
            <a:r>
              <a:rPr lang="en-GB" sz="1100" dirty="0" err="1">
                <a:latin typeface="Segoe UI" panose="020B0502040204020203" pitchFamily="34" charset="0"/>
              </a:rPr>
              <a:t>SmoothGrad</a:t>
            </a:r>
            <a:r>
              <a:rPr lang="en-GB" sz="1100" dirty="0">
                <a:latin typeface="Segoe UI" panose="020B0502040204020203" pitchFamily="34" charset="0"/>
              </a:rPr>
              <a:t>: removing noise by adding noise.</a:t>
            </a:r>
            <a:endParaRPr lang="en-GB" sz="1100" dirty="0"/>
          </a:p>
        </p:txBody>
      </p:sp>
    </p:spTree>
    <p:extLst>
      <p:ext uri="{BB962C8B-B14F-4D97-AF65-F5344CB8AC3E}">
        <p14:creationId xmlns:p14="http://schemas.microsoft.com/office/powerpoint/2010/main" val="141128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3">
            <a:extLst>
              <a:ext uri="{28A0092B-C50C-407E-A947-70E740481C1C}">
                <a14:useLocalDpi xmlns:a14="http://schemas.microsoft.com/office/drawing/2010/main" val="0"/>
              </a:ext>
            </a:extLst>
          </a:blip>
          <a:srcRect b="57069"/>
          <a:stretch/>
        </p:blipFill>
        <p:spPr>
          <a:xfrm>
            <a:off x="1" y="1"/>
            <a:ext cx="12192000" cy="219533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2FB746-1152-CCD8-7ACD-FDE70529B798}"/>
                  </a:ext>
                </a:extLst>
              </p:cNvPr>
              <p:cNvSpPr txBox="1"/>
              <p:nvPr/>
            </p:nvSpPr>
            <p:spPr>
              <a:xfrm>
                <a:off x="5251887" y="2506440"/>
                <a:ext cx="1543575" cy="18451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1</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i="1">
                                          <a:latin typeface="Cambria Math" panose="02040503050406030204" pitchFamily="18" charset="0"/>
                                          <a:ea typeface="Cambria Math" panose="02040503050406030204" pitchFamily="18" charset="0"/>
                                        </a:rPr>
                                        <m:t>1</m:t>
                                      </m:r>
                                    </m:sub>
                                  </m:sSub>
                                </m:den>
                              </m:f>
                            </m:e>
                          </m:d>
                        </m:num>
                        <m:den>
                          <m:nary>
                            <m:naryPr>
                              <m:chr m:val="∑"/>
                              <m:limLoc m:val="subSup"/>
                              <m:ctrlPr>
                                <a:rPr lang="en-GB" sz="3200" i="1">
                                  <a:latin typeface="Cambria Math" panose="02040503050406030204" pitchFamily="18" charset="0"/>
                                  <a:ea typeface="Cambria Math" panose="02040503050406030204" pitchFamily="18" charset="0"/>
                                </a:rPr>
                              </m:ctrlPr>
                            </m:naryPr>
                            <m:sub>
                              <m:r>
                                <m:rPr>
                                  <m:brk m:alnAt="25"/>
                                </m:rPr>
                                <a:rPr lang="en-GB" sz="3200" i="1">
                                  <a:latin typeface="Cambria Math" panose="02040503050406030204" pitchFamily="18" charset="0"/>
                                  <a:ea typeface="Cambria Math" panose="02040503050406030204" pitchFamily="18" charset="0"/>
                                </a:rPr>
                                <m:t>𝑖</m:t>
                              </m:r>
                              <m:r>
                                <a:rPr lang="en-GB" sz="3200" i="1">
                                  <a:latin typeface="Cambria Math" panose="02040503050406030204" pitchFamily="18" charset="0"/>
                                  <a:ea typeface="Cambria Math" panose="02040503050406030204" pitchFamily="18" charset="0"/>
                                </a:rPr>
                                <m:t>=1</m:t>
                              </m:r>
                            </m:sub>
                            <m:sup>
                              <m:r>
                                <a:rPr lang="en-GB" sz="3200" i="1">
                                  <a:latin typeface="Cambria Math" panose="02040503050406030204" pitchFamily="18" charset="0"/>
                                  <a:ea typeface="Cambria Math" panose="02040503050406030204" pitchFamily="18" charset="0"/>
                                </a:rPr>
                                <m:t>𝑛</m:t>
                              </m:r>
                            </m:sup>
                            <m:e>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𝑖</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i="1">
                                              <a:latin typeface="Cambria Math" panose="02040503050406030204" pitchFamily="18" charset="0"/>
                                              <a:ea typeface="Cambria Math" panose="02040503050406030204" pitchFamily="18" charset="0"/>
                                            </a:rPr>
                                            <m:t>1</m:t>
                                          </m:r>
                                        </m:sub>
                                      </m:sSub>
                                    </m:den>
                                  </m:f>
                                </m:e>
                              </m:d>
                            </m:e>
                          </m:nary>
                          <m:r>
                            <m:rPr>
                              <m:nor/>
                            </m:rPr>
                            <a:rPr lang="en-GB" sz="3200" dirty="0"/>
                            <m:t> </m:t>
                          </m:r>
                        </m:den>
                      </m:f>
                    </m:oMath>
                  </m:oMathPara>
                </a14:m>
                <a:endParaRPr lang="en-GB" sz="3200" dirty="0"/>
              </a:p>
            </p:txBody>
          </p:sp>
        </mc:Choice>
        <mc:Fallback xmlns="">
          <p:sp>
            <p:nvSpPr>
              <p:cNvPr id="9" name="TextBox 8">
                <a:extLst>
                  <a:ext uri="{FF2B5EF4-FFF2-40B4-BE49-F238E27FC236}">
                    <a16:creationId xmlns:a16="http://schemas.microsoft.com/office/drawing/2014/main" id="{122FB746-1152-CCD8-7ACD-FDE70529B798}"/>
                  </a:ext>
                </a:extLst>
              </p:cNvPr>
              <p:cNvSpPr txBox="1">
                <a:spLocks noRot="1" noChangeAspect="1" noMove="1" noResize="1" noEditPoints="1" noAdjustHandles="1" noChangeArrowheads="1" noChangeShapeType="1" noTextEdit="1"/>
              </p:cNvSpPr>
              <p:nvPr/>
            </p:nvSpPr>
            <p:spPr>
              <a:xfrm>
                <a:off x="5251887" y="2506440"/>
                <a:ext cx="1543575" cy="1845120"/>
              </a:xfrm>
              <a:prstGeom prst="rect">
                <a:avLst/>
              </a:prstGeom>
              <a:blipFill>
                <a:blip r:embed="rId4"/>
                <a:stretch>
                  <a:fillRect l="-395" r="-35573"/>
                </a:stretch>
              </a:blipFill>
            </p:spPr>
            <p:txBody>
              <a:bodyPr/>
              <a:lstStyle/>
              <a:p>
                <a:r>
                  <a:rPr lang="en-GB">
                    <a:noFill/>
                  </a:rPr>
                  <a:t> </a:t>
                </a:r>
              </a:p>
            </p:txBody>
          </p:sp>
        </mc:Fallback>
      </mc:AlternateContent>
      <p:sp>
        <p:nvSpPr>
          <p:cNvPr id="19" name="Rectangle 3">
            <a:extLst>
              <a:ext uri="{FF2B5EF4-FFF2-40B4-BE49-F238E27FC236}">
                <a16:creationId xmlns:a16="http://schemas.microsoft.com/office/drawing/2014/main" id="{3D3B4933-BB2A-D42E-5D99-979E5CDED556}"/>
              </a:ext>
            </a:extLst>
          </p:cNvPr>
          <p:cNvSpPr>
            <a:spLocks noChangeArrowheads="1"/>
          </p:cNvSpPr>
          <p:nvPr/>
        </p:nvSpPr>
        <p:spPr bwMode="auto">
          <a:xfrm>
            <a:off x="621484" y="2739320"/>
            <a:ext cx="4197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Write a Python method…</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88E9A9D3-320D-79E9-F086-AC5C817329AA}"/>
              </a:ext>
            </a:extLst>
          </p:cNvPr>
          <p:cNvSpPr/>
          <p:nvPr/>
        </p:nvSpPr>
        <p:spPr>
          <a:xfrm>
            <a:off x="878729" y="73075"/>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0C3AE9D3-2445-0CF1-8FDA-29A828E84D4E}"/>
              </a:ext>
            </a:extLst>
          </p:cNvPr>
          <p:cNvCxnSpPr>
            <a:cxnSpLocks/>
            <a:endCxn id="22" idx="0"/>
          </p:cNvCxnSpPr>
          <p:nvPr/>
        </p:nvCxnSpPr>
        <p:spPr>
          <a:xfrm flipH="1">
            <a:off x="1054595" y="299547"/>
            <a:ext cx="203753" cy="2520628"/>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22" name="Rectangle 21">
            <a:extLst>
              <a:ext uri="{FF2B5EF4-FFF2-40B4-BE49-F238E27FC236}">
                <a16:creationId xmlns:a16="http://schemas.microsoft.com/office/drawing/2014/main" id="{3B54D48D-ECDE-2CBC-A11A-4E4E6A11D5B4}"/>
              </a:ext>
            </a:extLst>
          </p:cNvPr>
          <p:cNvSpPr/>
          <p:nvPr/>
        </p:nvSpPr>
        <p:spPr>
          <a:xfrm>
            <a:off x="695274" y="2820175"/>
            <a:ext cx="718642" cy="3205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5161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3">
            <a:extLst>
              <a:ext uri="{28A0092B-C50C-407E-A947-70E740481C1C}">
                <a14:useLocalDpi xmlns:a14="http://schemas.microsoft.com/office/drawing/2010/main" val="0"/>
              </a:ext>
            </a:extLst>
          </a:blip>
          <a:srcRect b="57069"/>
          <a:stretch/>
        </p:blipFill>
        <p:spPr>
          <a:xfrm>
            <a:off x="1" y="1"/>
            <a:ext cx="12192000" cy="219533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2FB746-1152-CCD8-7ACD-FDE70529B798}"/>
                  </a:ext>
                </a:extLst>
              </p:cNvPr>
              <p:cNvSpPr txBox="1"/>
              <p:nvPr/>
            </p:nvSpPr>
            <p:spPr>
              <a:xfrm>
                <a:off x="5251887" y="2506440"/>
                <a:ext cx="1543575" cy="18451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1</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i="1">
                                          <a:latin typeface="Cambria Math" panose="02040503050406030204" pitchFamily="18" charset="0"/>
                                          <a:ea typeface="Cambria Math" panose="02040503050406030204" pitchFamily="18" charset="0"/>
                                        </a:rPr>
                                        <m:t>1</m:t>
                                      </m:r>
                                    </m:sub>
                                  </m:sSub>
                                </m:den>
                              </m:f>
                            </m:e>
                          </m:d>
                        </m:num>
                        <m:den>
                          <m:nary>
                            <m:naryPr>
                              <m:chr m:val="∑"/>
                              <m:limLoc m:val="subSup"/>
                              <m:ctrlPr>
                                <a:rPr lang="en-GB" sz="3200" i="1">
                                  <a:latin typeface="Cambria Math" panose="02040503050406030204" pitchFamily="18" charset="0"/>
                                  <a:ea typeface="Cambria Math" panose="02040503050406030204" pitchFamily="18" charset="0"/>
                                </a:rPr>
                              </m:ctrlPr>
                            </m:naryPr>
                            <m:sub>
                              <m:r>
                                <m:rPr>
                                  <m:brk m:alnAt="25"/>
                                </m:rPr>
                                <a:rPr lang="en-GB" sz="3200" i="1">
                                  <a:latin typeface="Cambria Math" panose="02040503050406030204" pitchFamily="18" charset="0"/>
                                  <a:ea typeface="Cambria Math" panose="02040503050406030204" pitchFamily="18" charset="0"/>
                                </a:rPr>
                                <m:t>𝑖</m:t>
                              </m:r>
                              <m:r>
                                <a:rPr lang="en-GB" sz="3200" i="1">
                                  <a:latin typeface="Cambria Math" panose="02040503050406030204" pitchFamily="18" charset="0"/>
                                  <a:ea typeface="Cambria Math" panose="02040503050406030204" pitchFamily="18" charset="0"/>
                                </a:rPr>
                                <m:t>=1</m:t>
                              </m:r>
                            </m:sub>
                            <m:sup>
                              <m:r>
                                <a:rPr lang="en-GB" sz="3200" i="1">
                                  <a:latin typeface="Cambria Math" panose="02040503050406030204" pitchFamily="18" charset="0"/>
                                  <a:ea typeface="Cambria Math" panose="02040503050406030204" pitchFamily="18" charset="0"/>
                                </a:rPr>
                                <m:t>𝑛</m:t>
                              </m:r>
                            </m:sup>
                            <m:e>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𝑖</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i="1">
                                              <a:latin typeface="Cambria Math" panose="02040503050406030204" pitchFamily="18" charset="0"/>
                                              <a:ea typeface="Cambria Math" panose="02040503050406030204" pitchFamily="18" charset="0"/>
                                            </a:rPr>
                                            <m:t>1</m:t>
                                          </m:r>
                                        </m:sub>
                                      </m:sSub>
                                    </m:den>
                                  </m:f>
                                </m:e>
                              </m:d>
                            </m:e>
                          </m:nary>
                          <m:r>
                            <m:rPr>
                              <m:nor/>
                            </m:rPr>
                            <a:rPr lang="en-GB" sz="3200" dirty="0"/>
                            <m:t> </m:t>
                          </m:r>
                        </m:den>
                      </m:f>
                    </m:oMath>
                  </m:oMathPara>
                </a14:m>
                <a:endParaRPr lang="en-GB" sz="3200" dirty="0"/>
              </a:p>
            </p:txBody>
          </p:sp>
        </mc:Choice>
        <mc:Fallback xmlns="">
          <p:sp>
            <p:nvSpPr>
              <p:cNvPr id="9" name="TextBox 8">
                <a:extLst>
                  <a:ext uri="{FF2B5EF4-FFF2-40B4-BE49-F238E27FC236}">
                    <a16:creationId xmlns:a16="http://schemas.microsoft.com/office/drawing/2014/main" id="{122FB746-1152-CCD8-7ACD-FDE70529B798}"/>
                  </a:ext>
                </a:extLst>
              </p:cNvPr>
              <p:cNvSpPr txBox="1">
                <a:spLocks noRot="1" noChangeAspect="1" noMove="1" noResize="1" noEditPoints="1" noAdjustHandles="1" noChangeArrowheads="1" noChangeShapeType="1" noTextEdit="1"/>
              </p:cNvSpPr>
              <p:nvPr/>
            </p:nvSpPr>
            <p:spPr>
              <a:xfrm>
                <a:off x="5251887" y="2506440"/>
                <a:ext cx="1543575" cy="1845120"/>
              </a:xfrm>
              <a:prstGeom prst="rect">
                <a:avLst/>
              </a:prstGeom>
              <a:blipFill>
                <a:blip r:embed="rId4"/>
                <a:stretch>
                  <a:fillRect l="-395" r="-35573"/>
                </a:stretch>
              </a:blipFill>
            </p:spPr>
            <p:txBody>
              <a:bodyPr/>
              <a:lstStyle/>
              <a:p>
                <a:r>
                  <a:rPr lang="en-GB">
                    <a:noFill/>
                  </a:rPr>
                  <a:t> </a:t>
                </a:r>
              </a:p>
            </p:txBody>
          </p:sp>
        </mc:Fallback>
      </mc:AlternateContent>
      <p:sp>
        <p:nvSpPr>
          <p:cNvPr id="19" name="Rectangle 3">
            <a:extLst>
              <a:ext uri="{FF2B5EF4-FFF2-40B4-BE49-F238E27FC236}">
                <a16:creationId xmlns:a16="http://schemas.microsoft.com/office/drawing/2014/main" id="{3D3B4933-BB2A-D42E-5D99-979E5CDED556}"/>
              </a:ext>
            </a:extLst>
          </p:cNvPr>
          <p:cNvSpPr>
            <a:spLocks noChangeArrowheads="1"/>
          </p:cNvSpPr>
          <p:nvPr/>
        </p:nvSpPr>
        <p:spPr bwMode="auto">
          <a:xfrm>
            <a:off x="621484" y="2739320"/>
            <a:ext cx="4197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Write a Python method…</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88E9A9D3-320D-79E9-F086-AC5C817329AA}"/>
              </a:ext>
            </a:extLst>
          </p:cNvPr>
          <p:cNvSpPr/>
          <p:nvPr/>
        </p:nvSpPr>
        <p:spPr>
          <a:xfrm>
            <a:off x="878729" y="73075"/>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0C3AE9D3-2445-0CF1-8FDA-29A828E84D4E}"/>
              </a:ext>
            </a:extLst>
          </p:cNvPr>
          <p:cNvCxnSpPr>
            <a:cxnSpLocks/>
            <a:endCxn id="22" idx="0"/>
          </p:cNvCxnSpPr>
          <p:nvPr/>
        </p:nvCxnSpPr>
        <p:spPr>
          <a:xfrm flipH="1">
            <a:off x="1054595" y="299547"/>
            <a:ext cx="203753" cy="2520628"/>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22" name="Rectangle 21">
            <a:extLst>
              <a:ext uri="{FF2B5EF4-FFF2-40B4-BE49-F238E27FC236}">
                <a16:creationId xmlns:a16="http://schemas.microsoft.com/office/drawing/2014/main" id="{3B54D48D-ECDE-2CBC-A11A-4E4E6A11D5B4}"/>
              </a:ext>
            </a:extLst>
          </p:cNvPr>
          <p:cNvSpPr/>
          <p:nvPr/>
        </p:nvSpPr>
        <p:spPr>
          <a:xfrm>
            <a:off x="695274" y="2820175"/>
            <a:ext cx="718642" cy="3205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79EE6E9A-55B8-79E2-D686-364B06117152}"/>
              </a:ext>
            </a:extLst>
          </p:cNvPr>
          <p:cNvSpPr txBox="1"/>
          <p:nvPr/>
        </p:nvSpPr>
        <p:spPr>
          <a:xfrm>
            <a:off x="427837" y="4983891"/>
            <a:ext cx="7675927" cy="369332"/>
          </a:xfrm>
          <a:prstGeom prst="rect">
            <a:avLst/>
          </a:prstGeom>
          <a:noFill/>
        </p:spPr>
        <p:txBody>
          <a:bodyPr wrap="square">
            <a:spAutoFit/>
          </a:bodyPr>
          <a:lstStyle/>
          <a:p>
            <a:r>
              <a:rPr lang="en-GB" dirty="0"/>
              <a:t>[0.2946969230706546</a:t>
            </a:r>
          </a:p>
        </p:txBody>
      </p:sp>
    </p:spTree>
    <p:extLst>
      <p:ext uri="{BB962C8B-B14F-4D97-AF65-F5344CB8AC3E}">
        <p14:creationId xmlns:p14="http://schemas.microsoft.com/office/powerpoint/2010/main" val="252206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D4FA8E72-B717-6660-F8F6-208CE66F93D1}"/>
              </a:ext>
            </a:extLst>
          </p:cNvPr>
          <p:cNvGrpSpPr/>
          <p:nvPr/>
        </p:nvGrpSpPr>
        <p:grpSpPr>
          <a:xfrm>
            <a:off x="2308527" y="-562138"/>
            <a:ext cx="7574945" cy="7982275"/>
            <a:chOff x="422436" y="247326"/>
            <a:chExt cx="6005890" cy="6328847"/>
          </a:xfrm>
        </p:grpSpPr>
        <p:sp>
          <p:nvSpPr>
            <p:cNvPr id="139" name="Freeform: Shape 138">
              <a:extLst>
                <a:ext uri="{FF2B5EF4-FFF2-40B4-BE49-F238E27FC236}">
                  <a16:creationId xmlns:a16="http://schemas.microsoft.com/office/drawing/2014/main" id="{C64CCA02-DF75-A9EF-25C5-E7F92A98CDB3}"/>
                </a:ext>
              </a:extLst>
            </p:cNvPr>
            <p:cNvSpPr/>
            <p:nvPr/>
          </p:nvSpPr>
          <p:spPr>
            <a:xfrm rot="8970427">
              <a:off x="3427939" y="247326"/>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ECB616"/>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7" name="Freeform: Shape 126">
              <a:extLst>
                <a:ext uri="{FF2B5EF4-FFF2-40B4-BE49-F238E27FC236}">
                  <a16:creationId xmlns:a16="http://schemas.microsoft.com/office/drawing/2014/main" id="{36DE4582-F73F-A399-29F6-5C34AD22F7E2}"/>
                </a:ext>
              </a:extLst>
            </p:cNvPr>
            <p:cNvSpPr/>
            <p:nvPr/>
          </p:nvSpPr>
          <p:spPr>
            <a:xfrm rot="12600000">
              <a:off x="4538681" y="1990423"/>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ED8200"/>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8" name="Freeform: Shape 137">
              <a:extLst>
                <a:ext uri="{FF2B5EF4-FFF2-40B4-BE49-F238E27FC236}">
                  <a16:creationId xmlns:a16="http://schemas.microsoft.com/office/drawing/2014/main" id="{5A73C47F-CE7E-2BF6-F894-9E17C9D565F6}"/>
                </a:ext>
              </a:extLst>
            </p:cNvPr>
            <p:cNvSpPr/>
            <p:nvPr/>
          </p:nvSpPr>
          <p:spPr>
            <a:xfrm rot="5400000">
              <a:off x="1347635" y="350835"/>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0B9D8A"/>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5" name="Freeform: Shape 134">
              <a:extLst>
                <a:ext uri="{FF2B5EF4-FFF2-40B4-BE49-F238E27FC236}">
                  <a16:creationId xmlns:a16="http://schemas.microsoft.com/office/drawing/2014/main" id="{8E88A269-CE0B-5664-4AA0-5CAFB0AA3750}"/>
                </a:ext>
              </a:extLst>
            </p:cNvPr>
            <p:cNvSpPr/>
            <p:nvPr/>
          </p:nvSpPr>
          <p:spPr>
            <a:xfrm rot="16200000">
              <a:off x="3579920" y="3830052"/>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AF282E"/>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6" name="Freeform: Shape 135">
              <a:extLst>
                <a:ext uri="{FF2B5EF4-FFF2-40B4-BE49-F238E27FC236}">
                  <a16:creationId xmlns:a16="http://schemas.microsoft.com/office/drawing/2014/main" id="{C6BA5F45-E9CF-393E-B47C-F7D6ABA2FAE5}"/>
                </a:ext>
              </a:extLst>
            </p:cNvPr>
            <p:cNvSpPr/>
            <p:nvPr/>
          </p:nvSpPr>
          <p:spPr>
            <a:xfrm rot="19830385">
              <a:off x="1538290" y="3905521"/>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283D68"/>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7" name="Freeform: Shape 136">
              <a:extLst>
                <a:ext uri="{FF2B5EF4-FFF2-40B4-BE49-F238E27FC236}">
                  <a16:creationId xmlns:a16="http://schemas.microsoft.com/office/drawing/2014/main" id="{A90797CD-716A-9EA8-7F43-730AA30CDBE1}"/>
                </a:ext>
              </a:extLst>
            </p:cNvPr>
            <p:cNvSpPr/>
            <p:nvPr/>
          </p:nvSpPr>
          <p:spPr>
            <a:xfrm rot="1727519">
              <a:off x="422436" y="2174521"/>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0093D9"/>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92" name="Group 191">
            <a:extLst>
              <a:ext uri="{FF2B5EF4-FFF2-40B4-BE49-F238E27FC236}">
                <a16:creationId xmlns:a16="http://schemas.microsoft.com/office/drawing/2014/main" id="{D8F747DB-99A1-19DC-EB7F-48B9FD80D262}"/>
              </a:ext>
            </a:extLst>
          </p:cNvPr>
          <p:cNvGrpSpPr/>
          <p:nvPr/>
        </p:nvGrpSpPr>
        <p:grpSpPr>
          <a:xfrm>
            <a:off x="2530535" y="430639"/>
            <a:ext cx="7126706" cy="5896302"/>
            <a:chOff x="2530535" y="430639"/>
            <a:chExt cx="7126706" cy="5896302"/>
          </a:xfrm>
        </p:grpSpPr>
        <p:sp>
          <p:nvSpPr>
            <p:cNvPr id="185" name="TextBox 184">
              <a:extLst>
                <a:ext uri="{FF2B5EF4-FFF2-40B4-BE49-F238E27FC236}">
                  <a16:creationId xmlns:a16="http://schemas.microsoft.com/office/drawing/2014/main" id="{339FE829-27C5-241B-6DC8-BB0E6E18CC15}"/>
                </a:ext>
              </a:extLst>
            </p:cNvPr>
            <p:cNvSpPr txBox="1"/>
            <p:nvPr/>
          </p:nvSpPr>
          <p:spPr>
            <a:xfrm>
              <a:off x="6816550" y="558767"/>
              <a:ext cx="1690484" cy="1077218"/>
            </a:xfrm>
            <a:prstGeom prst="rect">
              <a:avLst/>
            </a:prstGeom>
            <a:noFill/>
          </p:spPr>
          <p:txBody>
            <a:bodyPr wrap="square" rtlCol="0">
              <a:spAutoFit/>
            </a:bodyPr>
            <a:lstStyle/>
            <a:p>
              <a:pPr algn="ctr"/>
              <a:r>
                <a:rPr lang="en-GB" sz="4000" b="1" dirty="0">
                  <a:solidFill>
                    <a:schemeClr val="bg1"/>
                  </a:solidFill>
                </a:rPr>
                <a:t>1</a:t>
              </a:r>
            </a:p>
            <a:p>
              <a:pPr algn="ctr"/>
              <a:r>
                <a:rPr lang="en-GB" sz="2400" dirty="0">
                  <a:solidFill>
                    <a:schemeClr val="bg1"/>
                  </a:solidFill>
                </a:rPr>
                <a:t>Planning</a:t>
              </a:r>
            </a:p>
          </p:txBody>
        </p:sp>
        <p:sp>
          <p:nvSpPr>
            <p:cNvPr id="186" name="TextBox 185">
              <a:extLst>
                <a:ext uri="{FF2B5EF4-FFF2-40B4-BE49-F238E27FC236}">
                  <a16:creationId xmlns:a16="http://schemas.microsoft.com/office/drawing/2014/main" id="{76CEBC17-46BC-4E5E-3552-AA6A3B4E8293}"/>
                </a:ext>
              </a:extLst>
            </p:cNvPr>
            <p:cNvSpPr txBox="1"/>
            <p:nvPr/>
          </p:nvSpPr>
          <p:spPr>
            <a:xfrm>
              <a:off x="7966757" y="2891818"/>
              <a:ext cx="1690484" cy="1015663"/>
            </a:xfrm>
            <a:prstGeom prst="rect">
              <a:avLst/>
            </a:prstGeom>
            <a:noFill/>
          </p:spPr>
          <p:txBody>
            <a:bodyPr wrap="square" rtlCol="0">
              <a:spAutoFit/>
            </a:bodyPr>
            <a:lstStyle/>
            <a:p>
              <a:pPr algn="ctr"/>
              <a:r>
                <a:rPr lang="en-GB" sz="4000" b="1" dirty="0">
                  <a:solidFill>
                    <a:schemeClr val="bg1"/>
                  </a:solidFill>
                </a:rPr>
                <a:t>2</a:t>
              </a:r>
            </a:p>
            <a:p>
              <a:pPr algn="ctr"/>
              <a:r>
                <a:rPr lang="en-GB" sz="2000" dirty="0">
                  <a:solidFill>
                    <a:schemeClr val="bg1"/>
                  </a:solidFill>
                </a:rPr>
                <a:t>Analysis</a:t>
              </a:r>
            </a:p>
          </p:txBody>
        </p:sp>
        <p:sp>
          <p:nvSpPr>
            <p:cNvPr id="187" name="TextBox 186">
              <a:extLst>
                <a:ext uri="{FF2B5EF4-FFF2-40B4-BE49-F238E27FC236}">
                  <a16:creationId xmlns:a16="http://schemas.microsoft.com/office/drawing/2014/main" id="{E474809A-984F-3883-789C-E0F6E4C48592}"/>
                </a:ext>
              </a:extLst>
            </p:cNvPr>
            <p:cNvSpPr txBox="1"/>
            <p:nvPr/>
          </p:nvSpPr>
          <p:spPr>
            <a:xfrm>
              <a:off x="6526390" y="5249723"/>
              <a:ext cx="1690484" cy="1077218"/>
            </a:xfrm>
            <a:prstGeom prst="rect">
              <a:avLst/>
            </a:prstGeom>
            <a:noFill/>
          </p:spPr>
          <p:txBody>
            <a:bodyPr wrap="square" rtlCol="0">
              <a:spAutoFit/>
            </a:bodyPr>
            <a:lstStyle/>
            <a:p>
              <a:pPr algn="ctr"/>
              <a:r>
                <a:rPr lang="en-GB" sz="4000" b="1" dirty="0">
                  <a:solidFill>
                    <a:schemeClr val="bg1"/>
                  </a:solidFill>
                </a:rPr>
                <a:t>3</a:t>
              </a:r>
            </a:p>
            <a:p>
              <a:pPr algn="ctr"/>
              <a:r>
                <a:rPr lang="en-GB" sz="2400" dirty="0">
                  <a:solidFill>
                    <a:schemeClr val="bg1"/>
                  </a:solidFill>
                </a:rPr>
                <a:t>Design</a:t>
              </a:r>
            </a:p>
          </p:txBody>
        </p:sp>
        <p:sp>
          <p:nvSpPr>
            <p:cNvPr id="188" name="TextBox 187">
              <a:extLst>
                <a:ext uri="{FF2B5EF4-FFF2-40B4-BE49-F238E27FC236}">
                  <a16:creationId xmlns:a16="http://schemas.microsoft.com/office/drawing/2014/main" id="{E84AC93A-2D1D-AE3E-FF0A-B781C80A2B0C}"/>
                </a:ext>
              </a:extLst>
            </p:cNvPr>
            <p:cNvSpPr txBox="1"/>
            <p:nvPr/>
          </p:nvSpPr>
          <p:spPr>
            <a:xfrm>
              <a:off x="3895743" y="5111395"/>
              <a:ext cx="1690484" cy="1077218"/>
            </a:xfrm>
            <a:prstGeom prst="rect">
              <a:avLst/>
            </a:prstGeom>
            <a:noFill/>
          </p:spPr>
          <p:txBody>
            <a:bodyPr wrap="square" rtlCol="0">
              <a:spAutoFit/>
            </a:bodyPr>
            <a:lstStyle/>
            <a:p>
              <a:pPr algn="ctr"/>
              <a:r>
                <a:rPr lang="en-GB" sz="4000" b="1" dirty="0">
                  <a:solidFill>
                    <a:schemeClr val="bg1"/>
                  </a:solidFill>
                </a:rPr>
                <a:t>4</a:t>
              </a:r>
            </a:p>
            <a:p>
              <a:pPr algn="ctr"/>
              <a:r>
                <a:rPr lang="en-GB" sz="2400" dirty="0">
                  <a:solidFill>
                    <a:schemeClr val="bg1"/>
                  </a:solidFill>
                </a:rPr>
                <a:t>Implement</a:t>
              </a:r>
            </a:p>
          </p:txBody>
        </p:sp>
        <p:sp>
          <p:nvSpPr>
            <p:cNvPr id="189" name="TextBox 188">
              <a:extLst>
                <a:ext uri="{FF2B5EF4-FFF2-40B4-BE49-F238E27FC236}">
                  <a16:creationId xmlns:a16="http://schemas.microsoft.com/office/drawing/2014/main" id="{70ED054E-A671-BDA7-3983-E153D24837A1}"/>
                </a:ext>
              </a:extLst>
            </p:cNvPr>
            <p:cNvSpPr txBox="1"/>
            <p:nvPr/>
          </p:nvSpPr>
          <p:spPr>
            <a:xfrm>
              <a:off x="2530535" y="2837059"/>
              <a:ext cx="1690484" cy="1077218"/>
            </a:xfrm>
            <a:prstGeom prst="rect">
              <a:avLst/>
            </a:prstGeom>
            <a:noFill/>
          </p:spPr>
          <p:txBody>
            <a:bodyPr wrap="square" rtlCol="0">
              <a:spAutoFit/>
            </a:bodyPr>
            <a:lstStyle/>
            <a:p>
              <a:pPr algn="ctr"/>
              <a:r>
                <a:rPr lang="en-GB" sz="4000" b="1" dirty="0">
                  <a:solidFill>
                    <a:schemeClr val="bg1"/>
                  </a:solidFill>
                </a:rPr>
                <a:t>5</a:t>
              </a:r>
            </a:p>
            <a:p>
              <a:pPr algn="ctr"/>
              <a:r>
                <a:rPr lang="en-GB" sz="2400" dirty="0">
                  <a:solidFill>
                    <a:schemeClr val="bg1"/>
                  </a:solidFill>
                </a:rPr>
                <a:t>Test</a:t>
              </a:r>
            </a:p>
          </p:txBody>
        </p:sp>
        <p:sp>
          <p:nvSpPr>
            <p:cNvPr id="190" name="TextBox 189">
              <a:extLst>
                <a:ext uri="{FF2B5EF4-FFF2-40B4-BE49-F238E27FC236}">
                  <a16:creationId xmlns:a16="http://schemas.microsoft.com/office/drawing/2014/main" id="{F8E8C702-B378-CEE6-96CF-FA443406CA92}"/>
                </a:ext>
              </a:extLst>
            </p:cNvPr>
            <p:cNvSpPr txBox="1"/>
            <p:nvPr/>
          </p:nvSpPr>
          <p:spPr>
            <a:xfrm>
              <a:off x="3885098" y="430639"/>
              <a:ext cx="1690484" cy="1077218"/>
            </a:xfrm>
            <a:prstGeom prst="rect">
              <a:avLst/>
            </a:prstGeom>
            <a:noFill/>
          </p:spPr>
          <p:txBody>
            <a:bodyPr wrap="square" rtlCol="0">
              <a:spAutoFit/>
            </a:bodyPr>
            <a:lstStyle/>
            <a:p>
              <a:pPr algn="ctr"/>
              <a:r>
                <a:rPr lang="en-GB" sz="4000" b="1" dirty="0">
                  <a:solidFill>
                    <a:schemeClr val="bg1"/>
                  </a:solidFill>
                </a:rPr>
                <a:t>6</a:t>
              </a:r>
            </a:p>
            <a:p>
              <a:pPr algn="ctr"/>
              <a:r>
                <a:rPr lang="en-GB" sz="2400" dirty="0">
                  <a:solidFill>
                    <a:schemeClr val="bg1"/>
                  </a:solidFill>
                </a:rPr>
                <a:t>Maintain</a:t>
              </a:r>
            </a:p>
          </p:txBody>
        </p:sp>
        <p:sp>
          <p:nvSpPr>
            <p:cNvPr id="191" name="TextBox 190">
              <a:extLst>
                <a:ext uri="{FF2B5EF4-FFF2-40B4-BE49-F238E27FC236}">
                  <a16:creationId xmlns:a16="http://schemas.microsoft.com/office/drawing/2014/main" id="{4D1C5E02-8DB6-D301-2ACE-CCEBB7616C00}"/>
                </a:ext>
              </a:extLst>
            </p:cNvPr>
            <p:cNvSpPr txBox="1"/>
            <p:nvPr/>
          </p:nvSpPr>
          <p:spPr>
            <a:xfrm>
              <a:off x="4575660" y="2231022"/>
              <a:ext cx="3146213" cy="2308324"/>
            </a:xfrm>
            <a:prstGeom prst="rect">
              <a:avLst/>
            </a:prstGeom>
            <a:noFill/>
          </p:spPr>
          <p:txBody>
            <a:bodyPr wrap="square" rtlCol="0">
              <a:spAutoFit/>
            </a:bodyPr>
            <a:lstStyle/>
            <a:p>
              <a:pPr algn="ctr"/>
              <a:r>
                <a:rPr lang="en-GB" sz="4800" dirty="0">
                  <a:solidFill>
                    <a:schemeClr val="bg1">
                      <a:lumMod val="75000"/>
                    </a:schemeClr>
                  </a:solidFill>
                </a:rPr>
                <a:t>Software Engineering Cycle</a:t>
              </a:r>
            </a:p>
          </p:txBody>
        </p:sp>
      </p:grpSp>
    </p:spTree>
    <p:extLst>
      <p:ext uri="{BB962C8B-B14F-4D97-AF65-F5344CB8AC3E}">
        <p14:creationId xmlns:p14="http://schemas.microsoft.com/office/powerpoint/2010/main" val="43331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3">
            <a:extLst>
              <a:ext uri="{28A0092B-C50C-407E-A947-70E740481C1C}">
                <a14:useLocalDpi xmlns:a14="http://schemas.microsoft.com/office/drawing/2010/main" val="0"/>
              </a:ext>
            </a:extLst>
          </a:blip>
          <a:srcRect b="57069"/>
          <a:stretch/>
        </p:blipFill>
        <p:spPr>
          <a:xfrm>
            <a:off x="1" y="1"/>
            <a:ext cx="12192000" cy="219533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2FB746-1152-CCD8-7ACD-FDE70529B798}"/>
                  </a:ext>
                </a:extLst>
              </p:cNvPr>
              <p:cNvSpPr txBox="1"/>
              <p:nvPr/>
            </p:nvSpPr>
            <p:spPr>
              <a:xfrm>
                <a:off x="5251887" y="2506440"/>
                <a:ext cx="1543575" cy="18451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1</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b="0" i="1" smtClean="0">
                                          <a:latin typeface="Cambria Math" panose="02040503050406030204" pitchFamily="18" charset="0"/>
                                          <a:ea typeface="Cambria Math" panose="02040503050406030204" pitchFamily="18" charset="0"/>
                                        </a:rPr>
                                        <m:t>2</m:t>
                                      </m:r>
                                    </m:sub>
                                  </m:sSub>
                                </m:den>
                              </m:f>
                            </m:e>
                          </m:d>
                        </m:num>
                        <m:den>
                          <m:nary>
                            <m:naryPr>
                              <m:chr m:val="∑"/>
                              <m:limLoc m:val="subSup"/>
                              <m:ctrlPr>
                                <a:rPr lang="en-GB" sz="3200" i="1">
                                  <a:latin typeface="Cambria Math" panose="02040503050406030204" pitchFamily="18" charset="0"/>
                                  <a:ea typeface="Cambria Math" panose="02040503050406030204" pitchFamily="18" charset="0"/>
                                </a:rPr>
                              </m:ctrlPr>
                            </m:naryPr>
                            <m:sub>
                              <m:r>
                                <m:rPr>
                                  <m:brk m:alnAt="25"/>
                                </m:rPr>
                                <a:rPr lang="en-GB" sz="3200" i="1">
                                  <a:latin typeface="Cambria Math" panose="02040503050406030204" pitchFamily="18" charset="0"/>
                                  <a:ea typeface="Cambria Math" panose="02040503050406030204" pitchFamily="18" charset="0"/>
                                </a:rPr>
                                <m:t>𝑖</m:t>
                              </m:r>
                              <m:r>
                                <a:rPr lang="en-GB" sz="3200" i="1">
                                  <a:latin typeface="Cambria Math" panose="02040503050406030204" pitchFamily="18" charset="0"/>
                                  <a:ea typeface="Cambria Math" panose="02040503050406030204" pitchFamily="18" charset="0"/>
                                </a:rPr>
                                <m:t>=1</m:t>
                              </m:r>
                            </m:sub>
                            <m:sup>
                              <m:r>
                                <a:rPr lang="en-GB" sz="3200" i="1">
                                  <a:latin typeface="Cambria Math" panose="02040503050406030204" pitchFamily="18" charset="0"/>
                                  <a:ea typeface="Cambria Math" panose="02040503050406030204" pitchFamily="18" charset="0"/>
                                </a:rPr>
                                <m:t>𝑛</m:t>
                              </m:r>
                            </m:sup>
                            <m:e>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𝑖</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b="0" i="1" smtClean="0">
                                              <a:latin typeface="Cambria Math" panose="02040503050406030204" pitchFamily="18" charset="0"/>
                                              <a:ea typeface="Cambria Math" panose="02040503050406030204" pitchFamily="18" charset="0"/>
                                            </a:rPr>
                                            <m:t>2</m:t>
                                          </m:r>
                                        </m:sub>
                                      </m:sSub>
                                    </m:den>
                                  </m:f>
                                </m:e>
                              </m:d>
                            </m:e>
                          </m:nary>
                          <m:r>
                            <m:rPr>
                              <m:nor/>
                            </m:rPr>
                            <a:rPr lang="en-GB" sz="3200" dirty="0"/>
                            <m:t> </m:t>
                          </m:r>
                        </m:den>
                      </m:f>
                    </m:oMath>
                  </m:oMathPara>
                </a14:m>
                <a:endParaRPr lang="en-GB" sz="3200" dirty="0"/>
              </a:p>
            </p:txBody>
          </p:sp>
        </mc:Choice>
        <mc:Fallback xmlns="">
          <p:sp>
            <p:nvSpPr>
              <p:cNvPr id="9" name="TextBox 8">
                <a:extLst>
                  <a:ext uri="{FF2B5EF4-FFF2-40B4-BE49-F238E27FC236}">
                    <a16:creationId xmlns:a16="http://schemas.microsoft.com/office/drawing/2014/main" id="{122FB746-1152-CCD8-7ACD-FDE70529B798}"/>
                  </a:ext>
                </a:extLst>
              </p:cNvPr>
              <p:cNvSpPr txBox="1">
                <a:spLocks noRot="1" noChangeAspect="1" noMove="1" noResize="1" noEditPoints="1" noAdjustHandles="1" noChangeArrowheads="1" noChangeShapeType="1" noTextEdit="1"/>
              </p:cNvSpPr>
              <p:nvPr/>
            </p:nvSpPr>
            <p:spPr>
              <a:xfrm>
                <a:off x="5251887" y="2506440"/>
                <a:ext cx="1543575" cy="1845120"/>
              </a:xfrm>
              <a:prstGeom prst="rect">
                <a:avLst/>
              </a:prstGeom>
              <a:blipFill>
                <a:blip r:embed="rId4"/>
                <a:stretch>
                  <a:fillRect l="-395" r="-36364"/>
                </a:stretch>
              </a:blipFill>
            </p:spPr>
            <p:txBody>
              <a:bodyPr/>
              <a:lstStyle/>
              <a:p>
                <a:r>
                  <a:rPr lang="en-GB">
                    <a:noFill/>
                  </a:rPr>
                  <a:t> </a:t>
                </a:r>
              </a:p>
            </p:txBody>
          </p:sp>
        </mc:Fallback>
      </mc:AlternateContent>
      <p:sp>
        <p:nvSpPr>
          <p:cNvPr id="19" name="Rectangle 3">
            <a:extLst>
              <a:ext uri="{FF2B5EF4-FFF2-40B4-BE49-F238E27FC236}">
                <a16:creationId xmlns:a16="http://schemas.microsoft.com/office/drawing/2014/main" id="{3D3B4933-BB2A-D42E-5D99-979E5CDED556}"/>
              </a:ext>
            </a:extLst>
          </p:cNvPr>
          <p:cNvSpPr>
            <a:spLocks noChangeArrowheads="1"/>
          </p:cNvSpPr>
          <p:nvPr/>
        </p:nvSpPr>
        <p:spPr bwMode="auto">
          <a:xfrm>
            <a:off x="621484" y="2739320"/>
            <a:ext cx="4197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Write a Python method…</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88E9A9D3-320D-79E9-F086-AC5C817329AA}"/>
              </a:ext>
            </a:extLst>
          </p:cNvPr>
          <p:cNvSpPr/>
          <p:nvPr/>
        </p:nvSpPr>
        <p:spPr>
          <a:xfrm>
            <a:off x="878729" y="73075"/>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0C3AE9D3-2445-0CF1-8FDA-29A828E84D4E}"/>
              </a:ext>
            </a:extLst>
          </p:cNvPr>
          <p:cNvCxnSpPr>
            <a:cxnSpLocks/>
            <a:stCxn id="20" idx="2"/>
            <a:endCxn id="22" idx="0"/>
          </p:cNvCxnSpPr>
          <p:nvPr/>
        </p:nvCxnSpPr>
        <p:spPr>
          <a:xfrm>
            <a:off x="1258348" y="299547"/>
            <a:ext cx="335560" cy="2528119"/>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22" name="Rectangle 21">
            <a:extLst>
              <a:ext uri="{FF2B5EF4-FFF2-40B4-BE49-F238E27FC236}">
                <a16:creationId xmlns:a16="http://schemas.microsoft.com/office/drawing/2014/main" id="{3B54D48D-ECDE-2CBC-A11A-4E4E6A11D5B4}"/>
              </a:ext>
            </a:extLst>
          </p:cNvPr>
          <p:cNvSpPr/>
          <p:nvPr/>
        </p:nvSpPr>
        <p:spPr>
          <a:xfrm>
            <a:off x="1451294" y="2827666"/>
            <a:ext cx="285227" cy="3205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79EE6E9A-55B8-79E2-D686-364B06117152}"/>
              </a:ext>
            </a:extLst>
          </p:cNvPr>
          <p:cNvSpPr txBox="1"/>
          <p:nvPr/>
        </p:nvSpPr>
        <p:spPr>
          <a:xfrm>
            <a:off x="427837" y="4983891"/>
            <a:ext cx="7675927" cy="369332"/>
          </a:xfrm>
          <a:prstGeom prst="rect">
            <a:avLst/>
          </a:prstGeom>
          <a:noFill/>
        </p:spPr>
        <p:txBody>
          <a:bodyPr wrap="square">
            <a:spAutoFit/>
          </a:bodyPr>
          <a:lstStyle/>
          <a:p>
            <a:r>
              <a:rPr lang="en-GB" sz="1800" dirty="0"/>
              <a:t>[0.2946969230706546, 0.0871793431140461</a:t>
            </a:r>
            <a:endParaRPr lang="en-GB" dirty="0"/>
          </a:p>
        </p:txBody>
      </p:sp>
    </p:spTree>
    <p:extLst>
      <p:ext uri="{BB962C8B-B14F-4D97-AF65-F5344CB8AC3E}">
        <p14:creationId xmlns:p14="http://schemas.microsoft.com/office/powerpoint/2010/main" val="88304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3">
            <a:extLst>
              <a:ext uri="{28A0092B-C50C-407E-A947-70E740481C1C}">
                <a14:useLocalDpi xmlns:a14="http://schemas.microsoft.com/office/drawing/2010/main" val="0"/>
              </a:ext>
            </a:extLst>
          </a:blip>
          <a:srcRect b="57069"/>
          <a:stretch/>
        </p:blipFill>
        <p:spPr>
          <a:xfrm>
            <a:off x="1" y="1"/>
            <a:ext cx="12192000" cy="219533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2FB746-1152-CCD8-7ACD-FDE70529B798}"/>
                  </a:ext>
                </a:extLst>
              </p:cNvPr>
              <p:cNvSpPr txBox="1"/>
              <p:nvPr/>
            </p:nvSpPr>
            <p:spPr>
              <a:xfrm>
                <a:off x="5251887" y="2506440"/>
                <a:ext cx="1543575" cy="18451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1</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b="0" i="1" smtClean="0">
                                          <a:latin typeface="Cambria Math" panose="02040503050406030204" pitchFamily="18" charset="0"/>
                                          <a:ea typeface="Cambria Math" panose="02040503050406030204" pitchFamily="18" charset="0"/>
                                        </a:rPr>
                                        <m:t>3</m:t>
                                      </m:r>
                                    </m:sub>
                                  </m:sSub>
                                </m:den>
                              </m:f>
                            </m:e>
                          </m:d>
                        </m:num>
                        <m:den>
                          <m:nary>
                            <m:naryPr>
                              <m:chr m:val="∑"/>
                              <m:limLoc m:val="subSup"/>
                              <m:ctrlPr>
                                <a:rPr lang="en-GB" sz="3200" i="1">
                                  <a:latin typeface="Cambria Math" panose="02040503050406030204" pitchFamily="18" charset="0"/>
                                  <a:ea typeface="Cambria Math" panose="02040503050406030204" pitchFamily="18" charset="0"/>
                                </a:rPr>
                              </m:ctrlPr>
                            </m:naryPr>
                            <m:sub>
                              <m:r>
                                <m:rPr>
                                  <m:brk m:alnAt="25"/>
                                </m:rPr>
                                <a:rPr lang="en-GB" sz="3200" i="1">
                                  <a:latin typeface="Cambria Math" panose="02040503050406030204" pitchFamily="18" charset="0"/>
                                  <a:ea typeface="Cambria Math" panose="02040503050406030204" pitchFamily="18" charset="0"/>
                                </a:rPr>
                                <m:t>𝑖</m:t>
                              </m:r>
                              <m:r>
                                <a:rPr lang="en-GB" sz="3200" i="1">
                                  <a:latin typeface="Cambria Math" panose="02040503050406030204" pitchFamily="18" charset="0"/>
                                  <a:ea typeface="Cambria Math" panose="02040503050406030204" pitchFamily="18" charset="0"/>
                                </a:rPr>
                                <m:t>=1</m:t>
                              </m:r>
                            </m:sub>
                            <m:sup>
                              <m:r>
                                <a:rPr lang="en-GB" sz="3200" i="1">
                                  <a:latin typeface="Cambria Math" panose="02040503050406030204" pitchFamily="18" charset="0"/>
                                  <a:ea typeface="Cambria Math" panose="02040503050406030204" pitchFamily="18" charset="0"/>
                                </a:rPr>
                                <m:t>𝑛</m:t>
                              </m:r>
                            </m:sup>
                            <m:e>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𝑖</m:t>
                                          </m:r>
                                        </m:sub>
                                      </m:sSub>
                                    </m:num>
                                    <m:den>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𝑥</m:t>
                                          </m:r>
                                        </m:e>
                                        <m:sub>
                                          <m:r>
                                            <a:rPr lang="en-GB" sz="3200" b="0" i="1" smtClean="0">
                                              <a:latin typeface="Cambria Math" panose="02040503050406030204" pitchFamily="18" charset="0"/>
                                              <a:ea typeface="Cambria Math" panose="02040503050406030204" pitchFamily="18" charset="0"/>
                                            </a:rPr>
                                            <m:t>3</m:t>
                                          </m:r>
                                        </m:sub>
                                      </m:sSub>
                                    </m:den>
                                  </m:f>
                                </m:e>
                              </m:d>
                            </m:e>
                          </m:nary>
                          <m:r>
                            <m:rPr>
                              <m:nor/>
                            </m:rPr>
                            <a:rPr lang="en-GB" sz="3200" dirty="0"/>
                            <m:t> </m:t>
                          </m:r>
                        </m:den>
                      </m:f>
                    </m:oMath>
                  </m:oMathPara>
                </a14:m>
                <a:endParaRPr lang="en-GB" sz="3200" dirty="0"/>
              </a:p>
            </p:txBody>
          </p:sp>
        </mc:Choice>
        <mc:Fallback xmlns="">
          <p:sp>
            <p:nvSpPr>
              <p:cNvPr id="9" name="TextBox 8">
                <a:extLst>
                  <a:ext uri="{FF2B5EF4-FFF2-40B4-BE49-F238E27FC236}">
                    <a16:creationId xmlns:a16="http://schemas.microsoft.com/office/drawing/2014/main" id="{122FB746-1152-CCD8-7ACD-FDE70529B798}"/>
                  </a:ext>
                </a:extLst>
              </p:cNvPr>
              <p:cNvSpPr txBox="1">
                <a:spLocks noRot="1" noChangeAspect="1" noMove="1" noResize="1" noEditPoints="1" noAdjustHandles="1" noChangeArrowheads="1" noChangeShapeType="1" noTextEdit="1"/>
              </p:cNvSpPr>
              <p:nvPr/>
            </p:nvSpPr>
            <p:spPr>
              <a:xfrm>
                <a:off x="5251887" y="2506440"/>
                <a:ext cx="1543575" cy="1845120"/>
              </a:xfrm>
              <a:prstGeom prst="rect">
                <a:avLst/>
              </a:prstGeom>
              <a:blipFill>
                <a:blip r:embed="rId4"/>
                <a:stretch>
                  <a:fillRect l="-395" r="-36364"/>
                </a:stretch>
              </a:blipFill>
            </p:spPr>
            <p:txBody>
              <a:bodyPr/>
              <a:lstStyle/>
              <a:p>
                <a:r>
                  <a:rPr lang="en-GB">
                    <a:noFill/>
                  </a:rPr>
                  <a:t> </a:t>
                </a:r>
              </a:p>
            </p:txBody>
          </p:sp>
        </mc:Fallback>
      </mc:AlternateContent>
      <p:sp>
        <p:nvSpPr>
          <p:cNvPr id="19" name="Rectangle 3">
            <a:extLst>
              <a:ext uri="{FF2B5EF4-FFF2-40B4-BE49-F238E27FC236}">
                <a16:creationId xmlns:a16="http://schemas.microsoft.com/office/drawing/2014/main" id="{3D3B4933-BB2A-D42E-5D99-979E5CDED556}"/>
              </a:ext>
            </a:extLst>
          </p:cNvPr>
          <p:cNvSpPr>
            <a:spLocks noChangeArrowheads="1"/>
          </p:cNvSpPr>
          <p:nvPr/>
        </p:nvSpPr>
        <p:spPr bwMode="auto">
          <a:xfrm>
            <a:off x="621484" y="2739320"/>
            <a:ext cx="4197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Write a Python method…</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88E9A9D3-320D-79E9-F086-AC5C817329AA}"/>
              </a:ext>
            </a:extLst>
          </p:cNvPr>
          <p:cNvSpPr/>
          <p:nvPr/>
        </p:nvSpPr>
        <p:spPr>
          <a:xfrm>
            <a:off x="878729" y="73075"/>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0C3AE9D3-2445-0CF1-8FDA-29A828E84D4E}"/>
              </a:ext>
            </a:extLst>
          </p:cNvPr>
          <p:cNvCxnSpPr>
            <a:cxnSpLocks/>
            <a:stCxn id="20" idx="2"/>
            <a:endCxn id="22" idx="0"/>
          </p:cNvCxnSpPr>
          <p:nvPr/>
        </p:nvCxnSpPr>
        <p:spPr>
          <a:xfrm>
            <a:off x="1258348" y="299547"/>
            <a:ext cx="961597" cy="2510355"/>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22" name="Rectangle 21">
            <a:extLst>
              <a:ext uri="{FF2B5EF4-FFF2-40B4-BE49-F238E27FC236}">
                <a16:creationId xmlns:a16="http://schemas.microsoft.com/office/drawing/2014/main" id="{3B54D48D-ECDE-2CBC-A11A-4E4E6A11D5B4}"/>
              </a:ext>
            </a:extLst>
          </p:cNvPr>
          <p:cNvSpPr/>
          <p:nvPr/>
        </p:nvSpPr>
        <p:spPr>
          <a:xfrm>
            <a:off x="1713468" y="2809902"/>
            <a:ext cx="1012954" cy="3205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79EE6E9A-55B8-79E2-D686-364B06117152}"/>
              </a:ext>
            </a:extLst>
          </p:cNvPr>
          <p:cNvSpPr txBox="1"/>
          <p:nvPr/>
        </p:nvSpPr>
        <p:spPr>
          <a:xfrm>
            <a:off x="427837" y="4983891"/>
            <a:ext cx="7675927" cy="369332"/>
          </a:xfrm>
          <a:prstGeom prst="rect">
            <a:avLst/>
          </a:prstGeom>
          <a:noFill/>
        </p:spPr>
        <p:txBody>
          <a:bodyPr wrap="square">
            <a:spAutoFit/>
          </a:bodyPr>
          <a:lstStyle/>
          <a:p>
            <a:r>
              <a:rPr lang="en-GB" sz="1800" dirty="0"/>
              <a:t>[0.2946969230706546, 0.0871793431140461, 0.007443366459201984</a:t>
            </a:r>
            <a:endParaRPr lang="en-GB" dirty="0"/>
          </a:p>
        </p:txBody>
      </p:sp>
    </p:spTree>
    <p:extLst>
      <p:ext uri="{BB962C8B-B14F-4D97-AF65-F5344CB8AC3E}">
        <p14:creationId xmlns:p14="http://schemas.microsoft.com/office/powerpoint/2010/main" val="120405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3">
            <a:extLst>
              <a:ext uri="{28A0092B-C50C-407E-A947-70E740481C1C}">
                <a14:useLocalDpi xmlns:a14="http://schemas.microsoft.com/office/drawing/2010/main" val="0"/>
              </a:ext>
            </a:extLst>
          </a:blip>
          <a:srcRect b="57069"/>
          <a:stretch/>
        </p:blipFill>
        <p:spPr>
          <a:xfrm>
            <a:off x="1" y="1"/>
            <a:ext cx="12192000" cy="2195334"/>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22FB746-1152-CCD8-7ACD-FDE70529B798}"/>
                  </a:ext>
                </a:extLst>
              </p:cNvPr>
              <p:cNvSpPr txBox="1"/>
              <p:nvPr/>
            </p:nvSpPr>
            <p:spPr>
              <a:xfrm>
                <a:off x="5251887" y="2506440"/>
                <a:ext cx="1543575" cy="184512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3200" i="1" smtClean="0">
                              <a:latin typeface="Cambria Math" panose="02040503050406030204" pitchFamily="18" charset="0"/>
                            </a:rPr>
                          </m:ctrlPr>
                        </m:fPr>
                        <m:num>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1</m:t>
                                      </m:r>
                                    </m:sub>
                                  </m:sSub>
                                </m:num>
                                <m:den>
                                  <m:r>
                                    <a:rPr lang="en-GB" sz="3200" i="1">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𝒙</m:t>
                                  </m:r>
                                </m:den>
                              </m:f>
                            </m:e>
                          </m:d>
                        </m:num>
                        <m:den>
                          <m:nary>
                            <m:naryPr>
                              <m:chr m:val="∑"/>
                              <m:limLoc m:val="subSup"/>
                              <m:ctrlPr>
                                <a:rPr lang="en-GB" sz="3200" i="1">
                                  <a:latin typeface="Cambria Math" panose="02040503050406030204" pitchFamily="18" charset="0"/>
                                  <a:ea typeface="Cambria Math" panose="02040503050406030204" pitchFamily="18" charset="0"/>
                                </a:rPr>
                              </m:ctrlPr>
                            </m:naryPr>
                            <m:sub>
                              <m:r>
                                <m:rPr>
                                  <m:brk m:alnAt="25"/>
                                </m:rPr>
                                <a:rPr lang="en-GB" sz="3200" i="1">
                                  <a:latin typeface="Cambria Math" panose="02040503050406030204" pitchFamily="18" charset="0"/>
                                  <a:ea typeface="Cambria Math" panose="02040503050406030204" pitchFamily="18" charset="0"/>
                                </a:rPr>
                                <m:t>𝑖</m:t>
                              </m:r>
                              <m:r>
                                <a:rPr lang="en-GB" sz="3200" i="1">
                                  <a:latin typeface="Cambria Math" panose="02040503050406030204" pitchFamily="18" charset="0"/>
                                  <a:ea typeface="Cambria Math" panose="02040503050406030204" pitchFamily="18" charset="0"/>
                                </a:rPr>
                                <m:t>=1</m:t>
                              </m:r>
                            </m:sub>
                            <m:sup>
                              <m:r>
                                <a:rPr lang="en-GB" sz="3200" i="1">
                                  <a:latin typeface="Cambria Math" panose="02040503050406030204" pitchFamily="18" charset="0"/>
                                  <a:ea typeface="Cambria Math" panose="02040503050406030204" pitchFamily="18" charset="0"/>
                                </a:rPr>
                                <m:t>𝑛</m:t>
                              </m:r>
                            </m:sup>
                            <m:e>
                              <m:d>
                                <m:dPr>
                                  <m:begChr m:val="‖"/>
                                  <m:endChr m:val="‖"/>
                                  <m:ctrlPr>
                                    <a:rPr lang="en-GB" sz="3200" i="1">
                                      <a:latin typeface="Cambria Math" panose="02040503050406030204" pitchFamily="18" charset="0"/>
                                      <a:ea typeface="Cambria Math" panose="02040503050406030204" pitchFamily="18" charset="0"/>
                                    </a:rPr>
                                  </m:ctrlPr>
                                </m:dPr>
                                <m:e>
                                  <m:f>
                                    <m:fPr>
                                      <m:ctrlPr>
                                        <a:rPr lang="en-GB" sz="3200" i="1">
                                          <a:latin typeface="Cambria Math" panose="02040503050406030204" pitchFamily="18" charset="0"/>
                                          <a:ea typeface="Cambria Math" panose="02040503050406030204" pitchFamily="18" charset="0"/>
                                        </a:rPr>
                                      </m:ctrlPr>
                                    </m:fPr>
                                    <m:num>
                                      <m:r>
                                        <a:rPr lang="en-GB" sz="3200" i="1">
                                          <a:latin typeface="Cambria Math" panose="02040503050406030204" pitchFamily="18" charset="0"/>
                                          <a:ea typeface="Cambria Math" panose="02040503050406030204" pitchFamily="18" charset="0"/>
                                        </a:rPr>
                                        <m:t>𝜕</m:t>
                                      </m:r>
                                      <m:sSub>
                                        <m:sSubPr>
                                          <m:ctrlPr>
                                            <a:rPr lang="en-GB" sz="3200" i="1">
                                              <a:latin typeface="Cambria Math" panose="02040503050406030204" pitchFamily="18" charset="0"/>
                                              <a:ea typeface="Cambria Math" panose="02040503050406030204" pitchFamily="18" charset="0"/>
                                            </a:rPr>
                                          </m:ctrlPr>
                                        </m:sSubPr>
                                        <m:e>
                                          <m:r>
                                            <a:rPr lang="en-GB" sz="3200" i="1">
                                              <a:latin typeface="Cambria Math" panose="02040503050406030204" pitchFamily="18" charset="0"/>
                                              <a:ea typeface="Cambria Math" panose="02040503050406030204" pitchFamily="18" charset="0"/>
                                            </a:rPr>
                                            <m:t>𝑦</m:t>
                                          </m:r>
                                        </m:e>
                                        <m:sub>
                                          <m:r>
                                            <a:rPr lang="en-GB" sz="3200" i="1">
                                              <a:latin typeface="Cambria Math" panose="02040503050406030204" pitchFamily="18" charset="0"/>
                                              <a:ea typeface="Cambria Math" panose="02040503050406030204" pitchFamily="18" charset="0"/>
                                            </a:rPr>
                                            <m:t>𝑖</m:t>
                                          </m:r>
                                        </m:sub>
                                      </m:sSub>
                                    </m:num>
                                    <m:den>
                                      <m:r>
                                        <a:rPr lang="en-GB" sz="3200" i="1">
                                          <a:latin typeface="Cambria Math" panose="02040503050406030204" pitchFamily="18" charset="0"/>
                                          <a:ea typeface="Cambria Math" panose="02040503050406030204" pitchFamily="18" charset="0"/>
                                        </a:rPr>
                                        <m:t>𝜕</m:t>
                                      </m:r>
                                      <m:r>
                                        <a:rPr lang="en-GB" sz="3200" b="1" i="1" smtClean="0">
                                          <a:latin typeface="Cambria Math" panose="02040503050406030204" pitchFamily="18" charset="0"/>
                                          <a:ea typeface="Cambria Math" panose="02040503050406030204" pitchFamily="18" charset="0"/>
                                        </a:rPr>
                                        <m:t>𝒙</m:t>
                                      </m:r>
                                    </m:den>
                                  </m:f>
                                </m:e>
                              </m:d>
                            </m:e>
                          </m:nary>
                          <m:r>
                            <m:rPr>
                              <m:nor/>
                            </m:rPr>
                            <a:rPr lang="en-GB" sz="3200" dirty="0"/>
                            <m:t> </m:t>
                          </m:r>
                        </m:den>
                      </m:f>
                    </m:oMath>
                  </m:oMathPara>
                </a14:m>
                <a:endParaRPr lang="en-GB" sz="3200" dirty="0"/>
              </a:p>
            </p:txBody>
          </p:sp>
        </mc:Choice>
        <mc:Fallback xmlns="">
          <p:sp>
            <p:nvSpPr>
              <p:cNvPr id="9" name="TextBox 8">
                <a:extLst>
                  <a:ext uri="{FF2B5EF4-FFF2-40B4-BE49-F238E27FC236}">
                    <a16:creationId xmlns:a16="http://schemas.microsoft.com/office/drawing/2014/main" id="{122FB746-1152-CCD8-7ACD-FDE70529B798}"/>
                  </a:ext>
                </a:extLst>
              </p:cNvPr>
              <p:cNvSpPr txBox="1">
                <a:spLocks noRot="1" noChangeAspect="1" noMove="1" noResize="1" noEditPoints="1" noAdjustHandles="1" noChangeArrowheads="1" noChangeShapeType="1" noTextEdit="1"/>
              </p:cNvSpPr>
              <p:nvPr/>
            </p:nvSpPr>
            <p:spPr>
              <a:xfrm>
                <a:off x="5251887" y="2506440"/>
                <a:ext cx="1543575" cy="1845120"/>
              </a:xfrm>
              <a:prstGeom prst="rect">
                <a:avLst/>
              </a:prstGeom>
              <a:blipFill>
                <a:blip r:embed="rId4"/>
                <a:stretch>
                  <a:fillRect l="-395" r="-32806"/>
                </a:stretch>
              </a:blipFill>
            </p:spPr>
            <p:txBody>
              <a:bodyPr/>
              <a:lstStyle/>
              <a:p>
                <a:r>
                  <a:rPr lang="en-GB">
                    <a:noFill/>
                  </a:rPr>
                  <a:t> </a:t>
                </a:r>
              </a:p>
            </p:txBody>
          </p:sp>
        </mc:Fallback>
      </mc:AlternateContent>
      <p:sp>
        <p:nvSpPr>
          <p:cNvPr id="19" name="Rectangle 3">
            <a:extLst>
              <a:ext uri="{FF2B5EF4-FFF2-40B4-BE49-F238E27FC236}">
                <a16:creationId xmlns:a16="http://schemas.microsoft.com/office/drawing/2014/main" id="{3D3B4933-BB2A-D42E-5D99-979E5CDED556}"/>
              </a:ext>
            </a:extLst>
          </p:cNvPr>
          <p:cNvSpPr>
            <a:spLocks noChangeArrowheads="1"/>
          </p:cNvSpPr>
          <p:nvPr/>
        </p:nvSpPr>
        <p:spPr bwMode="auto">
          <a:xfrm>
            <a:off x="621484" y="2739320"/>
            <a:ext cx="4197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Write a Python method…</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88E9A9D3-320D-79E9-F086-AC5C817329AA}"/>
              </a:ext>
            </a:extLst>
          </p:cNvPr>
          <p:cNvSpPr/>
          <p:nvPr/>
        </p:nvSpPr>
        <p:spPr>
          <a:xfrm>
            <a:off x="878729" y="73075"/>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21" name="Straight Connector 20">
            <a:extLst>
              <a:ext uri="{FF2B5EF4-FFF2-40B4-BE49-F238E27FC236}">
                <a16:creationId xmlns:a16="http://schemas.microsoft.com/office/drawing/2014/main" id="{0C3AE9D3-2445-0CF1-8FDA-29A828E84D4E}"/>
              </a:ext>
            </a:extLst>
          </p:cNvPr>
          <p:cNvCxnSpPr>
            <a:cxnSpLocks/>
            <a:stCxn id="20" idx="2"/>
            <a:endCxn id="22" idx="0"/>
          </p:cNvCxnSpPr>
          <p:nvPr/>
        </p:nvCxnSpPr>
        <p:spPr>
          <a:xfrm>
            <a:off x="1258348" y="299547"/>
            <a:ext cx="1179003" cy="2510355"/>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22" name="Rectangle 21">
            <a:extLst>
              <a:ext uri="{FF2B5EF4-FFF2-40B4-BE49-F238E27FC236}">
                <a16:creationId xmlns:a16="http://schemas.microsoft.com/office/drawing/2014/main" id="{3B54D48D-ECDE-2CBC-A11A-4E4E6A11D5B4}"/>
              </a:ext>
            </a:extLst>
          </p:cNvPr>
          <p:cNvSpPr/>
          <p:nvPr/>
        </p:nvSpPr>
        <p:spPr>
          <a:xfrm>
            <a:off x="621483" y="2809902"/>
            <a:ext cx="3631735" cy="320500"/>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79EE6E9A-55B8-79E2-D686-364B06117152}"/>
              </a:ext>
            </a:extLst>
          </p:cNvPr>
          <p:cNvSpPr txBox="1"/>
          <p:nvPr/>
        </p:nvSpPr>
        <p:spPr>
          <a:xfrm>
            <a:off x="427837" y="4983891"/>
            <a:ext cx="10293293" cy="1477328"/>
          </a:xfrm>
          <a:prstGeom prst="rect">
            <a:avLst/>
          </a:prstGeom>
          <a:noFill/>
        </p:spPr>
        <p:txBody>
          <a:bodyPr wrap="square">
            <a:spAutoFit/>
          </a:bodyPr>
          <a:lstStyle/>
          <a:p>
            <a:r>
              <a:rPr lang="en-GB" sz="1800" dirty="0"/>
              <a:t>[0.2946969230706546, 0.0871793431140461, 0.007443366459201984, 0.005233688524478838, 0.0024658724778794526, 0.0033785655378737955, 0.0014639688180360386, 0.001967208099235927, 0.0019031594634468503, 0.0017418941483350679, 0.0017224508124705268, 0.0012260738851051823, 0.0010373591546552242, 0.0010585180789784013, 0.0010173439559711377, 0.0015897786383360108, 0.0007948893191680054, 0.0015874911870578294, 0.000630192827138951, 0.0020312567350250035… </a:t>
            </a:r>
            <a:endParaRPr lang="en-GB" dirty="0"/>
          </a:p>
        </p:txBody>
      </p:sp>
      <p:sp>
        <p:nvSpPr>
          <p:cNvPr id="5" name="TextBox 4">
            <a:extLst>
              <a:ext uri="{FF2B5EF4-FFF2-40B4-BE49-F238E27FC236}">
                <a16:creationId xmlns:a16="http://schemas.microsoft.com/office/drawing/2014/main" id="{FF8F7F7E-E940-628E-656D-983512EBF20E}"/>
              </a:ext>
            </a:extLst>
          </p:cNvPr>
          <p:cNvSpPr txBox="1"/>
          <p:nvPr/>
        </p:nvSpPr>
        <p:spPr>
          <a:xfrm rot="5400000">
            <a:off x="5244237" y="6294590"/>
            <a:ext cx="382661" cy="584775"/>
          </a:xfrm>
          <a:prstGeom prst="rect">
            <a:avLst/>
          </a:prstGeom>
          <a:noFill/>
        </p:spPr>
        <p:txBody>
          <a:bodyPr wrap="square" rtlCol="0">
            <a:spAutoFit/>
          </a:bodyPr>
          <a:lstStyle/>
          <a:p>
            <a:r>
              <a:rPr lang="en-GB" sz="3200" dirty="0"/>
              <a:t>…</a:t>
            </a:r>
          </a:p>
        </p:txBody>
      </p:sp>
    </p:spTree>
    <p:extLst>
      <p:ext uri="{BB962C8B-B14F-4D97-AF65-F5344CB8AC3E}">
        <p14:creationId xmlns:p14="http://schemas.microsoft.com/office/powerpoint/2010/main" val="225636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b="57069"/>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8" cy="4749944"/>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7" cy="4749942"/>
          </a:xfrm>
          <a:prstGeom prst="rect">
            <a:avLst/>
          </a:prstGeom>
        </p:spPr>
      </p:pic>
    </p:spTree>
    <p:extLst>
      <p:ext uri="{BB962C8B-B14F-4D97-AF65-F5344CB8AC3E}">
        <p14:creationId xmlns:p14="http://schemas.microsoft.com/office/powerpoint/2010/main" val="13257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b="57070"/>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8" cy="4749944"/>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7" cy="4749942"/>
          </a:xfrm>
          <a:prstGeom prst="rect">
            <a:avLst/>
          </a:prstGeom>
        </p:spPr>
      </p:pic>
    </p:spTree>
    <p:extLst>
      <p:ext uri="{BB962C8B-B14F-4D97-AF65-F5344CB8AC3E}">
        <p14:creationId xmlns:p14="http://schemas.microsoft.com/office/powerpoint/2010/main" val="1777336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b="57070"/>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8" cy="4749943"/>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323106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b="57070"/>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7" cy="4749943"/>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259362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b="57070"/>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7" cy="4749942"/>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1709165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b="57070"/>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6" cy="4749942"/>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376444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b="57070"/>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6" cy="4749942"/>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283446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D4FA8E72-B717-6660-F8F6-208CE66F93D1}"/>
              </a:ext>
            </a:extLst>
          </p:cNvPr>
          <p:cNvGrpSpPr/>
          <p:nvPr/>
        </p:nvGrpSpPr>
        <p:grpSpPr>
          <a:xfrm>
            <a:off x="2308527" y="-562138"/>
            <a:ext cx="7574945" cy="7982275"/>
            <a:chOff x="422436" y="247326"/>
            <a:chExt cx="6005890" cy="6328847"/>
          </a:xfrm>
        </p:grpSpPr>
        <p:sp>
          <p:nvSpPr>
            <p:cNvPr id="139" name="Freeform: Shape 138">
              <a:extLst>
                <a:ext uri="{FF2B5EF4-FFF2-40B4-BE49-F238E27FC236}">
                  <a16:creationId xmlns:a16="http://schemas.microsoft.com/office/drawing/2014/main" id="{C64CCA02-DF75-A9EF-25C5-E7F92A98CDB3}"/>
                </a:ext>
              </a:extLst>
            </p:cNvPr>
            <p:cNvSpPr/>
            <p:nvPr/>
          </p:nvSpPr>
          <p:spPr>
            <a:xfrm rot="8970427">
              <a:off x="3427939" y="247326"/>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ECB616">
                <a:alpha val="25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7" name="Freeform: Shape 126">
              <a:extLst>
                <a:ext uri="{FF2B5EF4-FFF2-40B4-BE49-F238E27FC236}">
                  <a16:creationId xmlns:a16="http://schemas.microsoft.com/office/drawing/2014/main" id="{36DE4582-F73F-A399-29F6-5C34AD22F7E2}"/>
                </a:ext>
              </a:extLst>
            </p:cNvPr>
            <p:cNvSpPr/>
            <p:nvPr/>
          </p:nvSpPr>
          <p:spPr>
            <a:xfrm rot="12600000">
              <a:off x="4538681" y="1990423"/>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ED8200">
                <a:alpha val="25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8" name="Freeform: Shape 137">
              <a:extLst>
                <a:ext uri="{FF2B5EF4-FFF2-40B4-BE49-F238E27FC236}">
                  <a16:creationId xmlns:a16="http://schemas.microsoft.com/office/drawing/2014/main" id="{5A73C47F-CE7E-2BF6-F894-9E17C9D565F6}"/>
                </a:ext>
              </a:extLst>
            </p:cNvPr>
            <p:cNvSpPr/>
            <p:nvPr/>
          </p:nvSpPr>
          <p:spPr>
            <a:xfrm rot="5400000">
              <a:off x="1347635" y="350835"/>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0B9D8A">
                <a:alpha val="25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5" name="Freeform: Shape 134">
              <a:extLst>
                <a:ext uri="{FF2B5EF4-FFF2-40B4-BE49-F238E27FC236}">
                  <a16:creationId xmlns:a16="http://schemas.microsoft.com/office/drawing/2014/main" id="{8E88A269-CE0B-5664-4AA0-5CAFB0AA3750}"/>
                </a:ext>
              </a:extLst>
            </p:cNvPr>
            <p:cNvSpPr/>
            <p:nvPr/>
          </p:nvSpPr>
          <p:spPr>
            <a:xfrm rot="16200000">
              <a:off x="3579920" y="3830052"/>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AF282E"/>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6" name="Freeform: Shape 135">
              <a:extLst>
                <a:ext uri="{FF2B5EF4-FFF2-40B4-BE49-F238E27FC236}">
                  <a16:creationId xmlns:a16="http://schemas.microsoft.com/office/drawing/2014/main" id="{C6BA5F45-E9CF-393E-B47C-F7D6ABA2FAE5}"/>
                </a:ext>
              </a:extLst>
            </p:cNvPr>
            <p:cNvSpPr/>
            <p:nvPr/>
          </p:nvSpPr>
          <p:spPr>
            <a:xfrm rot="19830385">
              <a:off x="1538290" y="3905521"/>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283D68"/>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7" name="Freeform: Shape 136">
              <a:extLst>
                <a:ext uri="{FF2B5EF4-FFF2-40B4-BE49-F238E27FC236}">
                  <a16:creationId xmlns:a16="http://schemas.microsoft.com/office/drawing/2014/main" id="{A90797CD-716A-9EA8-7F43-730AA30CDBE1}"/>
                </a:ext>
              </a:extLst>
            </p:cNvPr>
            <p:cNvSpPr/>
            <p:nvPr/>
          </p:nvSpPr>
          <p:spPr>
            <a:xfrm rot="1727519">
              <a:off x="422436" y="2174521"/>
              <a:ext cx="1889645" cy="2670652"/>
            </a:xfrm>
            <a:custGeom>
              <a:avLst/>
              <a:gdLst>
                <a:gd name="connsiteX0" fmla="*/ 1548078 w 1889645"/>
                <a:gd name="connsiteY0" fmla="*/ 2670652 h 2670652"/>
                <a:gd name="connsiteX1" fmla="*/ 1478292 w 1889645"/>
                <a:gd name="connsiteY1" fmla="*/ 2639365 h 2670652"/>
                <a:gd name="connsiteX2" fmla="*/ 1265606 w 1889645"/>
                <a:gd name="connsiteY2" fmla="*/ 2519643 h 2670652"/>
                <a:gd name="connsiteX3" fmla="*/ 10188 w 1889645"/>
                <a:gd name="connsiteY3" fmla="*/ 508262 h 2670652"/>
                <a:gd name="connsiteX4" fmla="*/ 8036 w 1889645"/>
                <a:gd name="connsiteY4" fmla="*/ 465663 h 2670652"/>
                <a:gd name="connsiteX5" fmla="*/ 8037 w 1889645"/>
                <a:gd name="connsiteY5" fmla="*/ 465662 h 2670652"/>
                <a:gd name="connsiteX6" fmla="*/ 0 w 1889645"/>
                <a:gd name="connsiteY6" fmla="*/ 306494 h 2670652"/>
                <a:gd name="connsiteX7" fmla="*/ 215328 w 1889645"/>
                <a:gd name="connsiteY7" fmla="*/ 188076 h 2670652"/>
                <a:gd name="connsiteX8" fmla="*/ 219902 w 1889645"/>
                <a:gd name="connsiteY8" fmla="*/ 185560 h 2670652"/>
                <a:gd name="connsiteX9" fmla="*/ 388613 w 1889645"/>
                <a:gd name="connsiteY9" fmla="*/ 92780 h 2670652"/>
                <a:gd name="connsiteX10" fmla="*/ 557324 w 1889645"/>
                <a:gd name="connsiteY10" fmla="*/ 0 h 2670652"/>
                <a:gd name="connsiteX11" fmla="*/ 1036932 w 1889645"/>
                <a:gd name="connsiteY11" fmla="*/ 263756 h 2670652"/>
                <a:gd name="connsiteX12" fmla="*/ 1036933 w 1889645"/>
                <a:gd name="connsiteY12" fmla="*/ 263755 h 2670652"/>
                <a:gd name="connsiteX13" fmla="*/ 1036933 w 1889645"/>
                <a:gd name="connsiteY13" fmla="*/ 263756 h 2670652"/>
                <a:gd name="connsiteX14" fmla="*/ 1043916 w 1889645"/>
                <a:gd name="connsiteY14" fmla="*/ 402022 h 2670652"/>
                <a:gd name="connsiteX15" fmla="*/ 1053629 w 1889645"/>
                <a:gd name="connsiteY15" fmla="*/ 465663 h 2670652"/>
                <a:gd name="connsiteX16" fmla="*/ 1053628 w 1889645"/>
                <a:gd name="connsiteY16" fmla="*/ 465663 h 2670652"/>
                <a:gd name="connsiteX17" fmla="*/ 1068991 w 1889645"/>
                <a:gd name="connsiteY17" fmla="*/ 566323 h 2670652"/>
                <a:gd name="connsiteX18" fmla="*/ 1866458 w 1889645"/>
                <a:gd name="connsiteY18" fmla="*/ 1668348 h 2670652"/>
                <a:gd name="connsiteX19" fmla="*/ 1889645 w 1889645"/>
                <a:gd name="connsiteY19" fmla="*/ 1680400 h 2670652"/>
                <a:gd name="connsiteX20" fmla="*/ 1422085 w 1889645"/>
                <a:gd name="connsiteY20" fmla="*/ 1963474 h 2670652"/>
                <a:gd name="connsiteX21" fmla="*/ 1408854 w 1889645"/>
                <a:gd name="connsiteY21" fmla="*/ 2599379 h 2670652"/>
                <a:gd name="connsiteX22" fmla="*/ 1548078 w 1889645"/>
                <a:gd name="connsiteY22" fmla="*/ 2670652 h 267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9645" h="2670652">
                  <a:moveTo>
                    <a:pt x="1548078" y="2670652"/>
                  </a:moveTo>
                  <a:lnTo>
                    <a:pt x="1478292" y="2639365"/>
                  </a:lnTo>
                  <a:cubicBezTo>
                    <a:pt x="1405438" y="2602606"/>
                    <a:pt x="1334481" y="2562637"/>
                    <a:pt x="1265606" y="2519643"/>
                  </a:cubicBezTo>
                  <a:cubicBezTo>
                    <a:pt x="576865" y="2089698"/>
                    <a:pt x="96407" y="1357254"/>
                    <a:pt x="10188" y="508262"/>
                  </a:cubicBezTo>
                  <a:lnTo>
                    <a:pt x="8036" y="465663"/>
                  </a:lnTo>
                  <a:lnTo>
                    <a:pt x="8037" y="465662"/>
                  </a:lnTo>
                  <a:lnTo>
                    <a:pt x="0" y="306494"/>
                  </a:lnTo>
                  <a:lnTo>
                    <a:pt x="215328" y="188076"/>
                  </a:lnTo>
                  <a:lnTo>
                    <a:pt x="219902" y="185560"/>
                  </a:lnTo>
                  <a:lnTo>
                    <a:pt x="388613" y="92780"/>
                  </a:lnTo>
                  <a:lnTo>
                    <a:pt x="557324" y="0"/>
                  </a:lnTo>
                  <a:lnTo>
                    <a:pt x="1036932" y="263756"/>
                  </a:lnTo>
                  <a:lnTo>
                    <a:pt x="1036933" y="263755"/>
                  </a:lnTo>
                  <a:lnTo>
                    <a:pt x="1036933" y="263756"/>
                  </a:lnTo>
                  <a:lnTo>
                    <a:pt x="1043916" y="402022"/>
                  </a:lnTo>
                  <a:lnTo>
                    <a:pt x="1053629" y="465663"/>
                  </a:lnTo>
                  <a:lnTo>
                    <a:pt x="1053628" y="465663"/>
                  </a:lnTo>
                  <a:lnTo>
                    <a:pt x="1068991" y="566323"/>
                  </a:lnTo>
                  <a:cubicBezTo>
                    <a:pt x="1165428" y="1037599"/>
                    <a:pt x="1462207" y="1435897"/>
                    <a:pt x="1866458" y="1668348"/>
                  </a:cubicBezTo>
                  <a:lnTo>
                    <a:pt x="1889645" y="1680400"/>
                  </a:lnTo>
                  <a:lnTo>
                    <a:pt x="1422085" y="1963474"/>
                  </a:lnTo>
                  <a:lnTo>
                    <a:pt x="1408854" y="2599379"/>
                  </a:lnTo>
                  <a:lnTo>
                    <a:pt x="1548078" y="2670652"/>
                  </a:lnTo>
                  <a:close/>
                </a:path>
              </a:pathLst>
            </a:custGeom>
            <a:solidFill>
              <a:srgbClr val="0093D9">
                <a:alpha val="25000"/>
              </a:srgbClr>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grpSp>
        <p:nvGrpSpPr>
          <p:cNvPr id="192" name="Group 191">
            <a:extLst>
              <a:ext uri="{FF2B5EF4-FFF2-40B4-BE49-F238E27FC236}">
                <a16:creationId xmlns:a16="http://schemas.microsoft.com/office/drawing/2014/main" id="{D8F747DB-99A1-19DC-EB7F-48B9FD80D262}"/>
              </a:ext>
            </a:extLst>
          </p:cNvPr>
          <p:cNvGrpSpPr/>
          <p:nvPr/>
        </p:nvGrpSpPr>
        <p:grpSpPr>
          <a:xfrm>
            <a:off x="2530535" y="430639"/>
            <a:ext cx="7126706" cy="5896302"/>
            <a:chOff x="2530535" y="430639"/>
            <a:chExt cx="7126706" cy="5896302"/>
          </a:xfrm>
        </p:grpSpPr>
        <p:sp>
          <p:nvSpPr>
            <p:cNvPr id="185" name="TextBox 184">
              <a:extLst>
                <a:ext uri="{FF2B5EF4-FFF2-40B4-BE49-F238E27FC236}">
                  <a16:creationId xmlns:a16="http://schemas.microsoft.com/office/drawing/2014/main" id="{339FE829-27C5-241B-6DC8-BB0E6E18CC15}"/>
                </a:ext>
              </a:extLst>
            </p:cNvPr>
            <p:cNvSpPr txBox="1"/>
            <p:nvPr/>
          </p:nvSpPr>
          <p:spPr>
            <a:xfrm>
              <a:off x="6816550" y="558767"/>
              <a:ext cx="1690484" cy="1077218"/>
            </a:xfrm>
            <a:prstGeom prst="rect">
              <a:avLst/>
            </a:prstGeom>
            <a:noFill/>
          </p:spPr>
          <p:txBody>
            <a:bodyPr wrap="square" rtlCol="0">
              <a:spAutoFit/>
            </a:bodyPr>
            <a:lstStyle/>
            <a:p>
              <a:pPr algn="ctr"/>
              <a:r>
                <a:rPr lang="en-GB" sz="4000" b="1" dirty="0">
                  <a:solidFill>
                    <a:schemeClr val="bg1"/>
                  </a:solidFill>
                </a:rPr>
                <a:t>1</a:t>
              </a:r>
            </a:p>
            <a:p>
              <a:pPr algn="ctr"/>
              <a:r>
                <a:rPr lang="en-GB" sz="2400" dirty="0">
                  <a:solidFill>
                    <a:schemeClr val="bg1"/>
                  </a:solidFill>
                </a:rPr>
                <a:t>Planning</a:t>
              </a:r>
            </a:p>
          </p:txBody>
        </p:sp>
        <p:sp>
          <p:nvSpPr>
            <p:cNvPr id="186" name="TextBox 185">
              <a:extLst>
                <a:ext uri="{FF2B5EF4-FFF2-40B4-BE49-F238E27FC236}">
                  <a16:creationId xmlns:a16="http://schemas.microsoft.com/office/drawing/2014/main" id="{76CEBC17-46BC-4E5E-3552-AA6A3B4E8293}"/>
                </a:ext>
              </a:extLst>
            </p:cNvPr>
            <p:cNvSpPr txBox="1"/>
            <p:nvPr/>
          </p:nvSpPr>
          <p:spPr>
            <a:xfrm>
              <a:off x="7966757" y="2891818"/>
              <a:ext cx="1690484" cy="1015663"/>
            </a:xfrm>
            <a:prstGeom prst="rect">
              <a:avLst/>
            </a:prstGeom>
            <a:noFill/>
          </p:spPr>
          <p:txBody>
            <a:bodyPr wrap="square" rtlCol="0">
              <a:spAutoFit/>
            </a:bodyPr>
            <a:lstStyle/>
            <a:p>
              <a:pPr algn="ctr"/>
              <a:r>
                <a:rPr lang="en-GB" sz="4000" b="1" dirty="0">
                  <a:solidFill>
                    <a:schemeClr val="bg1"/>
                  </a:solidFill>
                </a:rPr>
                <a:t>2</a:t>
              </a:r>
            </a:p>
            <a:p>
              <a:pPr algn="ctr"/>
              <a:r>
                <a:rPr lang="en-GB" sz="2000" dirty="0">
                  <a:solidFill>
                    <a:schemeClr val="bg1"/>
                  </a:solidFill>
                </a:rPr>
                <a:t>Analysis</a:t>
              </a:r>
            </a:p>
          </p:txBody>
        </p:sp>
        <p:sp>
          <p:nvSpPr>
            <p:cNvPr id="187" name="TextBox 186">
              <a:extLst>
                <a:ext uri="{FF2B5EF4-FFF2-40B4-BE49-F238E27FC236}">
                  <a16:creationId xmlns:a16="http://schemas.microsoft.com/office/drawing/2014/main" id="{E474809A-984F-3883-789C-E0F6E4C48592}"/>
                </a:ext>
              </a:extLst>
            </p:cNvPr>
            <p:cNvSpPr txBox="1"/>
            <p:nvPr/>
          </p:nvSpPr>
          <p:spPr>
            <a:xfrm>
              <a:off x="6526390" y="5249723"/>
              <a:ext cx="1690484" cy="1077218"/>
            </a:xfrm>
            <a:prstGeom prst="rect">
              <a:avLst/>
            </a:prstGeom>
            <a:noFill/>
          </p:spPr>
          <p:txBody>
            <a:bodyPr wrap="square" rtlCol="0">
              <a:spAutoFit/>
            </a:bodyPr>
            <a:lstStyle/>
            <a:p>
              <a:pPr algn="ctr"/>
              <a:r>
                <a:rPr lang="en-GB" sz="4000" b="1" dirty="0">
                  <a:solidFill>
                    <a:schemeClr val="bg1"/>
                  </a:solidFill>
                </a:rPr>
                <a:t>3</a:t>
              </a:r>
            </a:p>
            <a:p>
              <a:pPr algn="ctr"/>
              <a:r>
                <a:rPr lang="en-GB" sz="2400" dirty="0">
                  <a:solidFill>
                    <a:schemeClr val="bg1"/>
                  </a:solidFill>
                </a:rPr>
                <a:t>Design</a:t>
              </a:r>
            </a:p>
          </p:txBody>
        </p:sp>
        <p:sp>
          <p:nvSpPr>
            <p:cNvPr id="188" name="TextBox 187">
              <a:extLst>
                <a:ext uri="{FF2B5EF4-FFF2-40B4-BE49-F238E27FC236}">
                  <a16:creationId xmlns:a16="http://schemas.microsoft.com/office/drawing/2014/main" id="{E84AC93A-2D1D-AE3E-FF0A-B781C80A2B0C}"/>
                </a:ext>
              </a:extLst>
            </p:cNvPr>
            <p:cNvSpPr txBox="1"/>
            <p:nvPr/>
          </p:nvSpPr>
          <p:spPr>
            <a:xfrm>
              <a:off x="3895743" y="5111395"/>
              <a:ext cx="1690484" cy="1077218"/>
            </a:xfrm>
            <a:prstGeom prst="rect">
              <a:avLst/>
            </a:prstGeom>
            <a:noFill/>
          </p:spPr>
          <p:txBody>
            <a:bodyPr wrap="square" rtlCol="0">
              <a:spAutoFit/>
            </a:bodyPr>
            <a:lstStyle/>
            <a:p>
              <a:pPr algn="ctr"/>
              <a:r>
                <a:rPr lang="en-GB" sz="4000" b="1" dirty="0">
                  <a:solidFill>
                    <a:schemeClr val="bg1"/>
                  </a:solidFill>
                </a:rPr>
                <a:t>4</a:t>
              </a:r>
            </a:p>
            <a:p>
              <a:pPr algn="ctr"/>
              <a:r>
                <a:rPr lang="en-GB" sz="2400" dirty="0">
                  <a:solidFill>
                    <a:schemeClr val="bg1"/>
                  </a:solidFill>
                </a:rPr>
                <a:t>Implement</a:t>
              </a:r>
            </a:p>
          </p:txBody>
        </p:sp>
        <p:sp>
          <p:nvSpPr>
            <p:cNvPr id="189" name="TextBox 188">
              <a:extLst>
                <a:ext uri="{FF2B5EF4-FFF2-40B4-BE49-F238E27FC236}">
                  <a16:creationId xmlns:a16="http://schemas.microsoft.com/office/drawing/2014/main" id="{70ED054E-A671-BDA7-3983-E153D24837A1}"/>
                </a:ext>
              </a:extLst>
            </p:cNvPr>
            <p:cNvSpPr txBox="1"/>
            <p:nvPr/>
          </p:nvSpPr>
          <p:spPr>
            <a:xfrm>
              <a:off x="2530535" y="2837059"/>
              <a:ext cx="1690484" cy="1077218"/>
            </a:xfrm>
            <a:prstGeom prst="rect">
              <a:avLst/>
            </a:prstGeom>
            <a:noFill/>
          </p:spPr>
          <p:txBody>
            <a:bodyPr wrap="square" rtlCol="0">
              <a:spAutoFit/>
            </a:bodyPr>
            <a:lstStyle/>
            <a:p>
              <a:pPr algn="ctr"/>
              <a:r>
                <a:rPr lang="en-GB" sz="4000" b="1" dirty="0">
                  <a:solidFill>
                    <a:schemeClr val="bg1"/>
                  </a:solidFill>
                </a:rPr>
                <a:t>5</a:t>
              </a:r>
            </a:p>
            <a:p>
              <a:pPr algn="ctr"/>
              <a:r>
                <a:rPr lang="en-GB" sz="2400" dirty="0">
                  <a:solidFill>
                    <a:schemeClr val="bg1"/>
                  </a:solidFill>
                </a:rPr>
                <a:t>Test</a:t>
              </a:r>
            </a:p>
          </p:txBody>
        </p:sp>
        <p:sp>
          <p:nvSpPr>
            <p:cNvPr id="190" name="TextBox 189">
              <a:extLst>
                <a:ext uri="{FF2B5EF4-FFF2-40B4-BE49-F238E27FC236}">
                  <a16:creationId xmlns:a16="http://schemas.microsoft.com/office/drawing/2014/main" id="{F8E8C702-B378-CEE6-96CF-FA443406CA92}"/>
                </a:ext>
              </a:extLst>
            </p:cNvPr>
            <p:cNvSpPr txBox="1"/>
            <p:nvPr/>
          </p:nvSpPr>
          <p:spPr>
            <a:xfrm>
              <a:off x="3885098" y="430639"/>
              <a:ext cx="1690484" cy="1077218"/>
            </a:xfrm>
            <a:prstGeom prst="rect">
              <a:avLst/>
            </a:prstGeom>
            <a:noFill/>
          </p:spPr>
          <p:txBody>
            <a:bodyPr wrap="square" rtlCol="0">
              <a:spAutoFit/>
            </a:bodyPr>
            <a:lstStyle/>
            <a:p>
              <a:pPr algn="ctr"/>
              <a:r>
                <a:rPr lang="en-GB" sz="4000" b="1" dirty="0">
                  <a:solidFill>
                    <a:schemeClr val="bg1"/>
                  </a:solidFill>
                </a:rPr>
                <a:t>6</a:t>
              </a:r>
            </a:p>
            <a:p>
              <a:pPr algn="ctr"/>
              <a:r>
                <a:rPr lang="en-GB" sz="2400" dirty="0">
                  <a:solidFill>
                    <a:schemeClr val="bg1"/>
                  </a:solidFill>
                </a:rPr>
                <a:t>Maintain</a:t>
              </a:r>
            </a:p>
          </p:txBody>
        </p:sp>
        <p:sp>
          <p:nvSpPr>
            <p:cNvPr id="191" name="TextBox 190">
              <a:extLst>
                <a:ext uri="{FF2B5EF4-FFF2-40B4-BE49-F238E27FC236}">
                  <a16:creationId xmlns:a16="http://schemas.microsoft.com/office/drawing/2014/main" id="{4D1C5E02-8DB6-D301-2ACE-CCEBB7616C00}"/>
                </a:ext>
              </a:extLst>
            </p:cNvPr>
            <p:cNvSpPr txBox="1"/>
            <p:nvPr/>
          </p:nvSpPr>
          <p:spPr>
            <a:xfrm>
              <a:off x="4575660" y="2231022"/>
              <a:ext cx="3146213" cy="2308324"/>
            </a:xfrm>
            <a:prstGeom prst="rect">
              <a:avLst/>
            </a:prstGeom>
            <a:noFill/>
          </p:spPr>
          <p:txBody>
            <a:bodyPr wrap="square" rtlCol="0">
              <a:spAutoFit/>
            </a:bodyPr>
            <a:lstStyle/>
            <a:p>
              <a:pPr algn="ctr"/>
              <a:r>
                <a:rPr lang="en-GB" sz="4800" dirty="0">
                  <a:solidFill>
                    <a:srgbClr val="DBDBDB"/>
                  </a:solidFill>
                </a:rPr>
                <a:t>Software Engineering Cycle</a:t>
              </a:r>
            </a:p>
          </p:txBody>
        </p:sp>
      </p:grpSp>
    </p:spTree>
    <p:extLst>
      <p:ext uri="{BB962C8B-B14F-4D97-AF65-F5344CB8AC3E}">
        <p14:creationId xmlns:p14="http://schemas.microsoft.com/office/powerpoint/2010/main" val="2033768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t="14427" b="42643"/>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6" cy="4749942"/>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119183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2">
            <a:extLst>
              <a:ext uri="{28A0092B-C50C-407E-A947-70E740481C1C}">
                <a14:useLocalDpi xmlns:a14="http://schemas.microsoft.com/office/drawing/2010/main" val="0"/>
              </a:ext>
            </a:extLst>
          </a:blip>
          <a:srcRect t="41133" b="15937"/>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77" y="2331461"/>
            <a:ext cx="6333256" cy="4749942"/>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12918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E04EA8-8A14-A7DA-BDA3-7A4335EA67A4}"/>
              </a:ext>
            </a:extLst>
          </p:cNvPr>
          <p:cNvPicPr>
            <a:picLocks noChangeAspect="1"/>
          </p:cNvPicPr>
          <p:nvPr/>
        </p:nvPicPr>
        <p:blipFill rotWithShape="1">
          <a:blip r:embed="rId3">
            <a:extLst>
              <a:ext uri="{28A0092B-C50C-407E-A947-70E740481C1C}">
                <a14:useLocalDpi xmlns:a14="http://schemas.microsoft.com/office/drawing/2010/main" val="0"/>
              </a:ext>
            </a:extLst>
          </a:blip>
          <a:srcRect t="55227" b="1843"/>
          <a:stretch/>
        </p:blipFill>
        <p:spPr>
          <a:xfrm>
            <a:off x="1" y="1"/>
            <a:ext cx="12192000" cy="2195334"/>
          </a:xfrm>
          <a:prstGeom prst="rect">
            <a:avLst/>
          </a:prstGeom>
        </p:spPr>
      </p:pic>
      <p:pic>
        <p:nvPicPr>
          <p:cNvPr id="5" name="Picture 4">
            <a:extLst>
              <a:ext uri="{FF2B5EF4-FFF2-40B4-BE49-F238E27FC236}">
                <a16:creationId xmlns:a16="http://schemas.microsoft.com/office/drawing/2014/main" id="{452851FD-53A5-8B8A-E7F8-14686404C0E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277" y="2331461"/>
            <a:ext cx="6333256" cy="4749942"/>
          </a:xfrm>
          <a:prstGeom prst="rect">
            <a:avLst/>
          </a:prstGeom>
        </p:spPr>
      </p:pic>
      <p:pic>
        <p:nvPicPr>
          <p:cNvPr id="7" name="Picture 6">
            <a:extLst>
              <a:ext uri="{FF2B5EF4-FFF2-40B4-BE49-F238E27FC236}">
                <a16:creationId xmlns:a16="http://schemas.microsoft.com/office/drawing/2014/main" id="{452C470A-61F6-9C75-7EE9-D41FFAAADE3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8112" y="2289590"/>
            <a:ext cx="6333256" cy="4749942"/>
          </a:xfrm>
          <a:prstGeom prst="rect">
            <a:avLst/>
          </a:prstGeom>
        </p:spPr>
      </p:pic>
    </p:spTree>
    <p:extLst>
      <p:ext uri="{BB962C8B-B14F-4D97-AF65-F5344CB8AC3E}">
        <p14:creationId xmlns:p14="http://schemas.microsoft.com/office/powerpoint/2010/main" val="205395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spTree>
    <p:extLst>
      <p:ext uri="{BB962C8B-B14F-4D97-AF65-F5344CB8AC3E}">
        <p14:creationId xmlns:p14="http://schemas.microsoft.com/office/powerpoint/2010/main" val="2453351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4329999" y="886807"/>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350" y="1075014"/>
            <a:ext cx="331013" cy="331013"/>
          </a:xfrm>
          <a:prstGeom prst="rect">
            <a:avLst/>
          </a:prstGeom>
        </p:spPr>
      </p:pic>
    </p:spTree>
    <p:extLst>
      <p:ext uri="{BB962C8B-B14F-4D97-AF65-F5344CB8AC3E}">
        <p14:creationId xmlns:p14="http://schemas.microsoft.com/office/powerpoint/2010/main" val="899763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44" y="4186167"/>
            <a:ext cx="6314011" cy="2152659"/>
          </a:xfrm>
          <a:prstGeom prst="rect">
            <a:avLst/>
          </a:prstGeom>
        </p:spPr>
      </p:pic>
      <p:pic>
        <p:nvPicPr>
          <p:cNvPr id="6" name="Graphic 5">
            <a:extLst>
              <a:ext uri="{FF2B5EF4-FFF2-40B4-BE49-F238E27FC236}">
                <a16:creationId xmlns:a16="http://schemas.microsoft.com/office/drawing/2014/main" id="{A2480557-5D1F-722D-56D8-7A8BB0DC8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186167"/>
            <a:ext cx="5806471" cy="2235606"/>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4329999" y="886807"/>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1350" y="1075014"/>
            <a:ext cx="331013" cy="331013"/>
          </a:xfrm>
          <a:prstGeom prst="rect">
            <a:avLst/>
          </a:prstGeom>
        </p:spPr>
      </p:pic>
      <p:cxnSp>
        <p:nvCxnSpPr>
          <p:cNvPr id="13" name="Straight Connector 12">
            <a:extLst>
              <a:ext uri="{FF2B5EF4-FFF2-40B4-BE49-F238E27FC236}">
                <a16:creationId xmlns:a16="http://schemas.microsoft.com/office/drawing/2014/main" id="{852FD037-EA20-29EC-7705-642D17DC0B53}"/>
              </a:ext>
            </a:extLst>
          </p:cNvPr>
          <p:cNvCxnSpPr>
            <a:cxnSpLocks/>
            <a:endCxn id="15" idx="0"/>
          </p:cNvCxnSpPr>
          <p:nvPr/>
        </p:nvCxnSpPr>
        <p:spPr>
          <a:xfrm flipH="1">
            <a:off x="2255054" y="1113279"/>
            <a:ext cx="2074945" cy="3643447"/>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15" name="Rectangle 14">
            <a:extLst>
              <a:ext uri="{FF2B5EF4-FFF2-40B4-BE49-F238E27FC236}">
                <a16:creationId xmlns:a16="http://schemas.microsoft.com/office/drawing/2014/main" id="{006B6AEB-622A-F591-2EA2-BB8479043A9E}"/>
              </a:ext>
            </a:extLst>
          </p:cNvPr>
          <p:cNvSpPr/>
          <p:nvPr/>
        </p:nvSpPr>
        <p:spPr>
          <a:xfrm>
            <a:off x="1997817" y="4756726"/>
            <a:ext cx="514474" cy="178101"/>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78389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44" y="4186167"/>
            <a:ext cx="6314011" cy="2152659"/>
          </a:xfrm>
          <a:prstGeom prst="rect">
            <a:avLst/>
          </a:prstGeom>
        </p:spPr>
      </p:pic>
      <p:pic>
        <p:nvPicPr>
          <p:cNvPr id="6" name="Graphic 5">
            <a:extLst>
              <a:ext uri="{FF2B5EF4-FFF2-40B4-BE49-F238E27FC236}">
                <a16:creationId xmlns:a16="http://schemas.microsoft.com/office/drawing/2014/main" id="{A2480557-5D1F-722D-56D8-7A8BB0DC8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186167"/>
            <a:ext cx="5806471" cy="2235606"/>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3487635" y="3666947"/>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8986" y="3855154"/>
            <a:ext cx="331013" cy="331013"/>
          </a:xfrm>
          <a:prstGeom prst="rect">
            <a:avLst/>
          </a:prstGeom>
        </p:spPr>
      </p:pic>
    </p:spTree>
    <p:extLst>
      <p:ext uri="{BB962C8B-B14F-4D97-AF65-F5344CB8AC3E}">
        <p14:creationId xmlns:p14="http://schemas.microsoft.com/office/powerpoint/2010/main" val="1162442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44" y="4186167"/>
            <a:ext cx="6314011" cy="2152659"/>
          </a:xfrm>
          <a:prstGeom prst="rect">
            <a:avLst/>
          </a:prstGeom>
        </p:spPr>
      </p:pic>
      <p:pic>
        <p:nvPicPr>
          <p:cNvPr id="6" name="Graphic 5">
            <a:extLst>
              <a:ext uri="{FF2B5EF4-FFF2-40B4-BE49-F238E27FC236}">
                <a16:creationId xmlns:a16="http://schemas.microsoft.com/office/drawing/2014/main" id="{A2480557-5D1F-722D-56D8-7A8BB0DC8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186167"/>
            <a:ext cx="5806471" cy="2235606"/>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3487635" y="3666947"/>
            <a:ext cx="759238"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8986" y="3855154"/>
            <a:ext cx="331013" cy="331013"/>
          </a:xfrm>
          <a:prstGeom prst="rect">
            <a:avLst/>
          </a:prstGeom>
        </p:spPr>
      </p:pic>
      <p:cxnSp>
        <p:nvCxnSpPr>
          <p:cNvPr id="13" name="Straight Connector 12">
            <a:extLst>
              <a:ext uri="{FF2B5EF4-FFF2-40B4-BE49-F238E27FC236}">
                <a16:creationId xmlns:a16="http://schemas.microsoft.com/office/drawing/2014/main" id="{852FD037-EA20-29EC-7705-642D17DC0B53}"/>
              </a:ext>
            </a:extLst>
          </p:cNvPr>
          <p:cNvCxnSpPr>
            <a:cxnSpLocks/>
          </p:cNvCxnSpPr>
          <p:nvPr/>
        </p:nvCxnSpPr>
        <p:spPr>
          <a:xfrm>
            <a:off x="4246873" y="3893419"/>
            <a:ext cx="3845563" cy="632398"/>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15" name="Rectangle 14">
            <a:extLst>
              <a:ext uri="{FF2B5EF4-FFF2-40B4-BE49-F238E27FC236}">
                <a16:creationId xmlns:a16="http://schemas.microsoft.com/office/drawing/2014/main" id="{006B6AEB-622A-F591-2EA2-BB8479043A9E}"/>
              </a:ext>
            </a:extLst>
          </p:cNvPr>
          <p:cNvSpPr/>
          <p:nvPr/>
        </p:nvSpPr>
        <p:spPr>
          <a:xfrm>
            <a:off x="7564582" y="4525817"/>
            <a:ext cx="1034473" cy="138547"/>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802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44" y="4186167"/>
            <a:ext cx="6314011" cy="2152659"/>
          </a:xfrm>
          <a:prstGeom prst="rect">
            <a:avLst/>
          </a:prstGeom>
        </p:spPr>
      </p:pic>
      <p:pic>
        <p:nvPicPr>
          <p:cNvPr id="6" name="Graphic 5">
            <a:extLst>
              <a:ext uri="{FF2B5EF4-FFF2-40B4-BE49-F238E27FC236}">
                <a16:creationId xmlns:a16="http://schemas.microsoft.com/office/drawing/2014/main" id="{A2480557-5D1F-722D-56D8-7A8BB0DC8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186167"/>
            <a:ext cx="5806471" cy="2235606"/>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6077527" y="1902807"/>
            <a:ext cx="997527"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7931" y="2091014"/>
            <a:ext cx="331013" cy="331013"/>
          </a:xfrm>
          <a:prstGeom prst="rect">
            <a:avLst/>
          </a:prstGeom>
        </p:spPr>
      </p:pic>
    </p:spTree>
    <p:extLst>
      <p:ext uri="{BB962C8B-B14F-4D97-AF65-F5344CB8AC3E}">
        <p14:creationId xmlns:p14="http://schemas.microsoft.com/office/powerpoint/2010/main" val="3120176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44" y="4186167"/>
            <a:ext cx="6314011" cy="2152659"/>
          </a:xfrm>
          <a:prstGeom prst="rect">
            <a:avLst/>
          </a:prstGeom>
        </p:spPr>
      </p:pic>
      <p:pic>
        <p:nvPicPr>
          <p:cNvPr id="6" name="Graphic 5">
            <a:extLst>
              <a:ext uri="{FF2B5EF4-FFF2-40B4-BE49-F238E27FC236}">
                <a16:creationId xmlns:a16="http://schemas.microsoft.com/office/drawing/2014/main" id="{A2480557-5D1F-722D-56D8-7A8BB0DC8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186167"/>
            <a:ext cx="5806471" cy="2235606"/>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6077527" y="1902807"/>
            <a:ext cx="997527"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7931" y="2091014"/>
            <a:ext cx="331013" cy="331013"/>
          </a:xfrm>
          <a:prstGeom prst="rect">
            <a:avLst/>
          </a:prstGeom>
        </p:spPr>
      </p:pic>
      <p:cxnSp>
        <p:nvCxnSpPr>
          <p:cNvPr id="13" name="Straight Connector 12">
            <a:extLst>
              <a:ext uri="{FF2B5EF4-FFF2-40B4-BE49-F238E27FC236}">
                <a16:creationId xmlns:a16="http://schemas.microsoft.com/office/drawing/2014/main" id="{852FD037-EA20-29EC-7705-642D17DC0B53}"/>
              </a:ext>
            </a:extLst>
          </p:cNvPr>
          <p:cNvCxnSpPr>
            <a:cxnSpLocks/>
            <a:endCxn id="15" idx="0"/>
          </p:cNvCxnSpPr>
          <p:nvPr/>
        </p:nvCxnSpPr>
        <p:spPr>
          <a:xfrm flipH="1">
            <a:off x="3330177" y="2129279"/>
            <a:ext cx="2765823" cy="2959956"/>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
        <p:nvSpPr>
          <p:cNvPr id="15" name="Rectangle 14">
            <a:extLst>
              <a:ext uri="{FF2B5EF4-FFF2-40B4-BE49-F238E27FC236}">
                <a16:creationId xmlns:a16="http://schemas.microsoft.com/office/drawing/2014/main" id="{006B6AEB-622A-F591-2EA2-BB8479043A9E}"/>
              </a:ext>
            </a:extLst>
          </p:cNvPr>
          <p:cNvSpPr/>
          <p:nvPr/>
        </p:nvSpPr>
        <p:spPr>
          <a:xfrm>
            <a:off x="3104353" y="5089235"/>
            <a:ext cx="451647" cy="193965"/>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E1470C7-80E7-6C73-0A1A-2940E8E1CA81}"/>
              </a:ext>
            </a:extLst>
          </p:cNvPr>
          <p:cNvSpPr/>
          <p:nvPr/>
        </p:nvSpPr>
        <p:spPr>
          <a:xfrm>
            <a:off x="7567459" y="4392478"/>
            <a:ext cx="1022359" cy="170285"/>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99926956-923E-7D5A-E5E1-F81F4C7F5EF5}"/>
              </a:ext>
            </a:extLst>
          </p:cNvPr>
          <p:cNvSpPr/>
          <p:nvPr/>
        </p:nvSpPr>
        <p:spPr>
          <a:xfrm>
            <a:off x="11172317" y="4430192"/>
            <a:ext cx="977738" cy="170285"/>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10" name="Straight Connector 9">
            <a:extLst>
              <a:ext uri="{FF2B5EF4-FFF2-40B4-BE49-F238E27FC236}">
                <a16:creationId xmlns:a16="http://schemas.microsoft.com/office/drawing/2014/main" id="{997024BD-D45C-0C38-FAFB-427F621B7FFE}"/>
              </a:ext>
            </a:extLst>
          </p:cNvPr>
          <p:cNvCxnSpPr>
            <a:cxnSpLocks/>
            <a:endCxn id="9" idx="0"/>
          </p:cNvCxnSpPr>
          <p:nvPr/>
        </p:nvCxnSpPr>
        <p:spPr>
          <a:xfrm>
            <a:off x="7043754" y="2129213"/>
            <a:ext cx="4617432" cy="2300979"/>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3CF8D7B7-B4F4-8FA3-6613-ECABBAEAC818}"/>
              </a:ext>
            </a:extLst>
          </p:cNvPr>
          <p:cNvCxnSpPr>
            <a:cxnSpLocks/>
            <a:endCxn id="8" idx="0"/>
          </p:cNvCxnSpPr>
          <p:nvPr/>
        </p:nvCxnSpPr>
        <p:spPr>
          <a:xfrm>
            <a:off x="6592766" y="2129279"/>
            <a:ext cx="1485873" cy="2263199"/>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02940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6C1FB5-D546-9F55-578F-00C9B4579627}"/>
              </a:ext>
            </a:extLst>
          </p:cNvPr>
          <p:cNvGrpSpPr/>
          <p:nvPr/>
        </p:nvGrpSpPr>
        <p:grpSpPr>
          <a:xfrm>
            <a:off x="-367060" y="-46180"/>
            <a:ext cx="12874555" cy="683660"/>
            <a:chOff x="-367060" y="41474"/>
            <a:chExt cx="12874555" cy="1174471"/>
          </a:xfrm>
        </p:grpSpPr>
        <p:grpSp>
          <p:nvGrpSpPr>
            <p:cNvPr id="3" name="Group 2">
              <a:extLst>
                <a:ext uri="{FF2B5EF4-FFF2-40B4-BE49-F238E27FC236}">
                  <a16:creationId xmlns:a16="http://schemas.microsoft.com/office/drawing/2014/main" id="{6FB27BB8-7EC2-99E7-E802-ABFF3136869D}"/>
                </a:ext>
              </a:extLst>
            </p:cNvPr>
            <p:cNvGrpSpPr/>
            <p:nvPr/>
          </p:nvGrpSpPr>
          <p:grpSpPr>
            <a:xfrm>
              <a:off x="2947575" y="41474"/>
              <a:ext cx="3108648" cy="1163214"/>
              <a:chOff x="-1171023" y="1133189"/>
              <a:chExt cx="3957078" cy="1062980"/>
            </a:xfrm>
          </p:grpSpPr>
          <p:sp>
            <p:nvSpPr>
              <p:cNvPr id="9" name="Arrow: Chevron 8">
                <a:extLst>
                  <a:ext uri="{FF2B5EF4-FFF2-40B4-BE49-F238E27FC236}">
                    <a16:creationId xmlns:a16="http://schemas.microsoft.com/office/drawing/2014/main" id="{F12466C3-6093-DB94-DA66-101E6500C44F}"/>
                  </a:ext>
                </a:extLst>
              </p:cNvPr>
              <p:cNvSpPr/>
              <p:nvPr/>
            </p:nvSpPr>
            <p:spPr>
              <a:xfrm>
                <a:off x="-1171023" y="1207890"/>
                <a:ext cx="3957078" cy="948388"/>
              </a:xfrm>
              <a:prstGeom prst="chevron">
                <a:avLst>
                  <a:gd name="adj" fmla="val 27494"/>
                </a:avLst>
              </a:prstGeom>
              <a:solidFill>
                <a:srgbClr val="AF2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5BB8BD3F-D9D9-A7A0-FB67-DADC5DDC4136}"/>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4" name="Group 3">
              <a:extLst>
                <a:ext uri="{FF2B5EF4-FFF2-40B4-BE49-F238E27FC236}">
                  <a16:creationId xmlns:a16="http://schemas.microsoft.com/office/drawing/2014/main" id="{764DEB8F-840A-B4AE-2907-2D04B5A9BB63}"/>
                </a:ext>
              </a:extLst>
            </p:cNvPr>
            <p:cNvGrpSpPr/>
            <p:nvPr/>
          </p:nvGrpSpPr>
          <p:grpSpPr>
            <a:xfrm>
              <a:off x="5957203" y="52731"/>
              <a:ext cx="3314635" cy="1163214"/>
              <a:chOff x="-1357649" y="1143476"/>
              <a:chExt cx="4219284" cy="1062981"/>
            </a:xfrm>
          </p:grpSpPr>
          <p:sp>
            <p:nvSpPr>
              <p:cNvPr id="7" name="Arrow: Chevron 6">
                <a:extLst>
                  <a:ext uri="{FF2B5EF4-FFF2-40B4-BE49-F238E27FC236}">
                    <a16:creationId xmlns:a16="http://schemas.microsoft.com/office/drawing/2014/main" id="{67F6B5D8-D6F9-4089-E0EC-0F17E39BA154}"/>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786E07DF-870B-20DF-EC9F-16A26BC6A5D1}"/>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5" name="Arrow: Chevron 4">
              <a:extLst>
                <a:ext uri="{FF2B5EF4-FFF2-40B4-BE49-F238E27FC236}">
                  <a16:creationId xmlns:a16="http://schemas.microsoft.com/office/drawing/2014/main" id="{A488C0D6-AE87-B4C6-D562-480A7D1803E0}"/>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hevron 5">
              <a:extLst>
                <a:ext uri="{FF2B5EF4-FFF2-40B4-BE49-F238E27FC236}">
                  <a16:creationId xmlns:a16="http://schemas.microsoft.com/office/drawing/2014/main" id="{B64E02E5-6B08-285C-7FF9-84F70F9F2EB6}"/>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2" name="Graphic 11">
            <a:extLst>
              <a:ext uri="{FF2B5EF4-FFF2-40B4-BE49-F238E27FC236}">
                <a16:creationId xmlns:a16="http://schemas.microsoft.com/office/drawing/2014/main" id="{4D951753-7AF0-5391-DDA0-53FCB592D6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671" y="1525045"/>
            <a:ext cx="4588245" cy="4312338"/>
          </a:xfrm>
          <a:prstGeom prst="rect">
            <a:avLst/>
          </a:prstGeom>
        </p:spPr>
      </p:pic>
      <p:pic>
        <p:nvPicPr>
          <p:cNvPr id="14" name="Picture 13" descr="A screen shot of a computer program&#10;&#10;Description automatically generated">
            <a:extLst>
              <a:ext uri="{FF2B5EF4-FFF2-40B4-BE49-F238E27FC236}">
                <a16:creationId xmlns:a16="http://schemas.microsoft.com/office/drawing/2014/main" id="{C6C8CB22-F72C-8BF5-2D5F-48B8A40E5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744" y="1404969"/>
            <a:ext cx="5554232" cy="4801865"/>
          </a:xfrm>
          <a:prstGeom prst="rect">
            <a:avLst/>
          </a:prstGeom>
        </p:spPr>
      </p:pic>
    </p:spTree>
    <p:extLst>
      <p:ext uri="{BB962C8B-B14F-4D97-AF65-F5344CB8AC3E}">
        <p14:creationId xmlns:p14="http://schemas.microsoft.com/office/powerpoint/2010/main" val="2010560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44" y="4186167"/>
            <a:ext cx="6314011" cy="2152659"/>
          </a:xfrm>
          <a:prstGeom prst="rect">
            <a:avLst/>
          </a:prstGeom>
        </p:spPr>
      </p:pic>
      <p:pic>
        <p:nvPicPr>
          <p:cNvPr id="6" name="Graphic 5">
            <a:extLst>
              <a:ext uri="{FF2B5EF4-FFF2-40B4-BE49-F238E27FC236}">
                <a16:creationId xmlns:a16="http://schemas.microsoft.com/office/drawing/2014/main" id="{A2480557-5D1F-722D-56D8-7A8BB0DC8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186167"/>
            <a:ext cx="5806471" cy="2235606"/>
          </a:xfrm>
          <a:prstGeom prst="rect">
            <a:avLst/>
          </a:prstGeom>
        </p:spPr>
      </p:pic>
      <p:sp>
        <p:nvSpPr>
          <p:cNvPr id="8" name="Rectangle 7">
            <a:extLst>
              <a:ext uri="{FF2B5EF4-FFF2-40B4-BE49-F238E27FC236}">
                <a16:creationId xmlns:a16="http://schemas.microsoft.com/office/drawing/2014/main" id="{9E1470C7-80E7-6C73-0A1A-2940E8E1CA81}"/>
              </a:ext>
            </a:extLst>
          </p:cNvPr>
          <p:cNvSpPr/>
          <p:nvPr/>
        </p:nvSpPr>
        <p:spPr>
          <a:xfrm>
            <a:off x="7567459" y="4392478"/>
            <a:ext cx="1022359" cy="170285"/>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0740" y="4538051"/>
            <a:ext cx="331013" cy="331013"/>
          </a:xfrm>
          <a:prstGeom prst="rect">
            <a:avLst/>
          </a:prstGeom>
        </p:spPr>
      </p:pic>
    </p:spTree>
    <p:extLst>
      <p:ext uri="{BB962C8B-B14F-4D97-AF65-F5344CB8AC3E}">
        <p14:creationId xmlns:p14="http://schemas.microsoft.com/office/powerpoint/2010/main" val="753219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044" y="4186167"/>
            <a:ext cx="6314011" cy="2152659"/>
          </a:xfrm>
          <a:prstGeom prst="rect">
            <a:avLst/>
          </a:prstGeom>
        </p:spPr>
      </p:pic>
      <p:pic>
        <p:nvPicPr>
          <p:cNvPr id="6" name="Graphic 5">
            <a:extLst>
              <a:ext uri="{FF2B5EF4-FFF2-40B4-BE49-F238E27FC236}">
                <a16:creationId xmlns:a16="http://schemas.microsoft.com/office/drawing/2014/main" id="{A2480557-5D1F-722D-56D8-7A8BB0DC8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4186167"/>
            <a:ext cx="5806471" cy="2235606"/>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6077527" y="1902807"/>
            <a:ext cx="997527" cy="226472"/>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06B6AEB-622A-F591-2EA2-BB8479043A9E}"/>
              </a:ext>
            </a:extLst>
          </p:cNvPr>
          <p:cNvSpPr/>
          <p:nvPr/>
        </p:nvSpPr>
        <p:spPr>
          <a:xfrm>
            <a:off x="8600921" y="3685309"/>
            <a:ext cx="1088024" cy="175491"/>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E1470C7-80E7-6C73-0A1A-2940E8E1CA81}"/>
              </a:ext>
            </a:extLst>
          </p:cNvPr>
          <p:cNvSpPr/>
          <p:nvPr/>
        </p:nvSpPr>
        <p:spPr>
          <a:xfrm>
            <a:off x="7567459" y="4392478"/>
            <a:ext cx="1022359" cy="170285"/>
          </a:xfrm>
          <a:prstGeom prst="rect">
            <a:avLst/>
          </a:prstGeom>
          <a:solidFill>
            <a:schemeClr val="accent4">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3CF8D7B7-B4F4-8FA3-6613-ECABBAEAC818}"/>
              </a:ext>
            </a:extLst>
          </p:cNvPr>
          <p:cNvCxnSpPr>
            <a:cxnSpLocks/>
            <a:stCxn id="7" idx="2"/>
            <a:endCxn id="8" idx="0"/>
          </p:cNvCxnSpPr>
          <p:nvPr/>
        </p:nvCxnSpPr>
        <p:spPr>
          <a:xfrm>
            <a:off x="6576291" y="2129279"/>
            <a:ext cx="1502348" cy="2263199"/>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pic>
        <p:nvPicPr>
          <p:cNvPr id="11" name="Picture 10" descr="A hand cursor pointing at something&#10;&#10;Description automatically generated">
            <a:extLst>
              <a:ext uri="{FF2B5EF4-FFF2-40B4-BE49-F238E27FC236}">
                <a16:creationId xmlns:a16="http://schemas.microsoft.com/office/drawing/2014/main" id="{BC9B55FB-4880-DF24-3FEE-867998C7A0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0740" y="4538051"/>
            <a:ext cx="331013" cy="331013"/>
          </a:xfrm>
          <a:prstGeom prst="rect">
            <a:avLst/>
          </a:prstGeom>
        </p:spPr>
      </p:pic>
      <p:cxnSp>
        <p:nvCxnSpPr>
          <p:cNvPr id="3" name="Straight Connector 2">
            <a:extLst>
              <a:ext uri="{FF2B5EF4-FFF2-40B4-BE49-F238E27FC236}">
                <a16:creationId xmlns:a16="http://schemas.microsoft.com/office/drawing/2014/main" id="{B3224C0C-D743-F75E-7404-094518A4E1F7}"/>
              </a:ext>
            </a:extLst>
          </p:cNvPr>
          <p:cNvCxnSpPr>
            <a:cxnSpLocks/>
            <a:stCxn id="15" idx="2"/>
          </p:cNvCxnSpPr>
          <p:nvPr/>
        </p:nvCxnSpPr>
        <p:spPr>
          <a:xfrm flipH="1">
            <a:off x="8078638" y="3860800"/>
            <a:ext cx="1066295" cy="562704"/>
          </a:xfrm>
          <a:prstGeom prst="line">
            <a:avLst/>
          </a:prstGeom>
          <a:ln w="12700">
            <a:solidFill>
              <a:schemeClr val="accent4">
                <a:alpha val="75000"/>
              </a:schemeClr>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59169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descr="A screenshot of a computer&#10;&#10;Description automatically generated">
            <a:extLst>
              <a:ext uri="{FF2B5EF4-FFF2-40B4-BE49-F238E27FC236}">
                <a16:creationId xmlns:a16="http://schemas.microsoft.com/office/drawing/2014/main" id="{E5E41BFB-7940-C096-6C91-0DBF965B0F91}"/>
              </a:ext>
            </a:extLst>
          </p:cNvPr>
          <p:cNvPicPr>
            <a:picLocks noChangeAspect="1"/>
          </p:cNvPicPr>
          <p:nvPr/>
        </p:nvPicPr>
        <p:blipFill rotWithShape="1">
          <a:blip r:embed="rId3">
            <a:extLst>
              <a:ext uri="{28A0092B-C50C-407E-A947-70E740481C1C}">
                <a14:useLocalDpi xmlns:a14="http://schemas.microsoft.com/office/drawing/2010/main" val="0"/>
              </a:ext>
            </a:extLst>
          </a:blip>
          <a:srcRect l="14123" r="71267" b="40033"/>
          <a:stretch/>
        </p:blipFill>
        <p:spPr>
          <a:xfrm>
            <a:off x="6343179" y="3954730"/>
            <a:ext cx="4469479" cy="2701466"/>
          </a:xfrm>
          <a:prstGeom prst="rect">
            <a:avLst/>
          </a:prstGeom>
        </p:spPr>
      </p:pic>
      <p:pic>
        <p:nvPicPr>
          <p:cNvPr id="4" name="Picture 3" descr="A screen shot of a computer program&#10;&#10;Description automatically generated">
            <a:extLst>
              <a:ext uri="{FF2B5EF4-FFF2-40B4-BE49-F238E27FC236}">
                <a16:creationId xmlns:a16="http://schemas.microsoft.com/office/drawing/2014/main" id="{F97EC5D0-EFEC-252C-C580-3D58343FB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186" y="125834"/>
            <a:ext cx="8981627" cy="380021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2F92B7A-F622-2E19-4439-132690BC7A07}"/>
              </a:ext>
            </a:extLst>
          </p:cNvPr>
          <p:cNvPicPr>
            <a:picLocks noChangeAspect="1"/>
          </p:cNvPicPr>
          <p:nvPr/>
        </p:nvPicPr>
        <p:blipFill rotWithShape="1">
          <a:blip r:embed="rId5">
            <a:extLst>
              <a:ext uri="{28A0092B-C50C-407E-A947-70E740481C1C}">
                <a14:useLocalDpi xmlns:a14="http://schemas.microsoft.com/office/drawing/2010/main" val="0"/>
              </a:ext>
            </a:extLst>
          </a:blip>
          <a:srcRect l="18260" r="45652" b="57943"/>
          <a:stretch/>
        </p:blipFill>
        <p:spPr>
          <a:xfrm>
            <a:off x="239708" y="4067477"/>
            <a:ext cx="6515324" cy="2588719"/>
          </a:xfrm>
          <a:prstGeom prst="rect">
            <a:avLst/>
          </a:prstGeom>
        </p:spPr>
      </p:pic>
      <p:sp>
        <p:nvSpPr>
          <p:cNvPr id="7" name="Rectangle 6">
            <a:extLst>
              <a:ext uri="{FF2B5EF4-FFF2-40B4-BE49-F238E27FC236}">
                <a16:creationId xmlns:a16="http://schemas.microsoft.com/office/drawing/2014/main" id="{8F949605-7980-A74A-8754-FAEB99663614}"/>
              </a:ext>
            </a:extLst>
          </p:cNvPr>
          <p:cNvSpPr/>
          <p:nvPr/>
        </p:nvSpPr>
        <p:spPr>
          <a:xfrm>
            <a:off x="6077527" y="1902807"/>
            <a:ext cx="997527" cy="226472"/>
          </a:xfrm>
          <a:prstGeom prst="rect">
            <a:avLst/>
          </a:prstGeom>
          <a:solidFill>
            <a:srgbClr val="FF0000">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006B6AEB-622A-F591-2EA2-BB8479043A9E}"/>
              </a:ext>
            </a:extLst>
          </p:cNvPr>
          <p:cNvSpPr/>
          <p:nvPr/>
        </p:nvSpPr>
        <p:spPr>
          <a:xfrm>
            <a:off x="8600921" y="3685309"/>
            <a:ext cx="1088024" cy="175491"/>
          </a:xfrm>
          <a:prstGeom prst="rect">
            <a:avLst/>
          </a:prstGeom>
          <a:solidFill>
            <a:srgbClr val="FF0000">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3CF8D7B7-B4F4-8FA3-6613-ECABBAEAC818}"/>
              </a:ext>
            </a:extLst>
          </p:cNvPr>
          <p:cNvCxnSpPr>
            <a:cxnSpLocks/>
            <a:stCxn id="7" idx="2"/>
            <a:endCxn id="21" idx="0"/>
          </p:cNvCxnSpPr>
          <p:nvPr/>
        </p:nvCxnSpPr>
        <p:spPr>
          <a:xfrm flipH="1">
            <a:off x="3301340" y="2129279"/>
            <a:ext cx="3274951" cy="2649824"/>
          </a:xfrm>
          <a:prstGeom prst="line">
            <a:avLst/>
          </a:prstGeom>
          <a:ln w="12700">
            <a:solidFill>
              <a:srgbClr val="FF0000">
                <a:alpha val="75000"/>
              </a:srgbClr>
            </a:solidFill>
          </a:ln>
        </p:spPr>
        <p:style>
          <a:lnRef idx="1">
            <a:schemeClr val="accent4"/>
          </a:lnRef>
          <a:fillRef idx="0">
            <a:schemeClr val="accent4"/>
          </a:fillRef>
          <a:effectRef idx="0">
            <a:schemeClr val="accent4"/>
          </a:effectRef>
          <a:fontRef idx="minor">
            <a:schemeClr val="tx1"/>
          </a:fontRef>
        </p:style>
      </p:cxnSp>
      <p:cxnSp>
        <p:nvCxnSpPr>
          <p:cNvPr id="3" name="Straight Connector 2">
            <a:extLst>
              <a:ext uri="{FF2B5EF4-FFF2-40B4-BE49-F238E27FC236}">
                <a16:creationId xmlns:a16="http://schemas.microsoft.com/office/drawing/2014/main" id="{B3224C0C-D743-F75E-7404-094518A4E1F7}"/>
              </a:ext>
            </a:extLst>
          </p:cNvPr>
          <p:cNvCxnSpPr>
            <a:cxnSpLocks/>
            <a:stCxn id="15" idx="2"/>
            <a:endCxn id="21" idx="3"/>
          </p:cNvCxnSpPr>
          <p:nvPr/>
        </p:nvCxnSpPr>
        <p:spPr>
          <a:xfrm flipH="1">
            <a:off x="4773880" y="3860800"/>
            <a:ext cx="4371053" cy="1076009"/>
          </a:xfrm>
          <a:prstGeom prst="line">
            <a:avLst/>
          </a:prstGeom>
          <a:ln w="12700">
            <a:solidFill>
              <a:srgbClr val="FF0000">
                <a:alpha val="75000"/>
              </a:srgbClr>
            </a:solidFill>
          </a:ln>
        </p:spPr>
        <p:style>
          <a:lnRef idx="1">
            <a:schemeClr val="accent4"/>
          </a:lnRef>
          <a:fillRef idx="0">
            <a:schemeClr val="accent4"/>
          </a:fillRef>
          <a:effectRef idx="0">
            <a:schemeClr val="accent4"/>
          </a:effectRef>
          <a:fontRef idx="minor">
            <a:schemeClr val="tx1"/>
          </a:fontRef>
        </p:style>
      </p:cxnSp>
      <p:sp>
        <p:nvSpPr>
          <p:cNvPr id="21" name="Rectangle 20">
            <a:extLst>
              <a:ext uri="{FF2B5EF4-FFF2-40B4-BE49-F238E27FC236}">
                <a16:creationId xmlns:a16="http://schemas.microsoft.com/office/drawing/2014/main" id="{C2DFFAD9-EDB6-6B11-282A-C256D7500A73}"/>
              </a:ext>
            </a:extLst>
          </p:cNvPr>
          <p:cNvSpPr/>
          <p:nvPr/>
        </p:nvSpPr>
        <p:spPr>
          <a:xfrm>
            <a:off x="1828799" y="4779103"/>
            <a:ext cx="2945081" cy="315411"/>
          </a:xfrm>
          <a:prstGeom prst="rect">
            <a:avLst/>
          </a:prstGeom>
          <a:solidFill>
            <a:srgbClr val="FF0000">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7262777B-C13E-5B76-24E7-49D2659B8014}"/>
              </a:ext>
            </a:extLst>
          </p:cNvPr>
          <p:cNvSpPr/>
          <p:nvPr/>
        </p:nvSpPr>
        <p:spPr>
          <a:xfrm>
            <a:off x="6956100" y="4797610"/>
            <a:ext cx="2945081" cy="315411"/>
          </a:xfrm>
          <a:prstGeom prst="rect">
            <a:avLst/>
          </a:prstGeom>
          <a:solidFill>
            <a:srgbClr val="92D050">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98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21" grpId="0" animBg="1"/>
      <p:bldP spid="8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B2A7ED-E14E-A753-0E8A-5B86925DD09B}"/>
              </a:ext>
            </a:extLst>
          </p:cNvPr>
          <p:cNvSpPr/>
          <p:nvPr/>
        </p:nvSpPr>
        <p:spPr>
          <a:xfrm>
            <a:off x="0" y="0"/>
            <a:ext cx="12192000" cy="1330036"/>
          </a:xfrm>
          <a:prstGeom prst="rect">
            <a:avLst/>
          </a:prstGeom>
          <a:solidFill>
            <a:srgbClr val="203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3926E97-82F9-56FB-2561-6E1B68CD51F7}"/>
              </a:ext>
            </a:extLst>
          </p:cNvPr>
          <p:cNvSpPr txBox="1"/>
          <p:nvPr/>
        </p:nvSpPr>
        <p:spPr>
          <a:xfrm>
            <a:off x="417834" y="341852"/>
            <a:ext cx="9189156" cy="646331"/>
          </a:xfrm>
          <a:prstGeom prst="rect">
            <a:avLst/>
          </a:prstGeom>
          <a:noFill/>
        </p:spPr>
        <p:txBody>
          <a:bodyPr wrap="square" rtlCol="0">
            <a:spAutoFit/>
          </a:bodyPr>
          <a:lstStyle/>
          <a:p>
            <a:r>
              <a:rPr kumimoji="0" lang="en-US" sz="3600" b="1" i="0" u="none" strike="noStrike" kern="0" cap="none" spc="0" normalizeH="0" baseline="0" noProof="0" dirty="0">
                <a:ln>
                  <a:noFill/>
                </a:ln>
                <a:solidFill>
                  <a:schemeClr val="bg1"/>
                </a:solidFill>
                <a:effectLst/>
                <a:uLnTx/>
                <a:uFillTx/>
                <a:latin typeface="Montserrat"/>
                <a:sym typeface="Montserrat"/>
              </a:rPr>
              <a:t>Future Work &amp; Research Challenges</a:t>
            </a:r>
            <a:endParaRPr lang="en-GB" sz="3600" dirty="0"/>
          </a:p>
        </p:txBody>
      </p:sp>
      <p:sp>
        <p:nvSpPr>
          <p:cNvPr id="9" name="TextBox 8">
            <a:extLst>
              <a:ext uri="{FF2B5EF4-FFF2-40B4-BE49-F238E27FC236}">
                <a16:creationId xmlns:a16="http://schemas.microsoft.com/office/drawing/2014/main" id="{3948023B-E004-24F6-C742-B568C0A0E180}"/>
              </a:ext>
            </a:extLst>
          </p:cNvPr>
          <p:cNvSpPr txBox="1"/>
          <p:nvPr/>
        </p:nvSpPr>
        <p:spPr>
          <a:xfrm>
            <a:off x="257738" y="1470007"/>
            <a:ext cx="11676523"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Computation speed</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Scaling</a:t>
            </a:r>
          </a:p>
          <a:p>
            <a:endParaRPr lang="en-GB" sz="2400" dirty="0"/>
          </a:p>
          <a:p>
            <a:pPr marL="285750" indent="-285750">
              <a:buFont typeface="Arial" panose="020B0604020202020204" pitchFamily="34" charset="0"/>
              <a:buChar char="•"/>
            </a:pPr>
            <a:r>
              <a:rPr lang="en-GB" sz="2400" dirty="0"/>
              <a:t>Fine-tuning models specifically for domain-model-to-code generation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Can we backpropagate and create continuous mappings between different stages of software engineering?</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Neural Network explainability techniques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Coding education</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IDE integration</a:t>
            </a:r>
          </a:p>
        </p:txBody>
      </p:sp>
    </p:spTree>
    <p:extLst>
      <p:ext uri="{BB962C8B-B14F-4D97-AF65-F5344CB8AC3E}">
        <p14:creationId xmlns:p14="http://schemas.microsoft.com/office/powerpoint/2010/main" val="388934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18F6EE-39B1-235D-7AFF-60C91CA4B2C8}"/>
              </a:ext>
            </a:extLst>
          </p:cNvPr>
          <p:cNvSpPr/>
          <p:nvPr/>
        </p:nvSpPr>
        <p:spPr>
          <a:xfrm>
            <a:off x="5621868" y="329685"/>
            <a:ext cx="6186310" cy="4598576"/>
          </a:xfrm>
          <a:prstGeom prst="rect">
            <a:avLst/>
          </a:prstGeom>
          <a:solidFill>
            <a:srgbClr val="203F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948023B-E004-24F6-C742-B568C0A0E180}"/>
              </a:ext>
            </a:extLst>
          </p:cNvPr>
          <p:cNvSpPr txBox="1"/>
          <p:nvPr/>
        </p:nvSpPr>
        <p:spPr>
          <a:xfrm>
            <a:off x="6003346" y="1226780"/>
            <a:ext cx="5304738" cy="523220"/>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LLMs understand domain models</a:t>
            </a:r>
          </a:p>
        </p:txBody>
      </p:sp>
      <p:pic>
        <p:nvPicPr>
          <p:cNvPr id="3" name="Graphic 2">
            <a:extLst>
              <a:ext uri="{FF2B5EF4-FFF2-40B4-BE49-F238E27FC236}">
                <a16:creationId xmlns:a16="http://schemas.microsoft.com/office/drawing/2014/main" id="{4E370D3D-C62B-16CE-22BE-4FBD025FB3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617" y="329684"/>
            <a:ext cx="3758762" cy="2389044"/>
          </a:xfrm>
          <a:prstGeom prst="rect">
            <a:avLst/>
          </a:prstGeom>
        </p:spPr>
      </p:pic>
      <p:pic>
        <p:nvPicPr>
          <p:cNvPr id="4" name="Picture 8">
            <a:extLst>
              <a:ext uri="{FF2B5EF4-FFF2-40B4-BE49-F238E27FC236}">
                <a16:creationId xmlns:a16="http://schemas.microsoft.com/office/drawing/2014/main" id="{D259A687-B164-4BCB-2AAF-D940EB1B5C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70203" y="3832248"/>
            <a:ext cx="4550154" cy="1876938"/>
          </a:xfrm>
          <a:prstGeom prst="rect">
            <a:avLst/>
          </a:prstGeom>
        </p:spPr>
      </p:pic>
      <p:sp>
        <p:nvSpPr>
          <p:cNvPr id="6" name="TextBox 5">
            <a:extLst>
              <a:ext uri="{FF2B5EF4-FFF2-40B4-BE49-F238E27FC236}">
                <a16:creationId xmlns:a16="http://schemas.microsoft.com/office/drawing/2014/main" id="{208F64B2-A02B-665E-D45F-B2642CC6BF1C}"/>
              </a:ext>
            </a:extLst>
          </p:cNvPr>
          <p:cNvSpPr txBox="1"/>
          <p:nvPr/>
        </p:nvSpPr>
        <p:spPr>
          <a:xfrm>
            <a:off x="6617715" y="5072184"/>
            <a:ext cx="4194616" cy="1569660"/>
          </a:xfrm>
          <a:prstGeom prst="rect">
            <a:avLst/>
          </a:prstGeom>
          <a:noFill/>
        </p:spPr>
        <p:txBody>
          <a:bodyPr wrap="square" rtlCol="0">
            <a:spAutoFit/>
          </a:bodyPr>
          <a:lstStyle/>
          <a:p>
            <a:pPr algn="ctr">
              <a:lnSpc>
                <a:spcPct val="150000"/>
              </a:lnSpc>
            </a:pPr>
            <a:r>
              <a:rPr lang="en-GB" sz="2400" b="1" dirty="0"/>
              <a:t>Marc North</a:t>
            </a:r>
          </a:p>
          <a:p>
            <a:pPr algn="ctr">
              <a:lnSpc>
                <a:spcPct val="150000"/>
              </a:lnSpc>
            </a:pPr>
            <a:r>
              <a:rPr lang="en-GB" sz="2400" dirty="0"/>
              <a:t>marc.north@durham.ac.uk</a:t>
            </a:r>
          </a:p>
          <a:p>
            <a:pPr algn="ctr"/>
            <a:r>
              <a:rPr lang="en-GB" sz="2400" dirty="0"/>
              <a:t>marc.north@methodgrid.com</a:t>
            </a:r>
          </a:p>
        </p:txBody>
      </p:sp>
      <p:sp>
        <p:nvSpPr>
          <p:cNvPr id="7" name="TextBox 6">
            <a:extLst>
              <a:ext uri="{FF2B5EF4-FFF2-40B4-BE49-F238E27FC236}">
                <a16:creationId xmlns:a16="http://schemas.microsoft.com/office/drawing/2014/main" id="{E3D158DE-1852-C2F6-D6AD-272F7FE2C1B6}"/>
              </a:ext>
            </a:extLst>
          </p:cNvPr>
          <p:cNvSpPr txBox="1"/>
          <p:nvPr/>
        </p:nvSpPr>
        <p:spPr>
          <a:xfrm>
            <a:off x="6003346" y="3639246"/>
            <a:ext cx="5508536"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Neural network explainability has practical application</a:t>
            </a:r>
          </a:p>
        </p:txBody>
      </p:sp>
      <p:sp>
        <p:nvSpPr>
          <p:cNvPr id="8" name="TextBox 7">
            <a:extLst>
              <a:ext uri="{FF2B5EF4-FFF2-40B4-BE49-F238E27FC236}">
                <a16:creationId xmlns:a16="http://schemas.microsoft.com/office/drawing/2014/main" id="{F7B65092-9E94-D06D-602F-7A12C85FF6B0}"/>
              </a:ext>
            </a:extLst>
          </p:cNvPr>
          <p:cNvSpPr txBox="1"/>
          <p:nvPr/>
        </p:nvSpPr>
        <p:spPr>
          <a:xfrm>
            <a:off x="6299200" y="532669"/>
            <a:ext cx="5101538" cy="523220"/>
          </a:xfrm>
          <a:prstGeom prst="rect">
            <a:avLst/>
          </a:prstGeom>
          <a:noFill/>
        </p:spPr>
        <p:txBody>
          <a:bodyPr wrap="square" rtlCol="0">
            <a:spAutoFit/>
          </a:bodyPr>
          <a:lstStyle/>
          <a:p>
            <a:r>
              <a:rPr lang="en-GB" sz="2800" b="1" dirty="0">
                <a:solidFill>
                  <a:schemeClr val="bg1"/>
                </a:solidFill>
              </a:rPr>
              <a:t>Key points</a:t>
            </a:r>
          </a:p>
        </p:txBody>
      </p:sp>
      <p:sp>
        <p:nvSpPr>
          <p:cNvPr id="10" name="TextBox 9">
            <a:extLst>
              <a:ext uri="{FF2B5EF4-FFF2-40B4-BE49-F238E27FC236}">
                <a16:creationId xmlns:a16="http://schemas.microsoft.com/office/drawing/2014/main" id="{CED62073-F7F7-0C20-D7B2-A92D664A565E}"/>
              </a:ext>
            </a:extLst>
          </p:cNvPr>
          <p:cNvSpPr txBox="1"/>
          <p:nvPr/>
        </p:nvSpPr>
        <p:spPr>
          <a:xfrm>
            <a:off x="6003346" y="2200540"/>
            <a:ext cx="5463383"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solidFill>
                  <a:schemeClr val="bg1"/>
                </a:solidFill>
              </a:rPr>
              <a:t>We can create mappings between different levels of abstractions</a:t>
            </a:r>
          </a:p>
        </p:txBody>
      </p:sp>
    </p:spTree>
    <p:extLst>
      <p:ext uri="{BB962C8B-B14F-4D97-AF65-F5344CB8AC3E}">
        <p14:creationId xmlns:p14="http://schemas.microsoft.com/office/powerpoint/2010/main" val="299965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6C1FB5-D546-9F55-578F-00C9B4579627}"/>
              </a:ext>
            </a:extLst>
          </p:cNvPr>
          <p:cNvGrpSpPr/>
          <p:nvPr/>
        </p:nvGrpSpPr>
        <p:grpSpPr>
          <a:xfrm>
            <a:off x="-367060" y="-46180"/>
            <a:ext cx="12874555" cy="683660"/>
            <a:chOff x="-367060" y="41474"/>
            <a:chExt cx="12874555" cy="1174471"/>
          </a:xfrm>
        </p:grpSpPr>
        <p:grpSp>
          <p:nvGrpSpPr>
            <p:cNvPr id="3" name="Group 2">
              <a:extLst>
                <a:ext uri="{FF2B5EF4-FFF2-40B4-BE49-F238E27FC236}">
                  <a16:creationId xmlns:a16="http://schemas.microsoft.com/office/drawing/2014/main" id="{6FB27BB8-7EC2-99E7-E802-ABFF3136869D}"/>
                </a:ext>
              </a:extLst>
            </p:cNvPr>
            <p:cNvGrpSpPr/>
            <p:nvPr/>
          </p:nvGrpSpPr>
          <p:grpSpPr>
            <a:xfrm>
              <a:off x="2947575" y="41474"/>
              <a:ext cx="3108648" cy="1163214"/>
              <a:chOff x="-1171023" y="1133189"/>
              <a:chExt cx="3957078" cy="1062980"/>
            </a:xfrm>
          </p:grpSpPr>
          <p:sp>
            <p:nvSpPr>
              <p:cNvPr id="9" name="Arrow: Chevron 8">
                <a:extLst>
                  <a:ext uri="{FF2B5EF4-FFF2-40B4-BE49-F238E27FC236}">
                    <a16:creationId xmlns:a16="http://schemas.microsoft.com/office/drawing/2014/main" id="{F12466C3-6093-DB94-DA66-101E6500C44F}"/>
                  </a:ext>
                </a:extLst>
              </p:cNvPr>
              <p:cNvSpPr/>
              <p:nvPr/>
            </p:nvSpPr>
            <p:spPr>
              <a:xfrm>
                <a:off x="-1171023" y="1207890"/>
                <a:ext cx="3957078" cy="948388"/>
              </a:xfrm>
              <a:prstGeom prst="chevron">
                <a:avLst>
                  <a:gd name="adj" fmla="val 27494"/>
                </a:avLst>
              </a:prstGeom>
              <a:solidFill>
                <a:srgbClr val="AF2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5BB8BD3F-D9D9-A7A0-FB67-DADC5DDC4136}"/>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4" name="Group 3">
              <a:extLst>
                <a:ext uri="{FF2B5EF4-FFF2-40B4-BE49-F238E27FC236}">
                  <a16:creationId xmlns:a16="http://schemas.microsoft.com/office/drawing/2014/main" id="{764DEB8F-840A-B4AE-2907-2D04B5A9BB63}"/>
                </a:ext>
              </a:extLst>
            </p:cNvPr>
            <p:cNvGrpSpPr/>
            <p:nvPr/>
          </p:nvGrpSpPr>
          <p:grpSpPr>
            <a:xfrm>
              <a:off x="5957203" y="52731"/>
              <a:ext cx="3314635" cy="1163214"/>
              <a:chOff x="-1357649" y="1143476"/>
              <a:chExt cx="4219284" cy="1062981"/>
            </a:xfrm>
          </p:grpSpPr>
          <p:sp>
            <p:nvSpPr>
              <p:cNvPr id="7" name="Arrow: Chevron 6">
                <a:extLst>
                  <a:ext uri="{FF2B5EF4-FFF2-40B4-BE49-F238E27FC236}">
                    <a16:creationId xmlns:a16="http://schemas.microsoft.com/office/drawing/2014/main" id="{67F6B5D8-D6F9-4089-E0EC-0F17E39BA154}"/>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786E07DF-870B-20DF-EC9F-16A26BC6A5D1}"/>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5" name="Arrow: Chevron 4">
              <a:extLst>
                <a:ext uri="{FF2B5EF4-FFF2-40B4-BE49-F238E27FC236}">
                  <a16:creationId xmlns:a16="http://schemas.microsoft.com/office/drawing/2014/main" id="{A488C0D6-AE87-B4C6-D562-480A7D1803E0}"/>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hevron 5">
              <a:extLst>
                <a:ext uri="{FF2B5EF4-FFF2-40B4-BE49-F238E27FC236}">
                  <a16:creationId xmlns:a16="http://schemas.microsoft.com/office/drawing/2014/main" id="{B64E02E5-6B08-285C-7FF9-84F70F9F2EB6}"/>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2" name="Graphic 11">
            <a:extLst>
              <a:ext uri="{FF2B5EF4-FFF2-40B4-BE49-F238E27FC236}">
                <a16:creationId xmlns:a16="http://schemas.microsoft.com/office/drawing/2014/main" id="{4D951753-7AF0-5391-DDA0-53FCB592D6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671" y="1525045"/>
            <a:ext cx="4588245" cy="4312338"/>
          </a:xfrm>
          <a:prstGeom prst="rect">
            <a:avLst/>
          </a:prstGeom>
        </p:spPr>
      </p:pic>
      <p:pic>
        <p:nvPicPr>
          <p:cNvPr id="14" name="Picture 13" descr="A screen shot of a computer program&#10;&#10;Description automatically generated">
            <a:extLst>
              <a:ext uri="{FF2B5EF4-FFF2-40B4-BE49-F238E27FC236}">
                <a16:creationId xmlns:a16="http://schemas.microsoft.com/office/drawing/2014/main" id="{C6C8CB22-F72C-8BF5-2D5F-48B8A40E5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744" y="1404969"/>
            <a:ext cx="5554232" cy="4801865"/>
          </a:xfrm>
          <a:prstGeom prst="rect">
            <a:avLst/>
          </a:prstGeom>
        </p:spPr>
      </p:pic>
      <p:sp>
        <p:nvSpPr>
          <p:cNvPr id="11" name="Arrow: Right 10">
            <a:extLst>
              <a:ext uri="{FF2B5EF4-FFF2-40B4-BE49-F238E27FC236}">
                <a16:creationId xmlns:a16="http://schemas.microsoft.com/office/drawing/2014/main" id="{957C60B9-D2D9-6715-4BC3-E580DC31CC75}"/>
              </a:ext>
            </a:extLst>
          </p:cNvPr>
          <p:cNvSpPr/>
          <p:nvPr/>
        </p:nvSpPr>
        <p:spPr>
          <a:xfrm>
            <a:off x="4739282" y="2359346"/>
            <a:ext cx="1537341" cy="259903"/>
          </a:xfrm>
          <a:prstGeom prst="rightArrow">
            <a:avLst/>
          </a:prstGeom>
          <a:solidFill>
            <a:schemeClr val="accent4">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7CD13487-9A4D-5A73-C4C2-D9CB7A36E914}"/>
              </a:ext>
            </a:extLst>
          </p:cNvPr>
          <p:cNvSpPr/>
          <p:nvPr/>
        </p:nvSpPr>
        <p:spPr>
          <a:xfrm>
            <a:off x="4739281" y="3572901"/>
            <a:ext cx="1537341" cy="259903"/>
          </a:xfrm>
          <a:prstGeom prst="rightArrow">
            <a:avLst/>
          </a:prstGeom>
          <a:solidFill>
            <a:schemeClr val="accent4">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901A0114-9E08-75A3-CD8F-79E2C4E523E0}"/>
              </a:ext>
            </a:extLst>
          </p:cNvPr>
          <p:cNvSpPr/>
          <p:nvPr/>
        </p:nvSpPr>
        <p:spPr>
          <a:xfrm>
            <a:off x="4739282" y="4786457"/>
            <a:ext cx="1537341" cy="259903"/>
          </a:xfrm>
          <a:prstGeom prst="rightArrow">
            <a:avLst/>
          </a:prstGeom>
          <a:solidFill>
            <a:schemeClr val="accent4">
              <a:lumMod val="40000"/>
              <a:lumOff val="6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221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6C1FB5-D546-9F55-578F-00C9B4579627}"/>
              </a:ext>
            </a:extLst>
          </p:cNvPr>
          <p:cNvGrpSpPr/>
          <p:nvPr/>
        </p:nvGrpSpPr>
        <p:grpSpPr>
          <a:xfrm>
            <a:off x="-367060" y="-46180"/>
            <a:ext cx="12874555" cy="683660"/>
            <a:chOff x="-367060" y="41474"/>
            <a:chExt cx="12874555" cy="1174471"/>
          </a:xfrm>
        </p:grpSpPr>
        <p:grpSp>
          <p:nvGrpSpPr>
            <p:cNvPr id="3" name="Group 2">
              <a:extLst>
                <a:ext uri="{FF2B5EF4-FFF2-40B4-BE49-F238E27FC236}">
                  <a16:creationId xmlns:a16="http://schemas.microsoft.com/office/drawing/2014/main" id="{6FB27BB8-7EC2-99E7-E802-ABFF3136869D}"/>
                </a:ext>
              </a:extLst>
            </p:cNvPr>
            <p:cNvGrpSpPr/>
            <p:nvPr/>
          </p:nvGrpSpPr>
          <p:grpSpPr>
            <a:xfrm>
              <a:off x="2947575" y="41474"/>
              <a:ext cx="3108648" cy="1163214"/>
              <a:chOff x="-1171023" y="1133189"/>
              <a:chExt cx="3957078" cy="1062980"/>
            </a:xfrm>
          </p:grpSpPr>
          <p:sp>
            <p:nvSpPr>
              <p:cNvPr id="9" name="Arrow: Chevron 8">
                <a:extLst>
                  <a:ext uri="{FF2B5EF4-FFF2-40B4-BE49-F238E27FC236}">
                    <a16:creationId xmlns:a16="http://schemas.microsoft.com/office/drawing/2014/main" id="{F12466C3-6093-DB94-DA66-101E6500C44F}"/>
                  </a:ext>
                </a:extLst>
              </p:cNvPr>
              <p:cNvSpPr/>
              <p:nvPr/>
            </p:nvSpPr>
            <p:spPr>
              <a:xfrm>
                <a:off x="-1171023" y="1207890"/>
                <a:ext cx="3957078" cy="948388"/>
              </a:xfrm>
              <a:prstGeom prst="chevron">
                <a:avLst>
                  <a:gd name="adj" fmla="val 27494"/>
                </a:avLst>
              </a:prstGeom>
              <a:solidFill>
                <a:srgbClr val="AF2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5BB8BD3F-D9D9-A7A0-FB67-DADC5DDC4136}"/>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4" name="Group 3">
              <a:extLst>
                <a:ext uri="{FF2B5EF4-FFF2-40B4-BE49-F238E27FC236}">
                  <a16:creationId xmlns:a16="http://schemas.microsoft.com/office/drawing/2014/main" id="{764DEB8F-840A-B4AE-2907-2D04B5A9BB63}"/>
                </a:ext>
              </a:extLst>
            </p:cNvPr>
            <p:cNvGrpSpPr/>
            <p:nvPr/>
          </p:nvGrpSpPr>
          <p:grpSpPr>
            <a:xfrm>
              <a:off x="5957203" y="52731"/>
              <a:ext cx="3314635" cy="1163214"/>
              <a:chOff x="-1357649" y="1143476"/>
              <a:chExt cx="4219284" cy="1062981"/>
            </a:xfrm>
          </p:grpSpPr>
          <p:sp>
            <p:nvSpPr>
              <p:cNvPr id="7" name="Arrow: Chevron 6">
                <a:extLst>
                  <a:ext uri="{FF2B5EF4-FFF2-40B4-BE49-F238E27FC236}">
                    <a16:creationId xmlns:a16="http://schemas.microsoft.com/office/drawing/2014/main" id="{67F6B5D8-D6F9-4089-E0EC-0F17E39BA154}"/>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786E07DF-870B-20DF-EC9F-16A26BC6A5D1}"/>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5" name="Arrow: Chevron 4">
              <a:extLst>
                <a:ext uri="{FF2B5EF4-FFF2-40B4-BE49-F238E27FC236}">
                  <a16:creationId xmlns:a16="http://schemas.microsoft.com/office/drawing/2014/main" id="{A488C0D6-AE87-B4C6-D562-480A7D1803E0}"/>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Arrow: Chevron 5">
              <a:extLst>
                <a:ext uri="{FF2B5EF4-FFF2-40B4-BE49-F238E27FC236}">
                  <a16:creationId xmlns:a16="http://schemas.microsoft.com/office/drawing/2014/main" id="{B64E02E5-6B08-285C-7FF9-84F70F9F2EB6}"/>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2" name="Graphic 11">
            <a:extLst>
              <a:ext uri="{FF2B5EF4-FFF2-40B4-BE49-F238E27FC236}">
                <a16:creationId xmlns:a16="http://schemas.microsoft.com/office/drawing/2014/main" id="{4D951753-7AF0-5391-DDA0-53FCB592D6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7671" y="1525045"/>
            <a:ext cx="4588245" cy="4312338"/>
          </a:xfrm>
          <a:prstGeom prst="rect">
            <a:avLst/>
          </a:prstGeom>
        </p:spPr>
      </p:pic>
      <p:pic>
        <p:nvPicPr>
          <p:cNvPr id="14" name="Picture 13" descr="A screen shot of a computer program&#10;&#10;Description automatically generated">
            <a:extLst>
              <a:ext uri="{FF2B5EF4-FFF2-40B4-BE49-F238E27FC236}">
                <a16:creationId xmlns:a16="http://schemas.microsoft.com/office/drawing/2014/main" id="{C6C8CB22-F72C-8BF5-2D5F-48B8A40E5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744" y="1404969"/>
            <a:ext cx="5554232" cy="4801865"/>
          </a:xfrm>
          <a:prstGeom prst="rect">
            <a:avLst/>
          </a:prstGeom>
        </p:spPr>
      </p:pic>
      <p:sp>
        <p:nvSpPr>
          <p:cNvPr id="11" name="Rectangle 10">
            <a:extLst>
              <a:ext uri="{FF2B5EF4-FFF2-40B4-BE49-F238E27FC236}">
                <a16:creationId xmlns:a16="http://schemas.microsoft.com/office/drawing/2014/main" id="{7E926A58-6432-0E6E-F484-36E57D17501D}"/>
              </a:ext>
            </a:extLst>
          </p:cNvPr>
          <p:cNvSpPr/>
          <p:nvPr/>
        </p:nvSpPr>
        <p:spPr>
          <a:xfrm>
            <a:off x="7890714" y="3158951"/>
            <a:ext cx="708341" cy="226472"/>
          </a:xfrm>
          <a:prstGeom prst="rect">
            <a:avLst/>
          </a:prstGeom>
          <a:solidFill>
            <a:schemeClr val="accent2">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D0035F6F-2F40-B834-6CF4-688868C1ED5A}"/>
              </a:ext>
            </a:extLst>
          </p:cNvPr>
          <p:cNvCxnSpPr>
            <a:cxnSpLocks/>
            <a:stCxn id="11" idx="1"/>
            <a:endCxn id="15" idx="3"/>
          </p:cNvCxnSpPr>
          <p:nvPr/>
        </p:nvCxnSpPr>
        <p:spPr>
          <a:xfrm flipH="1">
            <a:off x="2947575" y="3272187"/>
            <a:ext cx="4943139" cy="18563"/>
          </a:xfrm>
          <a:prstGeom prst="line">
            <a:avLst/>
          </a:prstGeom>
          <a:ln w="12700">
            <a:solidFill>
              <a:schemeClr val="accent2">
                <a:alpha val="75000"/>
              </a:schemeClr>
            </a:solidFill>
          </a:ln>
        </p:spPr>
        <p:style>
          <a:lnRef idx="1">
            <a:schemeClr val="accent4"/>
          </a:lnRef>
          <a:fillRef idx="0">
            <a:schemeClr val="accent4"/>
          </a:fillRef>
          <a:effectRef idx="0">
            <a:schemeClr val="accent4"/>
          </a:effectRef>
          <a:fontRef idx="minor">
            <a:schemeClr val="tx1"/>
          </a:fontRef>
        </p:style>
      </p:cxnSp>
      <p:sp>
        <p:nvSpPr>
          <p:cNvPr id="15" name="Rectangle 14">
            <a:extLst>
              <a:ext uri="{FF2B5EF4-FFF2-40B4-BE49-F238E27FC236}">
                <a16:creationId xmlns:a16="http://schemas.microsoft.com/office/drawing/2014/main" id="{A8CB6C20-C6FF-AA08-96A2-9758399413CD}"/>
              </a:ext>
            </a:extLst>
          </p:cNvPr>
          <p:cNvSpPr/>
          <p:nvPr/>
        </p:nvSpPr>
        <p:spPr>
          <a:xfrm>
            <a:off x="2106274" y="3196076"/>
            <a:ext cx="841301" cy="189348"/>
          </a:xfrm>
          <a:prstGeom prst="rect">
            <a:avLst/>
          </a:prstGeom>
          <a:solidFill>
            <a:schemeClr val="accent2">
              <a:alpha val="5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3D8D20B-2F6F-02C7-CAC4-AB6C620361C3}"/>
              </a:ext>
            </a:extLst>
          </p:cNvPr>
          <p:cNvSpPr/>
          <p:nvPr/>
        </p:nvSpPr>
        <p:spPr>
          <a:xfrm>
            <a:off x="8113598" y="3690224"/>
            <a:ext cx="503929" cy="226472"/>
          </a:xfrm>
          <a:prstGeom prst="rect">
            <a:avLst/>
          </a:prstGeom>
          <a:solidFill>
            <a:schemeClr val="accent1">
              <a:alpha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19" name="Straight Connector 18">
            <a:extLst>
              <a:ext uri="{FF2B5EF4-FFF2-40B4-BE49-F238E27FC236}">
                <a16:creationId xmlns:a16="http://schemas.microsoft.com/office/drawing/2014/main" id="{C2DA6E01-3C04-50B6-A3E6-1821B287A3FC}"/>
              </a:ext>
            </a:extLst>
          </p:cNvPr>
          <p:cNvCxnSpPr>
            <a:cxnSpLocks/>
            <a:stCxn id="18" idx="1"/>
            <a:endCxn id="20" idx="3"/>
          </p:cNvCxnSpPr>
          <p:nvPr/>
        </p:nvCxnSpPr>
        <p:spPr>
          <a:xfrm flipH="1">
            <a:off x="3118447" y="3803460"/>
            <a:ext cx="4995151" cy="1094599"/>
          </a:xfrm>
          <a:prstGeom prst="line">
            <a:avLst/>
          </a:prstGeom>
          <a:ln w="12700">
            <a:solidFill>
              <a:schemeClr val="accent1">
                <a:alpha val="75000"/>
              </a:schemeClr>
            </a:solidFill>
          </a:ln>
        </p:spPr>
        <p:style>
          <a:lnRef idx="1">
            <a:schemeClr val="accent4"/>
          </a:lnRef>
          <a:fillRef idx="0">
            <a:schemeClr val="accent4"/>
          </a:fillRef>
          <a:effectRef idx="0">
            <a:schemeClr val="accent4"/>
          </a:effectRef>
          <a:fontRef idx="minor">
            <a:schemeClr val="tx1"/>
          </a:fontRef>
        </p:style>
      </p:cxnSp>
      <p:sp>
        <p:nvSpPr>
          <p:cNvPr id="20" name="Rectangle 19">
            <a:extLst>
              <a:ext uri="{FF2B5EF4-FFF2-40B4-BE49-F238E27FC236}">
                <a16:creationId xmlns:a16="http://schemas.microsoft.com/office/drawing/2014/main" id="{3E8B294E-6B53-33A4-9430-771E364DB0EE}"/>
              </a:ext>
            </a:extLst>
          </p:cNvPr>
          <p:cNvSpPr/>
          <p:nvPr/>
        </p:nvSpPr>
        <p:spPr>
          <a:xfrm>
            <a:off x="2124746" y="4803385"/>
            <a:ext cx="993701" cy="189348"/>
          </a:xfrm>
          <a:prstGeom prst="rect">
            <a:avLst/>
          </a:prstGeom>
          <a:solidFill>
            <a:schemeClr val="accent1">
              <a:alpha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76D1ECC3-722A-45CC-6551-953F49FE6267}"/>
              </a:ext>
            </a:extLst>
          </p:cNvPr>
          <p:cNvSpPr/>
          <p:nvPr/>
        </p:nvSpPr>
        <p:spPr>
          <a:xfrm>
            <a:off x="8113599" y="1736940"/>
            <a:ext cx="614766" cy="226472"/>
          </a:xfrm>
          <a:prstGeom prst="rect">
            <a:avLst/>
          </a:prstGeom>
          <a:solidFill>
            <a:srgbClr val="FF0000">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ED3E4196-B31D-2F88-E1EC-DCCE154476F3}"/>
              </a:ext>
            </a:extLst>
          </p:cNvPr>
          <p:cNvCxnSpPr>
            <a:cxnSpLocks/>
            <a:stCxn id="27" idx="1"/>
            <a:endCxn id="29" idx="3"/>
          </p:cNvCxnSpPr>
          <p:nvPr/>
        </p:nvCxnSpPr>
        <p:spPr>
          <a:xfrm flipH="1">
            <a:off x="2798619" y="1850176"/>
            <a:ext cx="5314980" cy="566982"/>
          </a:xfrm>
          <a:prstGeom prst="line">
            <a:avLst/>
          </a:prstGeom>
          <a:ln w="12700">
            <a:solidFill>
              <a:srgbClr val="FF0000">
                <a:alpha val="75000"/>
              </a:srgbClr>
            </a:solidFill>
          </a:ln>
        </p:spPr>
        <p:style>
          <a:lnRef idx="1">
            <a:schemeClr val="accent4"/>
          </a:lnRef>
          <a:fillRef idx="0">
            <a:schemeClr val="accent4"/>
          </a:fillRef>
          <a:effectRef idx="0">
            <a:schemeClr val="accent4"/>
          </a:effectRef>
          <a:fontRef idx="minor">
            <a:schemeClr val="tx1"/>
          </a:fontRef>
        </p:style>
      </p:cxnSp>
      <p:sp>
        <p:nvSpPr>
          <p:cNvPr id="29" name="Rectangle 28">
            <a:extLst>
              <a:ext uri="{FF2B5EF4-FFF2-40B4-BE49-F238E27FC236}">
                <a16:creationId xmlns:a16="http://schemas.microsoft.com/office/drawing/2014/main" id="{6E96EB0A-BBF0-DB76-948F-D962F8D767A8}"/>
              </a:ext>
            </a:extLst>
          </p:cNvPr>
          <p:cNvSpPr/>
          <p:nvPr/>
        </p:nvSpPr>
        <p:spPr>
          <a:xfrm>
            <a:off x="2106275" y="2322484"/>
            <a:ext cx="692344" cy="189347"/>
          </a:xfrm>
          <a:prstGeom prst="rect">
            <a:avLst/>
          </a:prstGeom>
          <a:solidFill>
            <a:srgbClr val="FF0000">
              <a:alpha val="50000"/>
            </a:srgb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747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FDD49C07-DD1A-9189-1C3D-B761619374D4}"/>
              </a:ext>
            </a:extLst>
          </p:cNvPr>
          <p:cNvSpPr txBox="1"/>
          <p:nvPr/>
        </p:nvSpPr>
        <p:spPr>
          <a:xfrm>
            <a:off x="1145627" y="4395131"/>
            <a:ext cx="1037817" cy="1178794"/>
          </a:xfrm>
          <a:prstGeom prst="rect">
            <a:avLst/>
          </a:prstGeom>
          <a:noFill/>
        </p:spPr>
        <p:txBody>
          <a:bodyPr wrap="square" rtlCol="0">
            <a:spAutoFit/>
          </a:bodyPr>
          <a:lstStyle/>
          <a:p>
            <a:pPr algn="ctr"/>
            <a:r>
              <a:rPr lang="en-GB" sz="4000" b="1" dirty="0">
                <a:solidFill>
                  <a:schemeClr val="bg1"/>
                </a:solidFill>
              </a:rPr>
              <a:t>3</a:t>
            </a:r>
          </a:p>
          <a:p>
            <a:pPr algn="ctr"/>
            <a:r>
              <a:rPr lang="en-GB" sz="2400" dirty="0">
                <a:solidFill>
                  <a:schemeClr val="bg1"/>
                </a:solidFill>
              </a:rPr>
              <a:t>Design</a:t>
            </a:r>
          </a:p>
        </p:txBody>
      </p:sp>
      <p:grpSp>
        <p:nvGrpSpPr>
          <p:cNvPr id="63" name="Group 62">
            <a:extLst>
              <a:ext uri="{FF2B5EF4-FFF2-40B4-BE49-F238E27FC236}">
                <a16:creationId xmlns:a16="http://schemas.microsoft.com/office/drawing/2014/main" id="{723D9FC2-3CC8-D506-8AA7-A5A65EAE17D2}"/>
              </a:ext>
            </a:extLst>
          </p:cNvPr>
          <p:cNvGrpSpPr/>
          <p:nvPr/>
        </p:nvGrpSpPr>
        <p:grpSpPr>
          <a:xfrm>
            <a:off x="-367060" y="-46180"/>
            <a:ext cx="12874555" cy="683660"/>
            <a:chOff x="-367060" y="41474"/>
            <a:chExt cx="12874555" cy="1174471"/>
          </a:xfrm>
        </p:grpSpPr>
        <p:grpSp>
          <p:nvGrpSpPr>
            <p:cNvPr id="42" name="Group 41">
              <a:extLst>
                <a:ext uri="{FF2B5EF4-FFF2-40B4-BE49-F238E27FC236}">
                  <a16:creationId xmlns:a16="http://schemas.microsoft.com/office/drawing/2014/main" id="{550852D6-3475-7FA4-D7FE-6B1436C31A89}"/>
                </a:ext>
              </a:extLst>
            </p:cNvPr>
            <p:cNvGrpSpPr/>
            <p:nvPr/>
          </p:nvGrpSpPr>
          <p:grpSpPr>
            <a:xfrm>
              <a:off x="2947575" y="41474"/>
              <a:ext cx="3108648" cy="1163214"/>
              <a:chOff x="-1171023" y="1133189"/>
              <a:chExt cx="3957078" cy="1062980"/>
            </a:xfrm>
          </p:grpSpPr>
          <p:sp>
            <p:nvSpPr>
              <p:cNvPr id="41" name="Arrow: Chevron 40">
                <a:extLst>
                  <a:ext uri="{FF2B5EF4-FFF2-40B4-BE49-F238E27FC236}">
                    <a16:creationId xmlns:a16="http://schemas.microsoft.com/office/drawing/2014/main" id="{6F08AD1D-649E-DB6C-31CD-3EA1C45F876B}"/>
                  </a:ext>
                </a:extLst>
              </p:cNvPr>
              <p:cNvSpPr/>
              <p:nvPr/>
            </p:nvSpPr>
            <p:spPr>
              <a:xfrm>
                <a:off x="-1171023" y="1207890"/>
                <a:ext cx="3957078" cy="948388"/>
              </a:xfrm>
              <a:prstGeom prst="chevron">
                <a:avLst>
                  <a:gd name="adj" fmla="val 27494"/>
                </a:avLst>
              </a:prstGeom>
              <a:solidFill>
                <a:srgbClr val="AF2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a:extLst>
                  <a:ext uri="{FF2B5EF4-FFF2-40B4-BE49-F238E27FC236}">
                    <a16:creationId xmlns:a16="http://schemas.microsoft.com/office/drawing/2014/main" id="{FE049A06-24E0-A73C-86C7-4B437D6CDED9}"/>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49" name="Group 48">
              <a:extLst>
                <a:ext uri="{FF2B5EF4-FFF2-40B4-BE49-F238E27FC236}">
                  <a16:creationId xmlns:a16="http://schemas.microsoft.com/office/drawing/2014/main" id="{63D5C6A4-D816-DBF5-67DF-064D1ACB14F3}"/>
                </a:ext>
              </a:extLst>
            </p:cNvPr>
            <p:cNvGrpSpPr/>
            <p:nvPr/>
          </p:nvGrpSpPr>
          <p:grpSpPr>
            <a:xfrm>
              <a:off x="5957203" y="52731"/>
              <a:ext cx="3314635" cy="1163214"/>
              <a:chOff x="-1357649" y="1143476"/>
              <a:chExt cx="4219284" cy="1062981"/>
            </a:xfrm>
          </p:grpSpPr>
          <p:sp>
            <p:nvSpPr>
              <p:cNvPr id="50" name="Arrow: Chevron 49">
                <a:extLst>
                  <a:ext uri="{FF2B5EF4-FFF2-40B4-BE49-F238E27FC236}">
                    <a16:creationId xmlns:a16="http://schemas.microsoft.com/office/drawing/2014/main" id="{E2B03F6A-9CDD-7C6E-25AC-0FD8DBD1EB00}"/>
                  </a:ext>
                </a:extLst>
              </p:cNvPr>
              <p:cNvSpPr/>
              <p:nvPr/>
            </p:nvSpPr>
            <p:spPr>
              <a:xfrm>
                <a:off x="-1357649" y="1207890"/>
                <a:ext cx="4219284" cy="948389"/>
              </a:xfrm>
              <a:prstGeom prst="chevron">
                <a:avLst>
                  <a:gd name="adj" fmla="val 27494"/>
                </a:avLst>
              </a:prstGeom>
              <a:solidFill>
                <a:srgbClr val="283D68">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TextBox 50">
                <a:extLst>
                  <a:ext uri="{FF2B5EF4-FFF2-40B4-BE49-F238E27FC236}">
                    <a16:creationId xmlns:a16="http://schemas.microsoft.com/office/drawing/2014/main" id="{0B3465CE-97DF-C138-1A64-6E7CAA46611E}"/>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56" name="Arrow: Chevron 55">
              <a:extLst>
                <a:ext uri="{FF2B5EF4-FFF2-40B4-BE49-F238E27FC236}">
                  <a16:creationId xmlns:a16="http://schemas.microsoft.com/office/drawing/2014/main" id="{AEE680EB-61A7-8419-B67E-F79938B8A1FC}"/>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Arrow: Chevron 61">
              <a:extLst>
                <a:ext uri="{FF2B5EF4-FFF2-40B4-BE49-F238E27FC236}">
                  <a16:creationId xmlns:a16="http://schemas.microsoft.com/office/drawing/2014/main" id="{4AC1EFF3-E8BE-F27B-C9AE-B9DDFF8A7737}"/>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65" name="Picture 64" descr="A screenshot of a computer&#10;&#10;Description automatically generated">
            <a:extLst>
              <a:ext uri="{FF2B5EF4-FFF2-40B4-BE49-F238E27FC236}">
                <a16:creationId xmlns:a16="http://schemas.microsoft.com/office/drawing/2014/main" id="{611E3365-F08E-9223-6044-0C06A05D0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903" y="1037349"/>
            <a:ext cx="10723071" cy="5427583"/>
          </a:xfrm>
          <a:prstGeom prst="rect">
            <a:avLst/>
          </a:prstGeom>
          <a:ln>
            <a:noFill/>
          </a:ln>
          <a:effectLst>
            <a:outerShdw blurRad="292100" dist="139700" dir="2700000" algn="tl" rotWithShape="0">
              <a:srgbClr val="333333">
                <a:alpha val="65000"/>
              </a:srgbClr>
            </a:outerShdw>
          </a:effectLst>
        </p:spPr>
      </p:pic>
      <p:pic>
        <p:nvPicPr>
          <p:cNvPr id="66" name="Graphic 65">
            <a:extLst>
              <a:ext uri="{FF2B5EF4-FFF2-40B4-BE49-F238E27FC236}">
                <a16:creationId xmlns:a16="http://schemas.microsoft.com/office/drawing/2014/main" id="{A9B10479-0EC5-3BD7-3655-4B951307AC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319" y="1630471"/>
            <a:ext cx="955536" cy="607332"/>
          </a:xfrm>
          <a:prstGeom prst="rect">
            <a:avLst/>
          </a:prstGeom>
        </p:spPr>
      </p:pic>
    </p:spTree>
    <p:extLst>
      <p:ext uri="{BB962C8B-B14F-4D97-AF65-F5344CB8AC3E}">
        <p14:creationId xmlns:p14="http://schemas.microsoft.com/office/powerpoint/2010/main" val="88794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a:extLst>
              <a:ext uri="{FF2B5EF4-FFF2-40B4-BE49-F238E27FC236}">
                <a16:creationId xmlns:a16="http://schemas.microsoft.com/office/drawing/2014/main" id="{2B87DBC7-932F-42FA-5172-632A4820CE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393" y="1459909"/>
            <a:ext cx="11963213" cy="4606073"/>
          </a:xfrm>
          <a:prstGeom prst="rect">
            <a:avLst/>
          </a:prstGeom>
          <a:effectLst/>
        </p:spPr>
      </p:pic>
      <p:grpSp>
        <p:nvGrpSpPr>
          <p:cNvPr id="26" name="Group 25">
            <a:extLst>
              <a:ext uri="{FF2B5EF4-FFF2-40B4-BE49-F238E27FC236}">
                <a16:creationId xmlns:a16="http://schemas.microsoft.com/office/drawing/2014/main" id="{5CEAFCD5-5115-09C2-7DFB-E96EACA7EC7C}"/>
              </a:ext>
            </a:extLst>
          </p:cNvPr>
          <p:cNvGrpSpPr/>
          <p:nvPr/>
        </p:nvGrpSpPr>
        <p:grpSpPr>
          <a:xfrm>
            <a:off x="-367060" y="-46180"/>
            <a:ext cx="12874555" cy="683660"/>
            <a:chOff x="-367060" y="41474"/>
            <a:chExt cx="12874555" cy="1174471"/>
          </a:xfrm>
        </p:grpSpPr>
        <p:grpSp>
          <p:nvGrpSpPr>
            <p:cNvPr id="27" name="Group 26">
              <a:extLst>
                <a:ext uri="{FF2B5EF4-FFF2-40B4-BE49-F238E27FC236}">
                  <a16:creationId xmlns:a16="http://schemas.microsoft.com/office/drawing/2014/main" id="{DB04E3E0-44CA-4F10-1C22-3EA10596143F}"/>
                </a:ext>
              </a:extLst>
            </p:cNvPr>
            <p:cNvGrpSpPr/>
            <p:nvPr/>
          </p:nvGrpSpPr>
          <p:grpSpPr>
            <a:xfrm>
              <a:off x="2947575" y="41474"/>
              <a:ext cx="3108648" cy="1163214"/>
              <a:chOff x="-1171023" y="1133189"/>
              <a:chExt cx="3957078" cy="1062980"/>
            </a:xfrm>
          </p:grpSpPr>
          <p:sp>
            <p:nvSpPr>
              <p:cNvPr id="33" name="Arrow: Chevron 32">
                <a:extLst>
                  <a:ext uri="{FF2B5EF4-FFF2-40B4-BE49-F238E27FC236}">
                    <a16:creationId xmlns:a16="http://schemas.microsoft.com/office/drawing/2014/main" id="{5A412C5A-B783-9D3B-60E6-C64D152EBA6F}"/>
                  </a:ext>
                </a:extLst>
              </p:cNvPr>
              <p:cNvSpPr/>
              <p:nvPr/>
            </p:nvSpPr>
            <p:spPr>
              <a:xfrm>
                <a:off x="-1171023" y="1207890"/>
                <a:ext cx="3957078" cy="948388"/>
              </a:xfrm>
              <a:prstGeom prst="chevron">
                <a:avLst>
                  <a:gd name="adj" fmla="val 27494"/>
                </a:avLst>
              </a:prstGeom>
              <a:solidFill>
                <a:srgbClr val="AF2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Box 33">
                <a:extLst>
                  <a:ext uri="{FF2B5EF4-FFF2-40B4-BE49-F238E27FC236}">
                    <a16:creationId xmlns:a16="http://schemas.microsoft.com/office/drawing/2014/main" id="{94804549-4A3C-6E1E-A761-8B42F8D1D503}"/>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28" name="Group 27">
              <a:extLst>
                <a:ext uri="{FF2B5EF4-FFF2-40B4-BE49-F238E27FC236}">
                  <a16:creationId xmlns:a16="http://schemas.microsoft.com/office/drawing/2014/main" id="{FF70F98C-3BE7-EBBB-5A90-E36AA7480E15}"/>
                </a:ext>
              </a:extLst>
            </p:cNvPr>
            <p:cNvGrpSpPr/>
            <p:nvPr/>
          </p:nvGrpSpPr>
          <p:grpSpPr>
            <a:xfrm>
              <a:off x="5957203" y="52731"/>
              <a:ext cx="3314635" cy="1163214"/>
              <a:chOff x="-1357649" y="1143476"/>
              <a:chExt cx="4219284" cy="1062981"/>
            </a:xfrm>
          </p:grpSpPr>
          <p:sp>
            <p:nvSpPr>
              <p:cNvPr id="31" name="Arrow: Chevron 30">
                <a:extLst>
                  <a:ext uri="{FF2B5EF4-FFF2-40B4-BE49-F238E27FC236}">
                    <a16:creationId xmlns:a16="http://schemas.microsoft.com/office/drawing/2014/main" id="{2842D4D8-CFE2-415F-D7C2-B1743699DAC3}"/>
                  </a:ext>
                </a:extLst>
              </p:cNvPr>
              <p:cNvSpPr/>
              <p:nvPr/>
            </p:nvSpPr>
            <p:spPr>
              <a:xfrm>
                <a:off x="-1357649" y="1207890"/>
                <a:ext cx="4219284" cy="948389"/>
              </a:xfrm>
              <a:prstGeom prst="chevron">
                <a:avLst>
                  <a:gd name="adj" fmla="val 27494"/>
                </a:avLst>
              </a:prstGeom>
              <a:solidFill>
                <a:srgbClr val="283D68">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Box 31">
                <a:extLst>
                  <a:ext uri="{FF2B5EF4-FFF2-40B4-BE49-F238E27FC236}">
                    <a16:creationId xmlns:a16="http://schemas.microsoft.com/office/drawing/2014/main" id="{CACFC2EC-0474-6BEF-85F8-06994BFBB43B}"/>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29" name="Arrow: Chevron 28">
              <a:extLst>
                <a:ext uri="{FF2B5EF4-FFF2-40B4-BE49-F238E27FC236}">
                  <a16:creationId xmlns:a16="http://schemas.microsoft.com/office/drawing/2014/main" id="{6E962909-FA37-A3F5-E3B7-37664651A79D}"/>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Arrow: Chevron 29">
              <a:extLst>
                <a:ext uri="{FF2B5EF4-FFF2-40B4-BE49-F238E27FC236}">
                  <a16:creationId xmlns:a16="http://schemas.microsoft.com/office/drawing/2014/main" id="{DB8D5AA4-C16C-BC3B-CF3E-29F525D0249A}"/>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26011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1F23-86FD-5EF2-54F6-37D6C9E47749}"/>
              </a:ext>
            </a:extLst>
          </p:cNvPr>
          <p:cNvSpPr>
            <a:spLocks noGrp="1"/>
          </p:cNvSpPr>
          <p:nvPr>
            <p:ph type="title"/>
          </p:nvPr>
        </p:nvSpPr>
        <p:spPr>
          <a:xfrm rot="16200000">
            <a:off x="-1444480" y="3040062"/>
            <a:ext cx="3666836" cy="777875"/>
          </a:xfrm>
        </p:spPr>
        <p:txBody>
          <a:bodyPr/>
          <a:lstStyle/>
          <a:p>
            <a:r>
              <a:rPr lang="en-GB" b="1" dirty="0">
                <a:ln w="0"/>
                <a:solidFill>
                  <a:schemeClr val="accent1">
                    <a:alpha val="64000"/>
                  </a:schemeClr>
                </a:solidFill>
                <a:effectLst>
                  <a:outerShdw blurRad="38100" dist="25400" dir="5400000" algn="ctr" rotWithShape="0">
                    <a:srgbClr val="6E747A">
                      <a:alpha val="43000"/>
                    </a:srgbClr>
                  </a:outerShdw>
                </a:effectLst>
              </a:rPr>
              <a:t>1. </a:t>
            </a:r>
            <a:r>
              <a:rPr lang="en-GB" dirty="0">
                <a:ln w="0"/>
                <a:solidFill>
                  <a:schemeClr val="accent1">
                    <a:alpha val="64000"/>
                  </a:schemeClr>
                </a:solidFill>
                <a:effectLst>
                  <a:outerShdw blurRad="38100" dist="25400" dir="5400000" algn="ctr" rotWithShape="0">
                    <a:srgbClr val="6E747A">
                      <a:alpha val="43000"/>
                    </a:srgbClr>
                  </a:outerShdw>
                </a:effectLst>
              </a:rPr>
              <a:t>Prompt Only</a:t>
            </a:r>
          </a:p>
        </p:txBody>
      </p:sp>
      <p:sp>
        <p:nvSpPr>
          <p:cNvPr id="6" name="Rectangle 3">
            <a:extLst>
              <a:ext uri="{FF2B5EF4-FFF2-40B4-BE49-F238E27FC236}">
                <a16:creationId xmlns:a16="http://schemas.microsoft.com/office/drawing/2014/main" id="{D2961BCD-6C7B-5F38-5DA4-AEB705848B7A}"/>
              </a:ext>
            </a:extLst>
          </p:cNvPr>
          <p:cNvSpPr>
            <a:spLocks noChangeArrowheads="1"/>
          </p:cNvSpPr>
          <p:nvPr/>
        </p:nvSpPr>
        <p:spPr bwMode="auto">
          <a:xfrm>
            <a:off x="1921163" y="1595581"/>
            <a:ext cx="93509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“Write a Python method called </a:t>
            </a:r>
            <a:r>
              <a:rPr kumimoji="0" lang="en-GB" alt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updateStatus(identifier, status)</a:t>
            </a: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 in a class called </a:t>
            </a:r>
            <a:r>
              <a:rPr kumimoji="0" lang="en-GB" alt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StatusService</a:t>
            </a:r>
            <a:r>
              <a:rPr kumimoji="0" lang="en-GB" altLang="en-US" sz="2400" b="0" i="0" u="none" strike="noStrike" cap="none" normalizeH="0" baseline="0" dirty="0">
                <a:ln>
                  <a:noFill/>
                </a:ln>
                <a:solidFill>
                  <a:schemeClr val="tx1"/>
                </a:solidFill>
                <a:effectLst/>
                <a:latin typeface="Arial" panose="020B0604020202020204" pitchFamily="34" charset="0"/>
                <a:cs typeface="Liberation Mono" panose="02070409020205020404" pitchFamily="49" charset="0"/>
              </a:rPr>
              <a:t>.”</a:t>
            </a:r>
            <a:endParaRPr kumimoji="0" lang="en-GB" altLang="en-US" sz="4800" b="0" i="0" u="none" strike="noStrike" cap="none" normalizeH="0" baseline="0" dirty="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05D388F9-A98E-8731-45A6-BF9CF1E83C3A}"/>
              </a:ext>
            </a:extLst>
          </p:cNvPr>
          <p:cNvGrpSpPr/>
          <p:nvPr/>
        </p:nvGrpSpPr>
        <p:grpSpPr>
          <a:xfrm>
            <a:off x="-367060" y="-46180"/>
            <a:ext cx="12874555" cy="683660"/>
            <a:chOff x="-367060" y="41474"/>
            <a:chExt cx="12874555" cy="1174471"/>
          </a:xfrm>
        </p:grpSpPr>
        <p:grpSp>
          <p:nvGrpSpPr>
            <p:cNvPr id="15" name="Group 14">
              <a:extLst>
                <a:ext uri="{FF2B5EF4-FFF2-40B4-BE49-F238E27FC236}">
                  <a16:creationId xmlns:a16="http://schemas.microsoft.com/office/drawing/2014/main" id="{A4A0C4F2-6C0B-6C3B-210B-9BC65735A113}"/>
                </a:ext>
              </a:extLst>
            </p:cNvPr>
            <p:cNvGrpSpPr/>
            <p:nvPr/>
          </p:nvGrpSpPr>
          <p:grpSpPr>
            <a:xfrm>
              <a:off x="2947575" y="41474"/>
              <a:ext cx="3108648" cy="1163214"/>
              <a:chOff x="-1171023" y="1133189"/>
              <a:chExt cx="3957078" cy="1062980"/>
            </a:xfrm>
          </p:grpSpPr>
          <p:sp>
            <p:nvSpPr>
              <p:cNvPr id="21" name="Arrow: Chevron 20">
                <a:extLst>
                  <a:ext uri="{FF2B5EF4-FFF2-40B4-BE49-F238E27FC236}">
                    <a16:creationId xmlns:a16="http://schemas.microsoft.com/office/drawing/2014/main" id="{680FA9D3-9BE8-C4B5-902F-B367A0AFAD93}"/>
                  </a:ext>
                </a:extLst>
              </p:cNvPr>
              <p:cNvSpPr/>
              <p:nvPr/>
            </p:nvSpPr>
            <p:spPr>
              <a:xfrm>
                <a:off x="-1171023" y="1207890"/>
                <a:ext cx="3957078" cy="948388"/>
              </a:xfrm>
              <a:prstGeom prst="chevron">
                <a:avLst>
                  <a:gd name="adj" fmla="val 27494"/>
                </a:avLst>
              </a:prstGeom>
              <a:solidFill>
                <a:srgbClr val="AF282E">
                  <a:alpha val="4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5E314EA2-D9FE-5804-AB11-FDB6368985C4}"/>
                  </a:ext>
                </a:extLst>
              </p:cNvPr>
              <p:cNvSpPr txBox="1"/>
              <p:nvPr/>
            </p:nvSpPr>
            <p:spPr>
              <a:xfrm>
                <a:off x="89841" y="1133189"/>
                <a:ext cx="1321064" cy="1062980"/>
              </a:xfrm>
              <a:prstGeom prst="rect">
                <a:avLst/>
              </a:prstGeom>
              <a:noFill/>
            </p:spPr>
            <p:txBody>
              <a:bodyPr wrap="square" rtlCol="0">
                <a:spAutoFit/>
              </a:bodyPr>
              <a:lstStyle/>
              <a:p>
                <a:pPr algn="ctr"/>
                <a:r>
                  <a:rPr lang="en-GB" sz="2000" b="1" dirty="0">
                    <a:solidFill>
                      <a:schemeClr val="bg1"/>
                    </a:solidFill>
                  </a:rPr>
                  <a:t>3</a:t>
                </a:r>
              </a:p>
              <a:p>
                <a:pPr algn="ctr"/>
                <a:r>
                  <a:rPr lang="en-GB" dirty="0">
                    <a:solidFill>
                      <a:schemeClr val="bg1"/>
                    </a:solidFill>
                  </a:rPr>
                  <a:t>Design</a:t>
                </a:r>
              </a:p>
            </p:txBody>
          </p:sp>
        </p:grpSp>
        <p:grpSp>
          <p:nvGrpSpPr>
            <p:cNvPr id="16" name="Group 15">
              <a:extLst>
                <a:ext uri="{FF2B5EF4-FFF2-40B4-BE49-F238E27FC236}">
                  <a16:creationId xmlns:a16="http://schemas.microsoft.com/office/drawing/2014/main" id="{B9F84CD7-C5B0-2A98-2B41-4279EDDE8AB3}"/>
                </a:ext>
              </a:extLst>
            </p:cNvPr>
            <p:cNvGrpSpPr/>
            <p:nvPr/>
          </p:nvGrpSpPr>
          <p:grpSpPr>
            <a:xfrm>
              <a:off x="5957203" y="52731"/>
              <a:ext cx="3314635" cy="1163214"/>
              <a:chOff x="-1357649" y="1143476"/>
              <a:chExt cx="4219284" cy="1062981"/>
            </a:xfrm>
          </p:grpSpPr>
          <p:sp>
            <p:nvSpPr>
              <p:cNvPr id="19" name="Arrow: Chevron 18">
                <a:extLst>
                  <a:ext uri="{FF2B5EF4-FFF2-40B4-BE49-F238E27FC236}">
                    <a16:creationId xmlns:a16="http://schemas.microsoft.com/office/drawing/2014/main" id="{31E19106-D43C-E947-8112-774B2D6449D1}"/>
                  </a:ext>
                </a:extLst>
              </p:cNvPr>
              <p:cNvSpPr/>
              <p:nvPr/>
            </p:nvSpPr>
            <p:spPr>
              <a:xfrm>
                <a:off x="-1357649" y="1207890"/>
                <a:ext cx="4219284" cy="948389"/>
              </a:xfrm>
              <a:prstGeom prst="chevron">
                <a:avLst>
                  <a:gd name="adj" fmla="val 27494"/>
                </a:avLst>
              </a:prstGeom>
              <a:solidFill>
                <a:srgbClr val="283D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5808C834-4E38-A540-B360-6F05893DE4AE}"/>
                  </a:ext>
                </a:extLst>
              </p:cNvPr>
              <p:cNvSpPr txBox="1"/>
              <p:nvPr/>
            </p:nvSpPr>
            <p:spPr>
              <a:xfrm>
                <a:off x="-1160703" y="1143476"/>
                <a:ext cx="3963196" cy="1062981"/>
              </a:xfrm>
              <a:prstGeom prst="rect">
                <a:avLst/>
              </a:prstGeom>
              <a:noFill/>
            </p:spPr>
            <p:txBody>
              <a:bodyPr wrap="square" rtlCol="0">
                <a:spAutoFit/>
              </a:bodyPr>
              <a:lstStyle/>
              <a:p>
                <a:pPr algn="ctr"/>
                <a:r>
                  <a:rPr lang="en-GB" sz="2000" b="1" dirty="0">
                    <a:solidFill>
                      <a:schemeClr val="bg1"/>
                    </a:solidFill>
                  </a:rPr>
                  <a:t>4</a:t>
                </a:r>
              </a:p>
              <a:p>
                <a:pPr algn="ctr"/>
                <a:r>
                  <a:rPr lang="en-GB" dirty="0">
                    <a:solidFill>
                      <a:schemeClr val="bg1"/>
                    </a:solidFill>
                  </a:rPr>
                  <a:t>Implementation</a:t>
                </a:r>
              </a:p>
            </p:txBody>
          </p:sp>
        </p:grpSp>
        <p:sp>
          <p:nvSpPr>
            <p:cNvPr id="17" name="Arrow: Chevron 16">
              <a:extLst>
                <a:ext uri="{FF2B5EF4-FFF2-40B4-BE49-F238E27FC236}">
                  <a16:creationId xmlns:a16="http://schemas.microsoft.com/office/drawing/2014/main" id="{94ED19F6-6E70-29ED-25CD-EE402DCD5BDE}"/>
                </a:ext>
              </a:extLst>
            </p:cNvPr>
            <p:cNvSpPr/>
            <p:nvPr/>
          </p:nvSpPr>
          <p:spPr>
            <a:xfrm>
              <a:off x="-367060" y="123220"/>
              <a:ext cx="3404418" cy="1037816"/>
            </a:xfrm>
            <a:prstGeom prst="chevron">
              <a:avLst>
                <a:gd name="adj" fmla="val 27494"/>
              </a:avLst>
            </a:prstGeom>
            <a:solidFill>
              <a:srgbClr val="ED82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hevron 17">
              <a:extLst>
                <a:ext uri="{FF2B5EF4-FFF2-40B4-BE49-F238E27FC236}">
                  <a16:creationId xmlns:a16="http://schemas.microsoft.com/office/drawing/2014/main" id="{A5420713-B495-05D9-4C1E-A4023755D2A0}"/>
                </a:ext>
              </a:extLst>
            </p:cNvPr>
            <p:cNvSpPr/>
            <p:nvPr/>
          </p:nvSpPr>
          <p:spPr>
            <a:xfrm>
              <a:off x="9192860" y="117169"/>
              <a:ext cx="3314635" cy="1037816"/>
            </a:xfrm>
            <a:prstGeom prst="chevron">
              <a:avLst>
                <a:gd name="adj" fmla="val 27494"/>
              </a:avLst>
            </a:prstGeom>
            <a:solidFill>
              <a:srgbClr val="0093D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26" name="Picture 25" descr="A screen shot of a computer program&#10;&#10;Description automatically generated">
            <a:extLst>
              <a:ext uri="{FF2B5EF4-FFF2-40B4-BE49-F238E27FC236}">
                <a16:creationId xmlns:a16="http://schemas.microsoft.com/office/drawing/2014/main" id="{8B0D8A19-6890-3FDD-3810-6B7E6D4C0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202" y="3168772"/>
            <a:ext cx="9682823" cy="2999509"/>
          </a:xfrm>
          <a:prstGeom prst="rect">
            <a:avLst/>
          </a:prstGeom>
        </p:spPr>
      </p:pic>
    </p:spTree>
    <p:extLst>
      <p:ext uri="{BB962C8B-B14F-4D97-AF65-F5344CB8AC3E}">
        <p14:creationId xmlns:p14="http://schemas.microsoft.com/office/powerpoint/2010/main" val="209737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2507</Words>
  <Application>Microsoft Office PowerPoint</Application>
  <PresentationFormat>Widescreen</PresentationFormat>
  <Paragraphs>231</Paragraphs>
  <Slides>44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Calibri Light</vt:lpstr>
      <vt:lpstr>Cambria Math</vt:lpstr>
      <vt:lpstr>Courier New</vt:lpstr>
      <vt:lpstr>Montserrat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Prompt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 MARC</dc:creator>
  <cp:lastModifiedBy>Marc North</cp:lastModifiedBy>
  <cp:revision>536</cp:revision>
  <dcterms:created xsi:type="dcterms:W3CDTF">2023-09-12T21:46:22Z</dcterms:created>
  <dcterms:modified xsi:type="dcterms:W3CDTF">2023-11-29T16:46:29Z</dcterms:modified>
</cp:coreProperties>
</file>