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0"/>
  </p:notesMasterIdLst>
  <p:sldIdLst>
    <p:sldId id="256" r:id="rId2"/>
    <p:sldId id="257" r:id="rId3"/>
    <p:sldId id="260" r:id="rId4"/>
    <p:sldId id="292" r:id="rId5"/>
    <p:sldId id="259" r:id="rId6"/>
    <p:sldId id="294" r:id="rId7"/>
    <p:sldId id="295" r:id="rId8"/>
    <p:sldId id="293" r:id="rId9"/>
    <p:sldId id="301" r:id="rId10"/>
    <p:sldId id="300" r:id="rId11"/>
    <p:sldId id="296" r:id="rId12"/>
    <p:sldId id="297" r:id="rId13"/>
    <p:sldId id="302" r:id="rId14"/>
    <p:sldId id="315" r:id="rId15"/>
    <p:sldId id="262" r:id="rId16"/>
    <p:sldId id="263" r:id="rId17"/>
    <p:sldId id="319" r:id="rId18"/>
    <p:sldId id="320" r:id="rId19"/>
    <p:sldId id="303" r:id="rId20"/>
    <p:sldId id="310" r:id="rId21"/>
    <p:sldId id="311" r:id="rId22"/>
    <p:sldId id="308" r:id="rId23"/>
    <p:sldId id="309" r:id="rId24"/>
    <p:sldId id="312" r:id="rId25"/>
    <p:sldId id="322" r:id="rId26"/>
    <p:sldId id="305" r:id="rId27"/>
    <p:sldId id="321" r:id="rId28"/>
    <p:sldId id="31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sorterViewPr>
    <p:cViewPr>
      <p:scale>
        <a:sx n="50" d="100"/>
        <a:sy n="50" d="100"/>
      </p:scale>
      <p:origin x="0" y="-643"/>
    </p:cViewPr>
  </p:sorterViewPr>
  <p:notesViewPr>
    <p:cSldViewPr snapToGrid="0">
      <p:cViewPr varScale="1">
        <p:scale>
          <a:sx n="64" d="100"/>
          <a:sy n="64" d="100"/>
        </p:scale>
        <p:origin x="319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6518F-1090-4965-A743-613699DE115B}" type="datetimeFigureOut">
              <a:rPr lang="el-GR" smtClean="0"/>
              <a:t>5/12/2023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D09DDD-2E5C-4C2E-BFEA-C30722B3F485}" type="slidenum">
              <a:rPr lang="el-GR" smtClean="0"/>
              <a:t>‹#›</a:t>
            </a:fld>
            <a:endParaRPr lang="el-GR"/>
          </a:p>
        </p:txBody>
      </p:sp>
    </p:spTree>
    <p:extLst>
      <p:ext uri="{BB962C8B-B14F-4D97-AF65-F5344CB8AC3E}">
        <p14:creationId xmlns:p14="http://schemas.microsoft.com/office/powerpoint/2010/main" val="650030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sz="1200" b="1" kern="0" dirty="0">
                <a:effectLst/>
                <a:latin typeface="Times New Roman" panose="02020603050405020304" pitchFamily="18" charset="0"/>
                <a:ea typeface="Times New Roman" panose="02020603050405020304" pitchFamily="18" charset="0"/>
                <a:cs typeface="Times New Roman" panose="02020603050405020304" pitchFamily="18" charset="0"/>
              </a:rPr>
              <a:t>Presenter's Note</a:t>
            </a:r>
            <a:r>
              <a:rPr lang="en-GB" sz="1200" kern="0" dirty="0">
                <a:effectLst/>
                <a:latin typeface="Times New Roman" panose="02020603050405020304" pitchFamily="18" charset="0"/>
                <a:ea typeface="Times New Roman" panose="02020603050405020304" pitchFamily="18" charset="0"/>
                <a:cs typeface="Times New Roman" panose="02020603050405020304" pitchFamily="18" charset="0"/>
              </a:rPr>
              <a:t>: Briefly mention that this study aims to bridge the gap between clinical knowledge and practice by leveraging the structured approach of DSLs, which could potentially transform CKD management and education.</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2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C6F9808-A5F7-4F7A-9389-CAEA42E359D1}" type="slidenum">
              <a:rPr lang="en-GB" smtClean="0"/>
              <a:t>3</a:t>
            </a:fld>
            <a:endParaRPr lang="en-GB"/>
          </a:p>
        </p:txBody>
      </p:sp>
    </p:spTree>
    <p:extLst>
      <p:ext uri="{BB962C8B-B14F-4D97-AF65-F5344CB8AC3E}">
        <p14:creationId xmlns:p14="http://schemas.microsoft.com/office/powerpoint/2010/main" val="409918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effectLst/>
                <a:latin typeface="Söhne"/>
              </a:rPr>
              <a:t>Note</a:t>
            </a:r>
            <a:r>
              <a:rPr lang="en-US" b="0" i="0" dirty="0">
                <a:effectLst/>
                <a:latin typeface="Söhne"/>
              </a:rPr>
              <a:t>: Emphasize the importance of effective management protocols to mitigate the impact of CKD. Highlight the role of DSLs in creating these protocols to enhance clarity and standardization in CKD management.</a:t>
            </a:r>
          </a:p>
          <a:p>
            <a:br>
              <a:rPr lang="en-US" dirty="0"/>
            </a:br>
            <a:endParaRPr lang="en-GB" dirty="0"/>
          </a:p>
          <a:p>
            <a:endParaRPr lang="en-GB" dirty="0"/>
          </a:p>
        </p:txBody>
      </p:sp>
      <p:sp>
        <p:nvSpPr>
          <p:cNvPr id="4" name="Slide Number Placeholder 3"/>
          <p:cNvSpPr>
            <a:spLocks noGrp="1"/>
          </p:cNvSpPr>
          <p:nvPr>
            <p:ph type="sldNum" sz="quarter" idx="5"/>
          </p:nvPr>
        </p:nvSpPr>
        <p:spPr/>
        <p:txBody>
          <a:bodyPr/>
          <a:lstStyle/>
          <a:p>
            <a:fld id="{FC6F9808-A5F7-4F7A-9389-CAEA42E359D1}" type="slidenum">
              <a:rPr lang="en-GB" smtClean="0"/>
              <a:t>5</a:t>
            </a:fld>
            <a:endParaRPr lang="en-GB"/>
          </a:p>
        </p:txBody>
      </p:sp>
    </p:spTree>
    <p:extLst>
      <p:ext uri="{BB962C8B-B14F-4D97-AF65-F5344CB8AC3E}">
        <p14:creationId xmlns:p14="http://schemas.microsoft.com/office/powerpoint/2010/main" val="1360940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39C1B5-8F12-4CC2-8532-909ABB6D814E}" type="datetime1">
              <a:rPr lang="en-GB" smtClean="0"/>
              <a:t>05/12/2023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C029A5A-E19F-45FF-9B8F-3AC5FDEED292}" type="slidenum">
              <a:rPr lang="el-GR" smtClean="0"/>
              <a:t>‹#›</a:t>
            </a:fld>
            <a:endParaRPr lang="el-GR"/>
          </a:p>
        </p:txBody>
      </p:sp>
      <p:pic>
        <p:nvPicPr>
          <p:cNvPr id="9" name="Picture 8">
            <a:extLst>
              <a:ext uri="{FF2B5EF4-FFF2-40B4-BE49-F238E27FC236}">
                <a16:creationId xmlns:a16="http://schemas.microsoft.com/office/drawing/2014/main" id="{4F63EEE6-0235-FC6D-A08D-FE811AE0324C}"/>
              </a:ext>
            </a:extLst>
          </p:cNvPr>
          <p:cNvPicPr>
            <a:picLocks noChangeAspect="1"/>
          </p:cNvPicPr>
          <p:nvPr userDrawn="1"/>
        </p:nvPicPr>
        <p:blipFill>
          <a:blip r:embed="rId2"/>
          <a:stretch>
            <a:fillRect/>
          </a:stretch>
        </p:blipFill>
        <p:spPr>
          <a:xfrm>
            <a:off x="674160" y="6041362"/>
            <a:ext cx="1560711" cy="365792"/>
          </a:xfrm>
          <a:prstGeom prst="rect">
            <a:avLst/>
          </a:prstGeom>
        </p:spPr>
      </p:pic>
    </p:spTree>
    <p:extLst>
      <p:ext uri="{BB962C8B-B14F-4D97-AF65-F5344CB8AC3E}">
        <p14:creationId xmlns:p14="http://schemas.microsoft.com/office/powerpoint/2010/main" val="383952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D4B7E-41F6-4424-B3E2-E6109A9E77E7}" type="datetime1">
              <a:rPr lang="en-GB" smtClean="0"/>
              <a:t>05/12/2023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C029A5A-E19F-45FF-9B8F-3AC5FDEED292}" type="slidenum">
              <a:rPr lang="el-GR" smtClean="0"/>
              <a:t>‹#›</a:t>
            </a:fld>
            <a:endParaRPr lang="el-GR"/>
          </a:p>
        </p:txBody>
      </p:sp>
    </p:spTree>
    <p:extLst>
      <p:ext uri="{BB962C8B-B14F-4D97-AF65-F5344CB8AC3E}">
        <p14:creationId xmlns:p14="http://schemas.microsoft.com/office/powerpoint/2010/main" val="266730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6256D-7A0E-4CB5-9AA9-36D89C055E9A}" type="datetime1">
              <a:rPr lang="en-GB" smtClean="0"/>
              <a:t>05/12/2023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C029A5A-E19F-45FF-9B8F-3AC5FDEED292}" type="slidenum">
              <a:rPr lang="el-GR" smtClean="0"/>
              <a:t>‹#›</a:t>
            </a:fld>
            <a:endParaRPr lang="el-G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2124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618E2-8A74-44F3-A789-B99743A65AF5}" type="datetime1">
              <a:rPr lang="en-GB" smtClean="0"/>
              <a:t>05/12/2023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C029A5A-E19F-45FF-9B8F-3AC5FDEED292}" type="slidenum">
              <a:rPr lang="el-GR" smtClean="0"/>
              <a:t>‹#›</a:t>
            </a:fld>
            <a:endParaRPr lang="el-GR"/>
          </a:p>
        </p:txBody>
      </p:sp>
    </p:spTree>
    <p:extLst>
      <p:ext uri="{BB962C8B-B14F-4D97-AF65-F5344CB8AC3E}">
        <p14:creationId xmlns:p14="http://schemas.microsoft.com/office/powerpoint/2010/main" val="824155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70206D-D10B-4FC7-B107-2DE55A29A4EF}" type="datetime1">
              <a:rPr lang="en-GB" smtClean="0"/>
              <a:t>05/12/2023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C029A5A-E19F-45FF-9B8F-3AC5FDEED292}"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08332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A660A9-7EDD-4B73-B91C-C333AAEBBAD4}" type="datetime1">
              <a:rPr lang="en-GB" smtClean="0"/>
              <a:t>05/12/2023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C029A5A-E19F-45FF-9B8F-3AC5FDEED292}" type="slidenum">
              <a:rPr lang="el-GR" smtClean="0"/>
              <a:t>‹#›</a:t>
            </a:fld>
            <a:endParaRPr lang="el-GR"/>
          </a:p>
        </p:txBody>
      </p:sp>
    </p:spTree>
    <p:extLst>
      <p:ext uri="{BB962C8B-B14F-4D97-AF65-F5344CB8AC3E}">
        <p14:creationId xmlns:p14="http://schemas.microsoft.com/office/powerpoint/2010/main" val="739135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045F38-EDEE-4441-9350-D2082FC5ED05}" type="datetime1">
              <a:rPr lang="en-GB" smtClean="0"/>
              <a:t>05/12/2023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C029A5A-E19F-45FF-9B8F-3AC5FDEED292}" type="slidenum">
              <a:rPr lang="el-GR" smtClean="0"/>
              <a:t>‹#›</a:t>
            </a:fld>
            <a:endParaRPr lang="el-GR"/>
          </a:p>
        </p:txBody>
      </p:sp>
    </p:spTree>
    <p:extLst>
      <p:ext uri="{BB962C8B-B14F-4D97-AF65-F5344CB8AC3E}">
        <p14:creationId xmlns:p14="http://schemas.microsoft.com/office/powerpoint/2010/main" val="3662025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1B13D2-3E83-4287-8A15-69AACE4EE85A}" type="datetime1">
              <a:rPr lang="en-GB" smtClean="0"/>
              <a:t>05/12/2023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C029A5A-E19F-45FF-9B8F-3AC5FDEED292}" type="slidenum">
              <a:rPr lang="el-GR" smtClean="0"/>
              <a:t>‹#›</a:t>
            </a:fld>
            <a:endParaRPr lang="el-GR"/>
          </a:p>
        </p:txBody>
      </p:sp>
    </p:spTree>
    <p:extLst>
      <p:ext uri="{BB962C8B-B14F-4D97-AF65-F5344CB8AC3E}">
        <p14:creationId xmlns:p14="http://schemas.microsoft.com/office/powerpoint/2010/main" val="235143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247878-9992-45F8-AE62-548B65E1525E}" type="datetime1">
              <a:rPr lang="en-GB" smtClean="0"/>
              <a:t>05/12/2023</a:t>
            </a:fld>
            <a:endParaRPr lang="el-GR"/>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5C029A5A-E19F-45FF-9B8F-3AC5FDEED292}" type="slidenum">
              <a:rPr lang="el-GR" smtClean="0"/>
              <a:t>‹#›</a:t>
            </a:fld>
            <a:endParaRPr lang="el-GR"/>
          </a:p>
        </p:txBody>
      </p:sp>
      <p:pic>
        <p:nvPicPr>
          <p:cNvPr id="7" name="Picture 6">
            <a:extLst>
              <a:ext uri="{FF2B5EF4-FFF2-40B4-BE49-F238E27FC236}">
                <a16:creationId xmlns:a16="http://schemas.microsoft.com/office/drawing/2014/main" id="{C9D0B167-4018-FA70-80D1-D6B0F23B647F}"/>
              </a:ext>
            </a:extLst>
          </p:cNvPr>
          <p:cNvPicPr>
            <a:picLocks noChangeAspect="1"/>
          </p:cNvPicPr>
          <p:nvPr userDrawn="1"/>
        </p:nvPicPr>
        <p:blipFill>
          <a:blip r:embed="rId2"/>
          <a:stretch>
            <a:fillRect/>
          </a:stretch>
        </p:blipFill>
        <p:spPr>
          <a:xfrm>
            <a:off x="677334" y="6041362"/>
            <a:ext cx="1562380" cy="364693"/>
          </a:xfrm>
          <a:prstGeom prst="rect">
            <a:avLst/>
          </a:prstGeom>
        </p:spPr>
      </p:pic>
    </p:spTree>
    <p:extLst>
      <p:ext uri="{BB962C8B-B14F-4D97-AF65-F5344CB8AC3E}">
        <p14:creationId xmlns:p14="http://schemas.microsoft.com/office/powerpoint/2010/main" val="70853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4E60F0-6651-4C79-AB77-1B363E72D52A}" type="datetime1">
              <a:rPr lang="en-GB" smtClean="0"/>
              <a:t>05/12/2023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C029A5A-E19F-45FF-9B8F-3AC5FDEED292}" type="slidenum">
              <a:rPr lang="el-GR" smtClean="0"/>
              <a:t>‹#›</a:t>
            </a:fld>
            <a:endParaRPr lang="el-GR"/>
          </a:p>
        </p:txBody>
      </p:sp>
    </p:spTree>
    <p:extLst>
      <p:ext uri="{BB962C8B-B14F-4D97-AF65-F5344CB8AC3E}">
        <p14:creationId xmlns:p14="http://schemas.microsoft.com/office/powerpoint/2010/main" val="96882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52B015-2941-4CE2-A654-D85D764F6E6C}" type="datetime1">
              <a:rPr lang="en-GB" smtClean="0"/>
              <a:t>05/12/2023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C029A5A-E19F-45FF-9B8F-3AC5FDEED292}" type="slidenum">
              <a:rPr lang="el-GR" smtClean="0"/>
              <a:t>‹#›</a:t>
            </a:fld>
            <a:endParaRPr lang="el-GR"/>
          </a:p>
        </p:txBody>
      </p:sp>
    </p:spTree>
    <p:extLst>
      <p:ext uri="{BB962C8B-B14F-4D97-AF65-F5344CB8AC3E}">
        <p14:creationId xmlns:p14="http://schemas.microsoft.com/office/powerpoint/2010/main" val="333172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4DDA0D-D960-4CAA-AFD9-E1BCC481910D}" type="datetime1">
              <a:rPr lang="en-GB" smtClean="0"/>
              <a:t>05/12/2023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C029A5A-E19F-45FF-9B8F-3AC5FDEED292}" type="slidenum">
              <a:rPr lang="el-GR" smtClean="0"/>
              <a:t>‹#›</a:t>
            </a:fld>
            <a:endParaRPr lang="el-GR"/>
          </a:p>
        </p:txBody>
      </p:sp>
    </p:spTree>
    <p:extLst>
      <p:ext uri="{BB962C8B-B14F-4D97-AF65-F5344CB8AC3E}">
        <p14:creationId xmlns:p14="http://schemas.microsoft.com/office/powerpoint/2010/main" val="886819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F21807-BB1A-46BB-BBA2-319EC2210690}" type="datetime1">
              <a:rPr lang="en-GB" smtClean="0"/>
              <a:t>05/12/2023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C029A5A-E19F-45FF-9B8F-3AC5FDEED292}" type="slidenum">
              <a:rPr lang="el-GR" smtClean="0"/>
              <a:t>‹#›</a:t>
            </a:fld>
            <a:endParaRPr lang="el-GR"/>
          </a:p>
        </p:txBody>
      </p:sp>
    </p:spTree>
    <p:extLst>
      <p:ext uri="{BB962C8B-B14F-4D97-AF65-F5344CB8AC3E}">
        <p14:creationId xmlns:p14="http://schemas.microsoft.com/office/powerpoint/2010/main" val="373444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06BC9-7F99-4C82-919D-7CB22B4411EB}" type="datetime1">
              <a:rPr lang="en-GB" smtClean="0"/>
              <a:t>05/12/2023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C029A5A-E19F-45FF-9B8F-3AC5FDEED292}" type="slidenum">
              <a:rPr lang="el-GR" smtClean="0"/>
              <a:t>‹#›</a:t>
            </a:fld>
            <a:endParaRPr lang="el-GR"/>
          </a:p>
        </p:txBody>
      </p:sp>
    </p:spTree>
    <p:extLst>
      <p:ext uri="{BB962C8B-B14F-4D97-AF65-F5344CB8AC3E}">
        <p14:creationId xmlns:p14="http://schemas.microsoft.com/office/powerpoint/2010/main" val="33609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691812-73A7-40EE-A1CB-245BB6D36DE7}" type="datetime1">
              <a:rPr lang="en-GB" smtClean="0"/>
              <a:t>05/12/2023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C029A5A-E19F-45FF-9B8F-3AC5FDEED292}" type="slidenum">
              <a:rPr lang="el-GR" smtClean="0"/>
              <a:t>‹#›</a:t>
            </a:fld>
            <a:endParaRPr lang="el-GR"/>
          </a:p>
        </p:txBody>
      </p:sp>
    </p:spTree>
    <p:extLst>
      <p:ext uri="{BB962C8B-B14F-4D97-AF65-F5344CB8AC3E}">
        <p14:creationId xmlns:p14="http://schemas.microsoft.com/office/powerpoint/2010/main" val="100258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5B0C98-FFD2-4065-B4E4-511D61106952}" type="datetime1">
              <a:rPr lang="en-GB" smtClean="0"/>
              <a:t>05/12/2023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C029A5A-E19F-45FF-9B8F-3AC5FDEED292}" type="slidenum">
              <a:rPr lang="el-GR" smtClean="0"/>
              <a:t>‹#›</a:t>
            </a:fld>
            <a:endParaRPr lang="el-GR"/>
          </a:p>
        </p:txBody>
      </p:sp>
    </p:spTree>
    <p:extLst>
      <p:ext uri="{BB962C8B-B14F-4D97-AF65-F5344CB8AC3E}">
        <p14:creationId xmlns:p14="http://schemas.microsoft.com/office/powerpoint/2010/main" val="1676228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5C42B9-8069-4215-8076-9E8FC529F852}" type="datetime1">
              <a:rPr lang="en-GB" smtClean="0"/>
              <a:t>05/12/2023</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C029A5A-E19F-45FF-9B8F-3AC5FDEED292}" type="slidenum">
              <a:rPr lang="el-GR" smtClean="0"/>
              <a:t>‹#›</a:t>
            </a:fld>
            <a:endParaRPr lang="el-GR"/>
          </a:p>
        </p:txBody>
      </p:sp>
    </p:spTree>
    <p:extLst>
      <p:ext uri="{BB962C8B-B14F-4D97-AF65-F5344CB8AC3E}">
        <p14:creationId xmlns:p14="http://schemas.microsoft.com/office/powerpoint/2010/main" val="30891552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inkedin.com/in/sofiameacham/" TargetMode="External"/><Relationship Id="rId7" Type="http://schemas.openxmlformats.org/officeDocument/2006/relationships/image" Target="../media/image3.png"/><Relationship Id="rId2" Type="http://schemas.openxmlformats.org/officeDocument/2006/relationships/hyperlink" Target="mailto:smeacham@bournemouth.ac.uk" TargetMode="External"/><Relationship Id="rId1" Type="http://schemas.openxmlformats.org/officeDocument/2006/relationships/slideLayout" Target="../slideLayouts/slideLayout1.xml"/><Relationship Id="rId6" Type="http://schemas.openxmlformats.org/officeDocument/2006/relationships/hyperlink" Target="https://www.linkedin.com/in/drgodwinukeje" TargetMode="External"/><Relationship Id="rId5" Type="http://schemas.openxmlformats.org/officeDocument/2006/relationships/hyperlink" Target="https://www.linkedin.com/in/Abiodun-oluwabusola-adedeji" TargetMode="External"/><Relationship Id="rId4" Type="http://schemas.openxmlformats.org/officeDocument/2006/relationships/hyperlink" Target="mailto:s.fraser@soton.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de-network.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openclinical.ne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de-network.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km.openehr.org/ck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akademik.ube.ege.edu.tr/~kardas/publications/journal_articles/2021_jcl_01.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linkedin.com/in/sofiameacham/" TargetMode="External"/><Relationship Id="rId7" Type="http://schemas.openxmlformats.org/officeDocument/2006/relationships/image" Target="../media/image3.png"/><Relationship Id="rId2" Type="http://schemas.openxmlformats.org/officeDocument/2006/relationships/hyperlink" Target="mailto:smeacham@bournemouth.ac.uk" TargetMode="External"/><Relationship Id="rId1" Type="http://schemas.openxmlformats.org/officeDocument/2006/relationships/slideLayout" Target="../slideLayouts/slideLayout2.xml"/><Relationship Id="rId6" Type="http://schemas.openxmlformats.org/officeDocument/2006/relationships/hyperlink" Target="https://www.linkedin.com/in/drgodwinukeje" TargetMode="External"/><Relationship Id="rId5" Type="http://schemas.openxmlformats.org/officeDocument/2006/relationships/hyperlink" Target="https://www.linkedin.com/in/Abiodun-oluwabusola-adedeji" TargetMode="External"/><Relationship Id="rId4" Type="http://schemas.openxmlformats.org/officeDocument/2006/relationships/hyperlink" Target="mailto:s.fraser@soton.ac.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de-network.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CKD%20CDP-Final_Draft.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C32CD-4A4C-EF80-11AE-6EFA836AEE9A}"/>
              </a:ext>
            </a:extLst>
          </p:cNvPr>
          <p:cNvSpPr>
            <a:spLocks noGrp="1"/>
          </p:cNvSpPr>
          <p:nvPr>
            <p:ph type="ctrTitle"/>
          </p:nvPr>
        </p:nvSpPr>
        <p:spPr>
          <a:xfrm>
            <a:off x="1282949" y="629522"/>
            <a:ext cx="7766936" cy="1646302"/>
          </a:xfrm>
        </p:spPr>
        <p:txBody>
          <a:bodyPr/>
          <a:lstStyle/>
          <a:p>
            <a:pPr algn="ctr"/>
            <a:r>
              <a:rPr lang="en-US" sz="2400" b="1" kern="0" cap="small" dirty="0" err="1">
                <a:solidFill>
                  <a:srgbClr val="00629B"/>
                </a:solidFill>
                <a:effectLst/>
                <a:latin typeface="Trebuchet MS" panose="020B0703020202090204" pitchFamily="34" charset="0"/>
                <a:ea typeface="Times New Roman" panose="02020603050405020304" pitchFamily="18" charset="0"/>
              </a:rPr>
              <a:t>Customised</a:t>
            </a:r>
            <a:r>
              <a:rPr lang="en-US" sz="2400" b="1" kern="0" cap="small" dirty="0">
                <a:solidFill>
                  <a:srgbClr val="00629B"/>
                </a:solidFill>
                <a:effectLst/>
                <a:latin typeface="Trebuchet MS" panose="020B0703020202090204" pitchFamily="34" charset="0"/>
                <a:ea typeface="Times New Roman" panose="02020603050405020304" pitchFamily="18" charset="0"/>
              </a:rPr>
              <a:t> </a:t>
            </a:r>
            <a:r>
              <a:rPr lang="en-US" sz="2400" b="1" kern="0" cap="small" dirty="0" err="1">
                <a:solidFill>
                  <a:srgbClr val="00629B"/>
                </a:solidFill>
                <a:effectLst/>
                <a:latin typeface="Trebuchet MS" panose="020B0703020202090204" pitchFamily="34" charset="0"/>
                <a:ea typeface="Times New Roman" panose="02020603050405020304" pitchFamily="18" charset="0"/>
              </a:rPr>
              <a:t>computerised</a:t>
            </a:r>
            <a:r>
              <a:rPr lang="en-US" sz="2400" b="1" kern="0" cap="small" dirty="0">
                <a:solidFill>
                  <a:srgbClr val="00629B"/>
                </a:solidFill>
                <a:effectLst/>
                <a:latin typeface="Trebuchet MS" panose="020B0703020202090204" pitchFamily="34" charset="0"/>
                <a:ea typeface="Times New Roman" panose="02020603050405020304" pitchFamily="18" charset="0"/>
              </a:rPr>
              <a:t> clinical protocol guidelines for medical education: the case of Chronic Kidney Disease (CKD) using domain-specific languages </a:t>
            </a:r>
            <a:endParaRPr lang="el-GR" sz="6600" dirty="0">
              <a:latin typeface="Trebuchet MS" panose="020B0703020202090204" pitchFamily="34" charset="0"/>
            </a:endParaRPr>
          </a:p>
        </p:txBody>
      </p:sp>
      <p:sp>
        <p:nvSpPr>
          <p:cNvPr id="7" name="Subtitle 2">
            <a:extLst>
              <a:ext uri="{FF2B5EF4-FFF2-40B4-BE49-F238E27FC236}">
                <a16:creationId xmlns:a16="http://schemas.microsoft.com/office/drawing/2014/main" id="{AB4D27AE-ED41-3382-AEF4-FF23020B2C98}"/>
              </a:ext>
            </a:extLst>
          </p:cNvPr>
          <p:cNvSpPr txBox="1">
            <a:spLocks/>
          </p:cNvSpPr>
          <p:nvPr/>
        </p:nvSpPr>
        <p:spPr>
          <a:xfrm>
            <a:off x="761025" y="2758345"/>
            <a:ext cx="3881719" cy="315836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1500" b="1" dirty="0"/>
              <a:t>Sofia Meacham</a:t>
            </a:r>
            <a:r>
              <a:rPr lang="en-GB" sz="1500" dirty="0"/>
              <a:t>, Principal Academic, Computing &amp; Informatics, Bournemouth University</a:t>
            </a:r>
          </a:p>
          <a:p>
            <a:pPr marL="0" indent="0">
              <a:buNone/>
            </a:pPr>
            <a:r>
              <a:rPr lang="en-GB" sz="1500" dirty="0">
                <a:hlinkClick r:id="rId2"/>
              </a:rPr>
              <a:t>smeacham@bournemouth.ac.uk</a:t>
            </a:r>
            <a:endParaRPr lang="en-GB" sz="1500" dirty="0"/>
          </a:p>
          <a:p>
            <a:pPr marL="0" indent="0">
              <a:buNone/>
            </a:pPr>
            <a:r>
              <a:rPr lang="en-GB" sz="1500" dirty="0" err="1"/>
              <a:t>Linkedin</a:t>
            </a:r>
            <a:r>
              <a:rPr lang="en-GB" sz="1500" dirty="0"/>
              <a:t>: </a:t>
            </a:r>
            <a:r>
              <a:rPr lang="en-GB" sz="1500" dirty="0">
                <a:hlinkClick r:id="rId3"/>
              </a:rPr>
              <a:t>https://www.linkedin.com/in/sofiameacham/</a:t>
            </a:r>
            <a:r>
              <a:rPr lang="en-GB" sz="1500" dirty="0"/>
              <a:t> </a:t>
            </a:r>
          </a:p>
          <a:p>
            <a:pPr marL="0" indent="0">
              <a:buNone/>
            </a:pPr>
            <a:r>
              <a:rPr lang="en-GB" sz="1500" b="1" dirty="0"/>
              <a:t>Simon Fraser</a:t>
            </a:r>
            <a:r>
              <a:rPr lang="en-GB" sz="1500" dirty="0"/>
              <a:t>, Professor of Public Health, Faculty of Medicine, University of Southampton</a:t>
            </a:r>
          </a:p>
          <a:p>
            <a:pPr marL="0" indent="0">
              <a:buNone/>
            </a:pPr>
            <a:r>
              <a:rPr lang="en-GB" sz="1500" dirty="0">
                <a:hlinkClick r:id="rId4"/>
              </a:rPr>
              <a:t>s.fraser@soton.ac.uk</a:t>
            </a:r>
            <a:r>
              <a:rPr lang="en-GB" sz="1500" dirty="0"/>
              <a:t> </a:t>
            </a:r>
          </a:p>
          <a:p>
            <a:endParaRPr lang="el-GR" sz="1500" dirty="0"/>
          </a:p>
        </p:txBody>
      </p:sp>
      <p:sp>
        <p:nvSpPr>
          <p:cNvPr id="8" name="Subtitle 2">
            <a:extLst>
              <a:ext uri="{FF2B5EF4-FFF2-40B4-BE49-F238E27FC236}">
                <a16:creationId xmlns:a16="http://schemas.microsoft.com/office/drawing/2014/main" id="{44BED7D7-2F18-90B8-DEA5-708751E68267}"/>
              </a:ext>
            </a:extLst>
          </p:cNvPr>
          <p:cNvSpPr txBox="1">
            <a:spLocks/>
          </p:cNvSpPr>
          <p:nvPr/>
        </p:nvSpPr>
        <p:spPr>
          <a:xfrm>
            <a:off x="4980417" y="2834406"/>
            <a:ext cx="4887776" cy="2823882"/>
          </a:xfrm>
          <a:prstGeom prst="rect">
            <a:avLst/>
          </a:prstGeom>
        </p:spPr>
        <p:txBody>
          <a:bodyPr vert="horz" lIns="91440" tIns="45720" rIns="91440" bIns="45720" rtlCol="0" anchor="t">
            <a:normAutofit fontScale="850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GB" b="1" dirty="0"/>
              <a:t>Abiodun Adedeji</a:t>
            </a:r>
            <a:r>
              <a:rPr lang="en-GB" dirty="0"/>
              <a:t>, PG student of Computing &amp; Informatics, Bournemouth University</a:t>
            </a:r>
          </a:p>
          <a:p>
            <a:pPr algn="l"/>
            <a:r>
              <a:rPr lang="en-GB" dirty="0"/>
              <a:t>S5425588@bournemouth.ac.uk</a:t>
            </a:r>
          </a:p>
          <a:p>
            <a:pPr algn="l"/>
            <a:r>
              <a:rPr lang="en-GB" dirty="0">
                <a:hlinkClick r:id="rId5"/>
              </a:rPr>
              <a:t>https://www.linkedin.com/in/Abiodun-oluwabusola-adedeji</a:t>
            </a:r>
            <a:r>
              <a:rPr lang="en-GB" dirty="0"/>
              <a:t>   </a:t>
            </a:r>
          </a:p>
          <a:p>
            <a:pPr algn="l"/>
            <a:r>
              <a:rPr lang="en-GB" dirty="0"/>
              <a:t>   </a:t>
            </a:r>
          </a:p>
          <a:p>
            <a:pPr algn="l"/>
            <a:r>
              <a:rPr lang="en-GB" b="1" dirty="0"/>
              <a:t>Godwin </a:t>
            </a:r>
            <a:r>
              <a:rPr lang="en-GB" b="1" dirty="0" err="1"/>
              <a:t>Ukeje</a:t>
            </a:r>
            <a:r>
              <a:rPr lang="en-GB" dirty="0"/>
              <a:t>,  PG student of Computing &amp; Informatics, Bournemouth University</a:t>
            </a:r>
          </a:p>
          <a:p>
            <a:pPr algn="l"/>
            <a:r>
              <a:rPr lang="en-GB" dirty="0"/>
              <a:t>S5526474@bournemouth.ac.uk</a:t>
            </a:r>
          </a:p>
          <a:p>
            <a:pPr algn="l"/>
            <a:r>
              <a:rPr lang="en-GB" dirty="0">
                <a:hlinkClick r:id="rId6"/>
              </a:rPr>
              <a:t>https://www.linkedin.com/in/drgodwinukeje</a:t>
            </a:r>
            <a:r>
              <a:rPr lang="en-GB" dirty="0"/>
              <a:t> </a:t>
            </a:r>
            <a:endParaRPr lang="el-GR" dirty="0"/>
          </a:p>
        </p:txBody>
      </p:sp>
      <p:sp>
        <p:nvSpPr>
          <p:cNvPr id="9" name="Date Placeholder 8">
            <a:extLst>
              <a:ext uri="{FF2B5EF4-FFF2-40B4-BE49-F238E27FC236}">
                <a16:creationId xmlns:a16="http://schemas.microsoft.com/office/drawing/2014/main" id="{999C5439-C67E-5751-260F-889C68146AAB}"/>
              </a:ext>
            </a:extLst>
          </p:cNvPr>
          <p:cNvSpPr>
            <a:spLocks noGrp="1"/>
          </p:cNvSpPr>
          <p:nvPr>
            <p:ph type="dt" sz="half" idx="10"/>
          </p:nvPr>
        </p:nvSpPr>
        <p:spPr/>
        <p:txBody>
          <a:bodyPr/>
          <a:lstStyle/>
          <a:p>
            <a:fld id="{05AAB40E-44F1-4C7C-84D4-0C25AC7107B2}" type="datetime1">
              <a:rPr lang="en-GB" smtClean="0"/>
              <a:t>05/12/2023</a:t>
            </a:fld>
            <a:endParaRPr lang="el-GR"/>
          </a:p>
        </p:txBody>
      </p:sp>
      <p:sp>
        <p:nvSpPr>
          <p:cNvPr id="10" name="Footer Placeholder 9">
            <a:extLst>
              <a:ext uri="{FF2B5EF4-FFF2-40B4-BE49-F238E27FC236}">
                <a16:creationId xmlns:a16="http://schemas.microsoft.com/office/drawing/2014/main" id="{7EF6B03F-687D-5EAE-401C-6D75A439C08B}"/>
              </a:ext>
            </a:extLst>
          </p:cNvPr>
          <p:cNvSpPr>
            <a:spLocks noGrp="1"/>
          </p:cNvSpPr>
          <p:nvPr>
            <p:ph type="ftr" sz="quarter" idx="11"/>
          </p:nvPr>
        </p:nvSpPr>
        <p:spPr/>
        <p:txBody>
          <a:bodyPr/>
          <a:lstStyle/>
          <a:p>
            <a:endParaRPr lang="el-GR"/>
          </a:p>
        </p:txBody>
      </p:sp>
      <p:sp>
        <p:nvSpPr>
          <p:cNvPr id="11" name="Slide Number Placeholder 10">
            <a:extLst>
              <a:ext uri="{FF2B5EF4-FFF2-40B4-BE49-F238E27FC236}">
                <a16:creationId xmlns:a16="http://schemas.microsoft.com/office/drawing/2014/main" id="{0191DF44-304D-08CD-1EBE-06DCFA56959F}"/>
              </a:ext>
            </a:extLst>
          </p:cNvPr>
          <p:cNvSpPr>
            <a:spLocks noGrp="1"/>
          </p:cNvSpPr>
          <p:nvPr>
            <p:ph type="sldNum" sz="quarter" idx="12"/>
          </p:nvPr>
        </p:nvSpPr>
        <p:spPr/>
        <p:txBody>
          <a:bodyPr/>
          <a:lstStyle/>
          <a:p>
            <a:fld id="{5C029A5A-E19F-45FF-9B8F-3AC5FDEED292}" type="slidenum">
              <a:rPr lang="el-GR" smtClean="0"/>
              <a:t>1</a:t>
            </a:fld>
            <a:endParaRPr lang="el-GR"/>
          </a:p>
        </p:txBody>
      </p:sp>
      <p:pic>
        <p:nvPicPr>
          <p:cNvPr id="4" name="Picture 3">
            <a:extLst>
              <a:ext uri="{FF2B5EF4-FFF2-40B4-BE49-F238E27FC236}">
                <a16:creationId xmlns:a16="http://schemas.microsoft.com/office/drawing/2014/main" id="{211204DD-1F39-1E42-AD35-1D8FEFB787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3809" y="6041363"/>
            <a:ext cx="1657511" cy="368726"/>
          </a:xfrm>
          <a:prstGeom prst="rect">
            <a:avLst/>
          </a:prstGeom>
        </p:spPr>
      </p:pic>
    </p:spTree>
    <p:extLst>
      <p:ext uri="{BB962C8B-B14F-4D97-AF65-F5344CB8AC3E}">
        <p14:creationId xmlns:p14="http://schemas.microsoft.com/office/powerpoint/2010/main" val="2172541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B003-DA8B-1BCB-682B-BF50B0392E51}"/>
              </a:ext>
            </a:extLst>
          </p:cNvPr>
          <p:cNvSpPr>
            <a:spLocks noGrp="1"/>
          </p:cNvSpPr>
          <p:nvPr>
            <p:ph type="title"/>
          </p:nvPr>
        </p:nvSpPr>
        <p:spPr/>
        <p:txBody>
          <a:bodyPr/>
          <a:lstStyle/>
          <a:p>
            <a:r>
              <a:rPr lang="en-GB" dirty="0"/>
              <a:t>Technical Challenges with Computerised Clinical Protocols</a:t>
            </a:r>
            <a:endParaRPr lang="el-GR" dirty="0"/>
          </a:p>
        </p:txBody>
      </p:sp>
      <p:sp>
        <p:nvSpPr>
          <p:cNvPr id="3" name="Content Placeholder 2">
            <a:extLst>
              <a:ext uri="{FF2B5EF4-FFF2-40B4-BE49-F238E27FC236}">
                <a16:creationId xmlns:a16="http://schemas.microsoft.com/office/drawing/2014/main" id="{19334F20-EE61-600C-883F-88255B0AF51F}"/>
              </a:ext>
            </a:extLst>
          </p:cNvPr>
          <p:cNvSpPr>
            <a:spLocks noGrp="1"/>
          </p:cNvSpPr>
          <p:nvPr>
            <p:ph idx="1"/>
          </p:nvPr>
        </p:nvSpPr>
        <p:spPr/>
        <p:txBody>
          <a:bodyPr>
            <a:normAutofit/>
          </a:bodyPr>
          <a:lstStyle/>
          <a:p>
            <a:endParaRPr lang="en-GB" dirty="0"/>
          </a:p>
          <a:p>
            <a:endParaRPr lang="en-GB" dirty="0"/>
          </a:p>
          <a:p>
            <a:r>
              <a:rPr lang="en-GB" dirty="0"/>
              <a:t>Need for Validation and Verification of the developed protocol.</a:t>
            </a:r>
          </a:p>
          <a:p>
            <a:endParaRPr lang="en-GB" dirty="0"/>
          </a:p>
          <a:p>
            <a:r>
              <a:rPr lang="en-GB" dirty="0"/>
              <a:t>Correct-by-construction requirements.</a:t>
            </a:r>
            <a:endParaRPr lang="el-GR" dirty="0"/>
          </a:p>
        </p:txBody>
      </p:sp>
      <p:sp>
        <p:nvSpPr>
          <p:cNvPr id="4" name="Date Placeholder 3">
            <a:extLst>
              <a:ext uri="{FF2B5EF4-FFF2-40B4-BE49-F238E27FC236}">
                <a16:creationId xmlns:a16="http://schemas.microsoft.com/office/drawing/2014/main" id="{669E5963-2B00-DA17-1362-501F3A8E6A76}"/>
              </a:ext>
            </a:extLst>
          </p:cNvPr>
          <p:cNvSpPr>
            <a:spLocks noGrp="1"/>
          </p:cNvSpPr>
          <p:nvPr>
            <p:ph type="dt" sz="half" idx="10"/>
          </p:nvPr>
        </p:nvSpPr>
        <p:spPr/>
        <p:txBody>
          <a:bodyPr/>
          <a:lstStyle/>
          <a:p>
            <a:fld id="{8DAD1BC5-0A75-42EB-84C9-652FFD645459}" type="datetime1">
              <a:rPr lang="en-GB" smtClean="0"/>
              <a:t>05/12/2023</a:t>
            </a:fld>
            <a:endParaRPr lang="el-GR"/>
          </a:p>
        </p:txBody>
      </p:sp>
      <p:sp>
        <p:nvSpPr>
          <p:cNvPr id="5" name="Footer Placeholder 4">
            <a:extLst>
              <a:ext uri="{FF2B5EF4-FFF2-40B4-BE49-F238E27FC236}">
                <a16:creationId xmlns:a16="http://schemas.microsoft.com/office/drawing/2014/main" id="{25F888BC-8F89-8805-A2C2-8C482190CC1F}"/>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D44AEDA-6DF7-927A-5254-A7E337D0D644}"/>
              </a:ext>
            </a:extLst>
          </p:cNvPr>
          <p:cNvSpPr>
            <a:spLocks noGrp="1"/>
          </p:cNvSpPr>
          <p:nvPr>
            <p:ph type="sldNum" sz="quarter" idx="12"/>
          </p:nvPr>
        </p:nvSpPr>
        <p:spPr/>
        <p:txBody>
          <a:bodyPr/>
          <a:lstStyle/>
          <a:p>
            <a:fld id="{5C029A5A-E19F-45FF-9B8F-3AC5FDEED292}" type="slidenum">
              <a:rPr lang="el-GR" smtClean="0"/>
              <a:t>10</a:t>
            </a:fld>
            <a:endParaRPr lang="el-GR"/>
          </a:p>
        </p:txBody>
      </p:sp>
    </p:spTree>
    <p:extLst>
      <p:ext uri="{BB962C8B-B14F-4D97-AF65-F5344CB8AC3E}">
        <p14:creationId xmlns:p14="http://schemas.microsoft.com/office/powerpoint/2010/main" val="4271628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B003-DA8B-1BCB-682B-BF50B0392E51}"/>
              </a:ext>
            </a:extLst>
          </p:cNvPr>
          <p:cNvSpPr>
            <a:spLocks noGrp="1"/>
          </p:cNvSpPr>
          <p:nvPr>
            <p:ph type="title"/>
          </p:nvPr>
        </p:nvSpPr>
        <p:spPr/>
        <p:txBody>
          <a:bodyPr/>
          <a:lstStyle/>
          <a:p>
            <a:r>
              <a:rPr lang="en-GB" dirty="0"/>
              <a:t>Presentation Outline</a:t>
            </a:r>
            <a:endParaRPr lang="el-GR" dirty="0"/>
          </a:p>
        </p:txBody>
      </p:sp>
      <p:sp>
        <p:nvSpPr>
          <p:cNvPr id="3" name="Content Placeholder 2">
            <a:extLst>
              <a:ext uri="{FF2B5EF4-FFF2-40B4-BE49-F238E27FC236}">
                <a16:creationId xmlns:a16="http://schemas.microsoft.com/office/drawing/2014/main" id="{19334F20-EE61-600C-883F-88255B0AF51F}"/>
              </a:ext>
            </a:extLst>
          </p:cNvPr>
          <p:cNvSpPr>
            <a:spLocks noGrp="1"/>
          </p:cNvSpPr>
          <p:nvPr>
            <p:ph idx="1"/>
          </p:nvPr>
        </p:nvSpPr>
        <p:spPr/>
        <p:txBody>
          <a:bodyPr>
            <a:normAutofit fontScale="92500" lnSpcReduction="20000"/>
          </a:bodyPr>
          <a:lstStyle/>
          <a:p>
            <a:r>
              <a:rPr lang="en-GB" dirty="0" err="1"/>
              <a:t>MDEnet</a:t>
            </a:r>
            <a:r>
              <a:rPr lang="en-GB" dirty="0"/>
              <a:t> project description</a:t>
            </a:r>
            <a:r>
              <a:rPr lang="en-GB" baseline="30000" dirty="0"/>
              <a:t>1</a:t>
            </a:r>
          </a:p>
          <a:p>
            <a:r>
              <a:rPr lang="en-GB" dirty="0">
                <a:solidFill>
                  <a:schemeClr val="tx1"/>
                </a:solidFill>
              </a:rPr>
              <a:t>Problem:</a:t>
            </a:r>
          </a:p>
          <a:p>
            <a:pPr lvl="1"/>
            <a:r>
              <a:rPr lang="en-GB" dirty="0">
                <a:solidFill>
                  <a:schemeClr val="tx1"/>
                </a:solidFill>
              </a:rPr>
              <a:t>CKD clinical protocol</a:t>
            </a:r>
          </a:p>
          <a:p>
            <a:pPr lvl="1"/>
            <a:r>
              <a:rPr lang="en-GB" dirty="0">
                <a:solidFill>
                  <a:schemeClr val="tx1"/>
                </a:solidFill>
              </a:rPr>
              <a:t>Education perspective for CKD clinical protocol</a:t>
            </a:r>
          </a:p>
          <a:p>
            <a:pPr lvl="1"/>
            <a:r>
              <a:rPr lang="en-GB" dirty="0">
                <a:solidFill>
                  <a:schemeClr val="tx1"/>
                </a:solidFill>
              </a:rPr>
              <a:t>Developed CKD protocol flow-chart</a:t>
            </a:r>
          </a:p>
          <a:p>
            <a:r>
              <a:rPr lang="en-GB" dirty="0">
                <a:solidFill>
                  <a:srgbClr val="FF0000"/>
                </a:solidFill>
              </a:rPr>
              <a:t>DSL solution and evaluation</a:t>
            </a:r>
          </a:p>
          <a:p>
            <a:pPr lvl="1"/>
            <a:r>
              <a:rPr lang="en-GB" dirty="0">
                <a:solidFill>
                  <a:srgbClr val="FF0000"/>
                </a:solidFill>
              </a:rPr>
              <a:t>Proforma</a:t>
            </a:r>
          </a:p>
          <a:p>
            <a:pPr lvl="1"/>
            <a:r>
              <a:rPr lang="en-GB" dirty="0">
                <a:solidFill>
                  <a:srgbClr val="FF0000"/>
                </a:solidFill>
              </a:rPr>
              <a:t>CDG</a:t>
            </a:r>
          </a:p>
          <a:p>
            <a:r>
              <a:rPr lang="en-GB" dirty="0"/>
              <a:t>Conclusions</a:t>
            </a:r>
          </a:p>
          <a:p>
            <a:endParaRPr lang="en-GB" dirty="0"/>
          </a:p>
          <a:p>
            <a:r>
              <a:rPr lang="en-GB" baseline="30000" dirty="0"/>
              <a:t>1</a:t>
            </a:r>
            <a:r>
              <a:rPr lang="en-GB" dirty="0"/>
              <a:t>Funded by </a:t>
            </a:r>
            <a:r>
              <a:rPr lang="en-GB" dirty="0" err="1"/>
              <a:t>MDEnet</a:t>
            </a:r>
            <a:r>
              <a:rPr lang="en-GB" dirty="0"/>
              <a:t> EPSRC project managed by King’s College in </a:t>
            </a:r>
            <a:r>
              <a:rPr lang="en-GB" dirty="0" err="1"/>
              <a:t>Londonb</a:t>
            </a:r>
            <a:r>
              <a:rPr lang="en-GB" dirty="0"/>
              <a:t> (</a:t>
            </a:r>
            <a:r>
              <a:rPr lang="en-GB" dirty="0">
                <a:hlinkClick r:id="rId2"/>
              </a:rPr>
              <a:t>https://mde-network.com/</a:t>
            </a:r>
            <a:r>
              <a:rPr lang="en-GB" dirty="0"/>
              <a:t> ) - </a:t>
            </a:r>
            <a:r>
              <a:rPr lang="en-GB" dirty="0" err="1"/>
              <a:t>seedcorn</a:t>
            </a:r>
            <a:r>
              <a:rPr lang="en-GB" dirty="0"/>
              <a:t> funding.</a:t>
            </a:r>
            <a:endParaRPr lang="el-GR" dirty="0"/>
          </a:p>
        </p:txBody>
      </p:sp>
      <p:sp>
        <p:nvSpPr>
          <p:cNvPr id="4" name="Date Placeholder 3">
            <a:extLst>
              <a:ext uri="{FF2B5EF4-FFF2-40B4-BE49-F238E27FC236}">
                <a16:creationId xmlns:a16="http://schemas.microsoft.com/office/drawing/2014/main" id="{22009AA3-C119-5DD7-B758-F5D110209ECD}"/>
              </a:ext>
            </a:extLst>
          </p:cNvPr>
          <p:cNvSpPr>
            <a:spLocks noGrp="1"/>
          </p:cNvSpPr>
          <p:nvPr>
            <p:ph type="dt" sz="half" idx="10"/>
          </p:nvPr>
        </p:nvSpPr>
        <p:spPr/>
        <p:txBody>
          <a:bodyPr/>
          <a:lstStyle/>
          <a:p>
            <a:fld id="{5590A79D-6774-42D5-8B5C-DB024D6F049C}" type="datetime1">
              <a:rPr lang="en-GB" smtClean="0"/>
              <a:t>05/12/2023</a:t>
            </a:fld>
            <a:endParaRPr lang="el-GR"/>
          </a:p>
        </p:txBody>
      </p:sp>
      <p:sp>
        <p:nvSpPr>
          <p:cNvPr id="5" name="Footer Placeholder 4">
            <a:extLst>
              <a:ext uri="{FF2B5EF4-FFF2-40B4-BE49-F238E27FC236}">
                <a16:creationId xmlns:a16="http://schemas.microsoft.com/office/drawing/2014/main" id="{A8E96AC1-CF4F-5F81-0E3E-E45556281AD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FDBF8E7-79C1-11B2-F44D-16FA053302BB}"/>
              </a:ext>
            </a:extLst>
          </p:cNvPr>
          <p:cNvSpPr>
            <a:spLocks noGrp="1"/>
          </p:cNvSpPr>
          <p:nvPr>
            <p:ph type="sldNum" sz="quarter" idx="12"/>
          </p:nvPr>
        </p:nvSpPr>
        <p:spPr/>
        <p:txBody>
          <a:bodyPr/>
          <a:lstStyle/>
          <a:p>
            <a:fld id="{5C029A5A-E19F-45FF-9B8F-3AC5FDEED292}" type="slidenum">
              <a:rPr lang="el-GR" smtClean="0"/>
              <a:t>11</a:t>
            </a:fld>
            <a:endParaRPr lang="el-GR"/>
          </a:p>
        </p:txBody>
      </p:sp>
    </p:spTree>
    <p:extLst>
      <p:ext uri="{BB962C8B-B14F-4D97-AF65-F5344CB8AC3E}">
        <p14:creationId xmlns:p14="http://schemas.microsoft.com/office/powerpoint/2010/main" val="3433606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3F96-FA99-A6D4-BC6E-9978D04F8877}"/>
              </a:ext>
            </a:extLst>
          </p:cNvPr>
          <p:cNvSpPr>
            <a:spLocks noGrp="1"/>
          </p:cNvSpPr>
          <p:nvPr>
            <p:ph type="title"/>
          </p:nvPr>
        </p:nvSpPr>
        <p:spPr/>
        <p:txBody>
          <a:bodyPr/>
          <a:lstStyle/>
          <a:p>
            <a:r>
              <a:rPr lang="en-GB" dirty="0"/>
              <a:t>DSLs as a solution to technical challenges</a:t>
            </a:r>
            <a:endParaRPr lang="el-GR" dirty="0"/>
          </a:p>
        </p:txBody>
      </p:sp>
      <p:sp>
        <p:nvSpPr>
          <p:cNvPr id="3" name="Content Placeholder 2">
            <a:extLst>
              <a:ext uri="{FF2B5EF4-FFF2-40B4-BE49-F238E27FC236}">
                <a16:creationId xmlns:a16="http://schemas.microsoft.com/office/drawing/2014/main" id="{6C11AF48-97C6-2F9A-EC8F-BB6C4ED567D1}"/>
              </a:ext>
            </a:extLst>
          </p:cNvPr>
          <p:cNvSpPr>
            <a:spLocks noGrp="1"/>
          </p:cNvSpPr>
          <p:nvPr>
            <p:ph idx="1"/>
          </p:nvPr>
        </p:nvSpPr>
        <p:spPr/>
        <p:txBody>
          <a:bodyPr/>
          <a:lstStyle/>
          <a:p>
            <a:r>
              <a:rPr lang="en-GB" dirty="0">
                <a:latin typeface="Trebuchet MS" panose="020B0703020202090204" pitchFamily="34" charset="0"/>
              </a:rPr>
              <a:t>Domain-specific languages – customised solutions by creating new programming languages to address specific problems</a:t>
            </a:r>
          </a:p>
          <a:p>
            <a:endParaRPr lang="en-GB" dirty="0">
              <a:latin typeface="Trebuchet MS" panose="020B0703020202090204" pitchFamily="34" charset="0"/>
            </a:endParaRPr>
          </a:p>
          <a:p>
            <a:r>
              <a:rPr lang="en-US" sz="1800" dirty="0">
                <a:effectLst/>
                <a:latin typeface="Trebuchet MS" panose="020B0703020202090204" pitchFamily="34" charset="0"/>
                <a:ea typeface="SimSun" panose="02010600030101010101" pitchFamily="2" charset="-122"/>
              </a:rPr>
              <a:t>They allow “correct-by-construction” software development</a:t>
            </a:r>
            <a:endParaRPr lang="en-GB" sz="1800" dirty="0">
              <a:effectLst/>
              <a:latin typeface="Trebuchet MS" panose="020B0703020202090204" pitchFamily="34" charset="0"/>
              <a:ea typeface="SimSun" panose="02010600030101010101" pitchFamily="2" charset="-122"/>
            </a:endParaRPr>
          </a:p>
          <a:p>
            <a:endParaRPr lang="en-GB" dirty="0">
              <a:latin typeface="Trebuchet MS" panose="020B0703020202090204" pitchFamily="34" charset="0"/>
              <a:ea typeface="SimSun" panose="02010600030101010101" pitchFamily="2" charset="-122"/>
            </a:endParaRPr>
          </a:p>
          <a:p>
            <a:r>
              <a:rPr lang="en-US" dirty="0">
                <a:latin typeface="Trebuchet MS" panose="020B0703020202090204" pitchFamily="34" charset="0"/>
                <a:ea typeface="SimSun" panose="02010600030101010101" pitchFamily="2" charset="-122"/>
              </a:rPr>
              <a:t>N</a:t>
            </a:r>
            <a:r>
              <a:rPr lang="en-US" sz="1800" dirty="0">
                <a:effectLst/>
                <a:latin typeface="Trebuchet MS" panose="020B0703020202090204" pitchFamily="34" charset="0"/>
                <a:ea typeface="SimSun" panose="02010600030101010101" pitchFamily="2" charset="-122"/>
              </a:rPr>
              <a:t>on-technical domain users to interface with complex technological systems bringing technology to non-technical audiences  - doctors in our case</a:t>
            </a:r>
            <a:endParaRPr lang="el-GR" dirty="0">
              <a:latin typeface="Trebuchet MS" panose="020B0703020202090204" pitchFamily="34" charset="0"/>
            </a:endParaRPr>
          </a:p>
        </p:txBody>
      </p:sp>
      <p:sp>
        <p:nvSpPr>
          <p:cNvPr id="4" name="Date Placeholder 3">
            <a:extLst>
              <a:ext uri="{FF2B5EF4-FFF2-40B4-BE49-F238E27FC236}">
                <a16:creationId xmlns:a16="http://schemas.microsoft.com/office/drawing/2014/main" id="{325DDA08-FD82-3E44-4425-7DBB7F1B0653}"/>
              </a:ext>
            </a:extLst>
          </p:cNvPr>
          <p:cNvSpPr>
            <a:spLocks noGrp="1"/>
          </p:cNvSpPr>
          <p:nvPr>
            <p:ph type="dt" sz="half" idx="10"/>
          </p:nvPr>
        </p:nvSpPr>
        <p:spPr/>
        <p:txBody>
          <a:bodyPr/>
          <a:lstStyle/>
          <a:p>
            <a:fld id="{6508B9FE-DEC5-4FE2-BF0E-3C7DC4D1B6A1}" type="datetime1">
              <a:rPr lang="en-GB" smtClean="0"/>
              <a:t>05/12/2023</a:t>
            </a:fld>
            <a:endParaRPr lang="el-GR"/>
          </a:p>
        </p:txBody>
      </p:sp>
      <p:sp>
        <p:nvSpPr>
          <p:cNvPr id="5" name="Footer Placeholder 4">
            <a:extLst>
              <a:ext uri="{FF2B5EF4-FFF2-40B4-BE49-F238E27FC236}">
                <a16:creationId xmlns:a16="http://schemas.microsoft.com/office/drawing/2014/main" id="{BCA3B12E-D817-DB94-3697-8C59891C031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36312C1-325F-DB16-C951-E71DB715D7D2}"/>
              </a:ext>
            </a:extLst>
          </p:cNvPr>
          <p:cNvSpPr>
            <a:spLocks noGrp="1"/>
          </p:cNvSpPr>
          <p:nvPr>
            <p:ph type="sldNum" sz="quarter" idx="12"/>
          </p:nvPr>
        </p:nvSpPr>
        <p:spPr/>
        <p:txBody>
          <a:bodyPr/>
          <a:lstStyle/>
          <a:p>
            <a:fld id="{5C029A5A-E19F-45FF-9B8F-3AC5FDEED292}" type="slidenum">
              <a:rPr lang="el-GR" smtClean="0"/>
              <a:t>12</a:t>
            </a:fld>
            <a:endParaRPr lang="el-GR"/>
          </a:p>
        </p:txBody>
      </p:sp>
    </p:spTree>
    <p:extLst>
      <p:ext uri="{BB962C8B-B14F-4D97-AF65-F5344CB8AC3E}">
        <p14:creationId xmlns:p14="http://schemas.microsoft.com/office/powerpoint/2010/main" val="2313029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8232-7411-0932-658B-03AC06167E1B}"/>
              </a:ext>
            </a:extLst>
          </p:cNvPr>
          <p:cNvSpPr>
            <a:spLocks noGrp="1"/>
          </p:cNvSpPr>
          <p:nvPr>
            <p:ph type="title"/>
          </p:nvPr>
        </p:nvSpPr>
        <p:spPr/>
        <p:txBody>
          <a:bodyPr/>
          <a:lstStyle/>
          <a:p>
            <a:r>
              <a:rPr lang="en-GB" dirty="0" err="1"/>
              <a:t>PROforma</a:t>
            </a:r>
            <a:endParaRPr lang="el-GR" dirty="0"/>
          </a:p>
        </p:txBody>
      </p:sp>
      <p:sp>
        <p:nvSpPr>
          <p:cNvPr id="3" name="Content Placeholder 2">
            <a:extLst>
              <a:ext uri="{FF2B5EF4-FFF2-40B4-BE49-F238E27FC236}">
                <a16:creationId xmlns:a16="http://schemas.microsoft.com/office/drawing/2014/main" id="{A84C2C64-32A3-1F09-9EC9-D6BF0CE3FA9F}"/>
              </a:ext>
            </a:extLst>
          </p:cNvPr>
          <p:cNvSpPr>
            <a:spLocks noGrp="1"/>
          </p:cNvSpPr>
          <p:nvPr>
            <p:ph idx="1"/>
          </p:nvPr>
        </p:nvSpPr>
        <p:spPr/>
        <p:txBody>
          <a:bodyPr/>
          <a:lstStyle/>
          <a:p>
            <a:endParaRPr lang="el-GR" dirty="0"/>
          </a:p>
        </p:txBody>
      </p:sp>
      <p:sp>
        <p:nvSpPr>
          <p:cNvPr id="4" name="Date Placeholder 3">
            <a:extLst>
              <a:ext uri="{FF2B5EF4-FFF2-40B4-BE49-F238E27FC236}">
                <a16:creationId xmlns:a16="http://schemas.microsoft.com/office/drawing/2014/main" id="{A81CBC20-ABE1-DA37-DC85-5DDAB31ABFFE}"/>
              </a:ext>
            </a:extLst>
          </p:cNvPr>
          <p:cNvSpPr>
            <a:spLocks noGrp="1"/>
          </p:cNvSpPr>
          <p:nvPr>
            <p:ph type="dt" sz="half" idx="10"/>
          </p:nvPr>
        </p:nvSpPr>
        <p:spPr/>
        <p:txBody>
          <a:bodyPr/>
          <a:lstStyle/>
          <a:p>
            <a:fld id="{FB7EF3ED-B7D9-492D-9095-86174567DB1D}" type="datetime1">
              <a:rPr lang="en-GB" smtClean="0"/>
              <a:t>05/12/2023</a:t>
            </a:fld>
            <a:endParaRPr lang="el-GR"/>
          </a:p>
        </p:txBody>
      </p:sp>
      <p:sp>
        <p:nvSpPr>
          <p:cNvPr id="5" name="Footer Placeholder 4">
            <a:extLst>
              <a:ext uri="{FF2B5EF4-FFF2-40B4-BE49-F238E27FC236}">
                <a16:creationId xmlns:a16="http://schemas.microsoft.com/office/drawing/2014/main" id="{EB69CF4D-7CCB-DC79-810A-5C576360EB9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C545FF9-0D72-13B5-EC18-4E48AD425442}"/>
              </a:ext>
            </a:extLst>
          </p:cNvPr>
          <p:cNvSpPr>
            <a:spLocks noGrp="1"/>
          </p:cNvSpPr>
          <p:nvPr>
            <p:ph type="sldNum" sz="quarter" idx="12"/>
          </p:nvPr>
        </p:nvSpPr>
        <p:spPr/>
        <p:txBody>
          <a:bodyPr/>
          <a:lstStyle/>
          <a:p>
            <a:fld id="{5C029A5A-E19F-45FF-9B8F-3AC5FDEED292}" type="slidenum">
              <a:rPr lang="el-GR" smtClean="0"/>
              <a:t>13</a:t>
            </a:fld>
            <a:endParaRPr lang="el-GR"/>
          </a:p>
        </p:txBody>
      </p:sp>
    </p:spTree>
    <p:extLst>
      <p:ext uri="{BB962C8B-B14F-4D97-AF65-F5344CB8AC3E}">
        <p14:creationId xmlns:p14="http://schemas.microsoft.com/office/powerpoint/2010/main" val="1857043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3A0B-22B7-4C6B-FF2C-AAF4DD241E16}"/>
              </a:ext>
            </a:extLst>
          </p:cNvPr>
          <p:cNvSpPr>
            <a:spLocks noGrp="1"/>
          </p:cNvSpPr>
          <p:nvPr>
            <p:ph type="title"/>
          </p:nvPr>
        </p:nvSpPr>
        <p:spPr/>
        <p:txBody>
          <a:bodyPr/>
          <a:lstStyle/>
          <a:p>
            <a:r>
              <a:rPr lang="en-GB" dirty="0">
                <a:cs typeface="Calibri Light"/>
              </a:rPr>
              <a:t>Detailed </a:t>
            </a:r>
            <a:r>
              <a:rPr lang="en-GB" dirty="0" err="1">
                <a:cs typeface="Calibri Light"/>
              </a:rPr>
              <a:t>Modeling</a:t>
            </a:r>
            <a:r>
              <a:rPr lang="en-GB" dirty="0">
                <a:cs typeface="Calibri Light"/>
              </a:rPr>
              <a:t> in </a:t>
            </a:r>
            <a:r>
              <a:rPr lang="en-GB" dirty="0" err="1">
                <a:cs typeface="Calibri Light"/>
              </a:rPr>
              <a:t>PROforma</a:t>
            </a:r>
            <a:r>
              <a:rPr lang="en-GB" dirty="0">
                <a:cs typeface="Calibri Light"/>
              </a:rPr>
              <a:t> DSL</a:t>
            </a:r>
            <a:endParaRPr lang="en-US" dirty="0"/>
          </a:p>
        </p:txBody>
      </p:sp>
      <p:sp>
        <p:nvSpPr>
          <p:cNvPr id="3" name="Content Placeholder 2">
            <a:extLst>
              <a:ext uri="{FF2B5EF4-FFF2-40B4-BE49-F238E27FC236}">
                <a16:creationId xmlns:a16="http://schemas.microsoft.com/office/drawing/2014/main" id="{A48E9D67-8605-1E3C-3A00-171502722EB6}"/>
              </a:ext>
            </a:extLst>
          </p:cNvPr>
          <p:cNvSpPr>
            <a:spLocks noGrp="1"/>
          </p:cNvSpPr>
          <p:nvPr>
            <p:ph idx="1"/>
          </p:nvPr>
        </p:nvSpPr>
        <p:spPr/>
        <p:txBody>
          <a:bodyPr vert="horz" lIns="91440" tIns="45720" rIns="91440" bIns="45720" rtlCol="0" anchor="t">
            <a:normAutofit/>
          </a:bodyPr>
          <a:lstStyle/>
          <a:p>
            <a:r>
              <a:rPr lang="en-GB" b="1" dirty="0">
                <a:ea typeface="+mn-lt"/>
                <a:cs typeface="+mn-lt"/>
              </a:rPr>
              <a:t>Translation</a:t>
            </a:r>
            <a:r>
              <a:rPr lang="en-GB" dirty="0">
                <a:cs typeface="Calibri"/>
              </a:rPr>
              <a:t>: Encoding CKD management protocols into </a:t>
            </a:r>
            <a:r>
              <a:rPr lang="en-GB" dirty="0" err="1">
                <a:cs typeface="Calibri"/>
              </a:rPr>
              <a:t>PROforma</a:t>
            </a:r>
            <a:r>
              <a:rPr lang="en-GB" dirty="0">
                <a:cs typeface="Calibri"/>
              </a:rPr>
              <a:t> DSL code.</a:t>
            </a:r>
          </a:p>
          <a:p>
            <a:r>
              <a:rPr lang="en-GB" b="1" dirty="0">
                <a:cs typeface="Calibri"/>
              </a:rPr>
              <a:t>Key Elements</a:t>
            </a:r>
            <a:r>
              <a:rPr lang="en-GB" dirty="0">
                <a:cs typeface="Calibri"/>
              </a:rPr>
              <a:t>: Tasks (e.g., patient assessment), decisions (e.g., serum creatinine results), and plans (e.g., CKD management in primary care).</a:t>
            </a:r>
            <a:endParaRPr lang="en-GB" dirty="0"/>
          </a:p>
          <a:p>
            <a:r>
              <a:rPr lang="en-GB" b="1" dirty="0">
                <a:ea typeface="+mn-lt"/>
                <a:cs typeface="+mn-lt"/>
              </a:rPr>
              <a:t>Functionality</a:t>
            </a:r>
            <a:r>
              <a:rPr lang="en-GB" dirty="0">
                <a:cs typeface="Calibri"/>
              </a:rPr>
              <a:t>: Ensuring clinical decisions are evidence-based and adaptable to individual patient scenarios.</a:t>
            </a:r>
            <a:endParaRPr lang="en-GB" dirty="0"/>
          </a:p>
          <a:p>
            <a:endParaRPr lang="en-GB" dirty="0">
              <a:cs typeface="Calibri"/>
            </a:endParaRPr>
          </a:p>
          <a:p>
            <a:r>
              <a:rPr lang="en-US" dirty="0">
                <a:cs typeface="Calibri"/>
              </a:rPr>
              <a:t>Fox, J., Patkar, V. and Thomson, R., 2023. Decision Support for Health care: the </a:t>
            </a:r>
            <a:r>
              <a:rPr lang="en-US" dirty="0" err="1">
                <a:cs typeface="Calibri"/>
              </a:rPr>
              <a:t>PROforma</a:t>
            </a:r>
            <a:r>
              <a:rPr lang="en-US" dirty="0">
                <a:cs typeface="Calibri"/>
              </a:rPr>
              <a:t> Evidence Base. Journal of Innovation in Health Informatics [online], 14 (1), 49–54. Available from: https://doi.org/10.14236/jhi.v14i1.616 [Accessed 3 Nov 2023].</a:t>
            </a:r>
            <a:endParaRPr lang="en-GB" dirty="0">
              <a:cs typeface="Calibri"/>
            </a:endParaRPr>
          </a:p>
        </p:txBody>
      </p:sp>
      <p:sp>
        <p:nvSpPr>
          <p:cNvPr id="4" name="Date Placeholder 3">
            <a:extLst>
              <a:ext uri="{FF2B5EF4-FFF2-40B4-BE49-F238E27FC236}">
                <a16:creationId xmlns:a16="http://schemas.microsoft.com/office/drawing/2014/main" id="{0037E660-3753-6FBA-D053-C8EC02E8E225}"/>
              </a:ext>
            </a:extLst>
          </p:cNvPr>
          <p:cNvSpPr>
            <a:spLocks noGrp="1"/>
          </p:cNvSpPr>
          <p:nvPr>
            <p:ph type="dt" sz="half" idx="10"/>
          </p:nvPr>
        </p:nvSpPr>
        <p:spPr/>
        <p:txBody>
          <a:bodyPr/>
          <a:lstStyle/>
          <a:p>
            <a:fld id="{F95AFCAA-8308-4B33-BA06-3855131A62DA}" type="datetime1">
              <a:rPr lang="en-GB" smtClean="0"/>
              <a:t>05/12/2023</a:t>
            </a:fld>
            <a:endParaRPr lang="el-GR"/>
          </a:p>
        </p:txBody>
      </p:sp>
      <p:sp>
        <p:nvSpPr>
          <p:cNvPr id="5" name="Footer Placeholder 4">
            <a:extLst>
              <a:ext uri="{FF2B5EF4-FFF2-40B4-BE49-F238E27FC236}">
                <a16:creationId xmlns:a16="http://schemas.microsoft.com/office/drawing/2014/main" id="{0638C3FA-FEF6-E24E-21C5-8772271559A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E161B69-05BA-5DE1-CDBA-6F2D94B01001}"/>
              </a:ext>
            </a:extLst>
          </p:cNvPr>
          <p:cNvSpPr>
            <a:spLocks noGrp="1"/>
          </p:cNvSpPr>
          <p:nvPr>
            <p:ph type="sldNum" sz="quarter" idx="12"/>
          </p:nvPr>
        </p:nvSpPr>
        <p:spPr/>
        <p:txBody>
          <a:bodyPr/>
          <a:lstStyle/>
          <a:p>
            <a:fld id="{5C029A5A-E19F-45FF-9B8F-3AC5FDEED292}" type="slidenum">
              <a:rPr lang="el-GR" smtClean="0"/>
              <a:t>14</a:t>
            </a:fld>
            <a:endParaRPr lang="el-GR"/>
          </a:p>
        </p:txBody>
      </p:sp>
    </p:spTree>
    <p:extLst>
      <p:ext uri="{BB962C8B-B14F-4D97-AF65-F5344CB8AC3E}">
        <p14:creationId xmlns:p14="http://schemas.microsoft.com/office/powerpoint/2010/main" val="2637570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text with black text&#10;&#10;Description automatically generated">
            <a:extLst>
              <a:ext uri="{FF2B5EF4-FFF2-40B4-BE49-F238E27FC236}">
                <a16:creationId xmlns:a16="http://schemas.microsoft.com/office/drawing/2014/main" id="{72BDCB9F-610E-9C32-9423-0E6D9F562166}"/>
              </a:ext>
            </a:extLst>
          </p:cNvPr>
          <p:cNvPicPr>
            <a:picLocks noGrp="1" noChangeAspect="1"/>
          </p:cNvPicPr>
          <p:nvPr>
            <p:ph idx="1"/>
          </p:nvPr>
        </p:nvPicPr>
        <p:blipFill>
          <a:blip r:embed="rId2"/>
          <a:stretch>
            <a:fillRect/>
          </a:stretch>
        </p:blipFill>
        <p:spPr>
          <a:xfrm>
            <a:off x="70884" y="3221739"/>
            <a:ext cx="11678092" cy="3357781"/>
          </a:xfrm>
        </p:spPr>
      </p:pic>
      <p:sp>
        <p:nvSpPr>
          <p:cNvPr id="7" name="Content Placeholder 2">
            <a:extLst>
              <a:ext uri="{FF2B5EF4-FFF2-40B4-BE49-F238E27FC236}">
                <a16:creationId xmlns:a16="http://schemas.microsoft.com/office/drawing/2014/main" id="{D228B75B-B976-56FE-181D-7B86757A8E48}"/>
              </a:ext>
            </a:extLst>
          </p:cNvPr>
          <p:cNvSpPr txBox="1">
            <a:spLocks/>
          </p:cNvSpPr>
          <p:nvPr/>
        </p:nvSpPr>
        <p:spPr>
          <a:xfrm>
            <a:off x="838200" y="514276"/>
            <a:ext cx="10515600" cy="27121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ea typeface="+mn-lt"/>
                <a:cs typeface="+mn-lt"/>
              </a:rPr>
              <a:t>Each of the rectangles in the flow-chart are actions taken for the CKD protocol.</a:t>
            </a:r>
          </a:p>
          <a:p>
            <a:pPr marL="0" indent="0">
              <a:buNone/>
            </a:pPr>
            <a:endParaRPr lang="en-GB" dirty="0">
              <a:ea typeface="+mn-lt"/>
              <a:cs typeface="+mn-lt"/>
            </a:endParaRPr>
          </a:p>
          <a:p>
            <a:pPr marL="0" indent="0">
              <a:buNone/>
            </a:pPr>
            <a:r>
              <a:rPr lang="en-GB" dirty="0">
                <a:ea typeface="+mn-lt"/>
                <a:cs typeface="+mn-lt"/>
              </a:rPr>
              <a:t>This is captured in the </a:t>
            </a:r>
            <a:r>
              <a:rPr lang="en-GB" dirty="0" err="1">
                <a:ea typeface="+mn-lt"/>
                <a:cs typeface="+mn-lt"/>
              </a:rPr>
              <a:t>PROforma</a:t>
            </a:r>
            <a:r>
              <a:rPr lang="en-GB" dirty="0">
                <a:ea typeface="+mn-lt"/>
                <a:cs typeface="+mn-lt"/>
              </a:rPr>
              <a:t> task structure with clear directives for action and specified outputs: </a:t>
            </a:r>
            <a:endParaRPr lang="en-US" dirty="0">
              <a:cs typeface="Calibri"/>
            </a:endParaRPr>
          </a:p>
          <a:p>
            <a:endParaRPr lang="en-GB" dirty="0">
              <a:cs typeface="Calibri"/>
            </a:endParaRPr>
          </a:p>
        </p:txBody>
      </p:sp>
      <p:sp>
        <p:nvSpPr>
          <p:cNvPr id="2" name="Date Placeholder 1">
            <a:extLst>
              <a:ext uri="{FF2B5EF4-FFF2-40B4-BE49-F238E27FC236}">
                <a16:creationId xmlns:a16="http://schemas.microsoft.com/office/drawing/2014/main" id="{111C28C2-B4DC-59E7-DCDB-EBCADA441E05}"/>
              </a:ext>
            </a:extLst>
          </p:cNvPr>
          <p:cNvSpPr>
            <a:spLocks noGrp="1"/>
          </p:cNvSpPr>
          <p:nvPr>
            <p:ph type="dt" sz="half" idx="10"/>
          </p:nvPr>
        </p:nvSpPr>
        <p:spPr/>
        <p:txBody>
          <a:bodyPr/>
          <a:lstStyle/>
          <a:p>
            <a:fld id="{02CEEC1F-89DB-48FE-A913-05B60FF46698}" type="datetime1">
              <a:rPr lang="en-GB" smtClean="0"/>
              <a:t>05/12/2023</a:t>
            </a:fld>
            <a:endParaRPr lang="el-GR"/>
          </a:p>
        </p:txBody>
      </p:sp>
      <p:sp>
        <p:nvSpPr>
          <p:cNvPr id="3" name="Footer Placeholder 2">
            <a:extLst>
              <a:ext uri="{FF2B5EF4-FFF2-40B4-BE49-F238E27FC236}">
                <a16:creationId xmlns:a16="http://schemas.microsoft.com/office/drawing/2014/main" id="{F7758669-5C9C-D7BF-3090-BA8D3BEB0C8A}"/>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BB92377D-6E79-0350-5C23-0C5953074960}"/>
              </a:ext>
            </a:extLst>
          </p:cNvPr>
          <p:cNvSpPr>
            <a:spLocks noGrp="1"/>
          </p:cNvSpPr>
          <p:nvPr>
            <p:ph type="sldNum" sz="quarter" idx="12"/>
          </p:nvPr>
        </p:nvSpPr>
        <p:spPr/>
        <p:txBody>
          <a:bodyPr/>
          <a:lstStyle/>
          <a:p>
            <a:fld id="{5C029A5A-E19F-45FF-9B8F-3AC5FDEED292}" type="slidenum">
              <a:rPr lang="el-GR" smtClean="0"/>
              <a:t>15</a:t>
            </a:fld>
            <a:endParaRPr lang="el-GR"/>
          </a:p>
        </p:txBody>
      </p:sp>
    </p:spTree>
    <p:extLst>
      <p:ext uri="{BB962C8B-B14F-4D97-AF65-F5344CB8AC3E}">
        <p14:creationId xmlns:p14="http://schemas.microsoft.com/office/powerpoint/2010/main" val="930777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white text with black text&#10;&#10;Description automatically generated">
            <a:extLst>
              <a:ext uri="{FF2B5EF4-FFF2-40B4-BE49-F238E27FC236}">
                <a16:creationId xmlns:a16="http://schemas.microsoft.com/office/drawing/2014/main" id="{53AD64DD-9336-4F76-0CF1-EA7D6874D59E}"/>
              </a:ext>
            </a:extLst>
          </p:cNvPr>
          <p:cNvPicPr>
            <a:picLocks noGrp="1" noChangeAspect="1"/>
          </p:cNvPicPr>
          <p:nvPr>
            <p:ph idx="1"/>
          </p:nvPr>
        </p:nvPicPr>
        <p:blipFill>
          <a:blip r:embed="rId2"/>
          <a:stretch>
            <a:fillRect/>
          </a:stretch>
        </p:blipFill>
        <p:spPr>
          <a:xfrm>
            <a:off x="221512" y="564970"/>
            <a:ext cx="11819860" cy="3425925"/>
          </a:xfrm>
        </p:spPr>
      </p:pic>
      <p:sp>
        <p:nvSpPr>
          <p:cNvPr id="11" name="Content Placeholder 2">
            <a:extLst>
              <a:ext uri="{FF2B5EF4-FFF2-40B4-BE49-F238E27FC236}">
                <a16:creationId xmlns:a16="http://schemas.microsoft.com/office/drawing/2014/main" id="{B6BCC63A-4FFA-212C-7EF1-6A5EF16C8372}"/>
              </a:ext>
            </a:extLst>
          </p:cNvPr>
          <p:cNvSpPr txBox="1">
            <a:spLocks/>
          </p:cNvSpPr>
          <p:nvPr/>
        </p:nvSpPr>
        <p:spPr>
          <a:xfrm>
            <a:off x="838200" y="4545788"/>
            <a:ext cx="10515600" cy="16666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ea typeface="+mn-lt"/>
                <a:cs typeface="+mn-lt"/>
              </a:rPr>
              <a:t>Decisions points are modelled with the </a:t>
            </a:r>
            <a:r>
              <a:rPr lang="en-GB" dirty="0" err="1">
                <a:ea typeface="+mn-lt"/>
                <a:cs typeface="+mn-lt"/>
              </a:rPr>
              <a:t>PROforma</a:t>
            </a:r>
            <a:r>
              <a:rPr lang="en-GB" dirty="0">
                <a:ea typeface="+mn-lt"/>
                <a:cs typeface="+mn-lt"/>
              </a:rPr>
              <a:t> decision notation.</a:t>
            </a:r>
          </a:p>
        </p:txBody>
      </p:sp>
      <p:sp>
        <p:nvSpPr>
          <p:cNvPr id="2" name="Date Placeholder 1">
            <a:extLst>
              <a:ext uri="{FF2B5EF4-FFF2-40B4-BE49-F238E27FC236}">
                <a16:creationId xmlns:a16="http://schemas.microsoft.com/office/drawing/2014/main" id="{C800033C-A93D-F6FF-4C96-569C0829CA13}"/>
              </a:ext>
            </a:extLst>
          </p:cNvPr>
          <p:cNvSpPr>
            <a:spLocks noGrp="1"/>
          </p:cNvSpPr>
          <p:nvPr>
            <p:ph type="dt" sz="half" idx="10"/>
          </p:nvPr>
        </p:nvSpPr>
        <p:spPr/>
        <p:txBody>
          <a:bodyPr/>
          <a:lstStyle/>
          <a:p>
            <a:fld id="{5666A3D3-BFAD-47CC-AC92-1C97DD99E171}" type="datetime1">
              <a:rPr lang="en-GB" smtClean="0"/>
              <a:t>05/12/2023</a:t>
            </a:fld>
            <a:endParaRPr lang="el-GR"/>
          </a:p>
        </p:txBody>
      </p:sp>
      <p:sp>
        <p:nvSpPr>
          <p:cNvPr id="3" name="Footer Placeholder 2">
            <a:extLst>
              <a:ext uri="{FF2B5EF4-FFF2-40B4-BE49-F238E27FC236}">
                <a16:creationId xmlns:a16="http://schemas.microsoft.com/office/drawing/2014/main" id="{5B0D03E4-3CD2-608C-4535-FD2A920F564B}"/>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20C32924-E9C9-6A2C-3CB1-C9D123C184F7}"/>
              </a:ext>
            </a:extLst>
          </p:cNvPr>
          <p:cNvSpPr>
            <a:spLocks noGrp="1"/>
          </p:cNvSpPr>
          <p:nvPr>
            <p:ph type="sldNum" sz="quarter" idx="12"/>
          </p:nvPr>
        </p:nvSpPr>
        <p:spPr/>
        <p:txBody>
          <a:bodyPr/>
          <a:lstStyle/>
          <a:p>
            <a:fld id="{5C029A5A-E19F-45FF-9B8F-3AC5FDEED292}" type="slidenum">
              <a:rPr lang="el-GR" smtClean="0"/>
              <a:t>16</a:t>
            </a:fld>
            <a:endParaRPr lang="el-GR"/>
          </a:p>
        </p:txBody>
      </p:sp>
    </p:spTree>
    <p:extLst>
      <p:ext uri="{BB962C8B-B14F-4D97-AF65-F5344CB8AC3E}">
        <p14:creationId xmlns:p14="http://schemas.microsoft.com/office/powerpoint/2010/main" val="1217693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AA7D3-5532-769F-28B1-E51B4A7CEA21}"/>
              </a:ext>
            </a:extLst>
          </p:cNvPr>
          <p:cNvSpPr>
            <a:spLocks noGrp="1"/>
          </p:cNvSpPr>
          <p:nvPr>
            <p:ph type="title"/>
          </p:nvPr>
        </p:nvSpPr>
        <p:spPr/>
        <p:txBody>
          <a:bodyPr>
            <a:normAutofit/>
          </a:bodyPr>
          <a:lstStyle/>
          <a:p>
            <a:r>
              <a:rPr lang="en-GB" dirty="0">
                <a:cs typeface="Calibri Light"/>
              </a:rPr>
              <a:t>Challenges in the Absence of a </a:t>
            </a:r>
            <a:r>
              <a:rPr lang="en-GB" dirty="0" err="1">
                <a:cs typeface="Calibri Light"/>
              </a:rPr>
              <a:t>PROforma</a:t>
            </a:r>
            <a:r>
              <a:rPr lang="en-GB" dirty="0">
                <a:cs typeface="Calibri Light"/>
              </a:rPr>
              <a:t> IDE</a:t>
            </a:r>
            <a:endParaRPr lang="en-US" dirty="0"/>
          </a:p>
        </p:txBody>
      </p:sp>
      <p:sp>
        <p:nvSpPr>
          <p:cNvPr id="3" name="Content Placeholder 2">
            <a:extLst>
              <a:ext uri="{FF2B5EF4-FFF2-40B4-BE49-F238E27FC236}">
                <a16:creationId xmlns:a16="http://schemas.microsoft.com/office/drawing/2014/main" id="{E8B4501F-4CA7-092E-4A49-041983F38CE3}"/>
              </a:ext>
            </a:extLst>
          </p:cNvPr>
          <p:cNvSpPr>
            <a:spLocks noGrp="1"/>
          </p:cNvSpPr>
          <p:nvPr>
            <p:ph idx="1"/>
          </p:nvPr>
        </p:nvSpPr>
        <p:spPr/>
        <p:txBody>
          <a:bodyPr vert="horz" lIns="91440" tIns="45720" rIns="91440" bIns="45720" rtlCol="0" anchor="t">
            <a:normAutofit/>
          </a:bodyPr>
          <a:lstStyle/>
          <a:p>
            <a:r>
              <a:rPr lang="en-GB" b="1" dirty="0">
                <a:cs typeface="Calibri"/>
              </a:rPr>
              <a:t>Issues</a:t>
            </a:r>
            <a:r>
              <a:rPr lang="en-GB" dirty="0">
                <a:cs typeface="Calibri"/>
              </a:rPr>
              <a:t>: Difficulty in writing, testing, and validating code without a dedicated Integrated Development Environment (IDE).</a:t>
            </a:r>
          </a:p>
          <a:p>
            <a:r>
              <a:rPr lang="en-GB" b="1" dirty="0">
                <a:cs typeface="Calibri"/>
              </a:rPr>
              <a:t>Workarounds</a:t>
            </a:r>
            <a:r>
              <a:rPr lang="en-GB" dirty="0">
                <a:cs typeface="Calibri"/>
              </a:rPr>
              <a:t>: Manual code review, peer collaboration, limited real-world testing.</a:t>
            </a:r>
            <a:endParaRPr lang="en-GB" dirty="0"/>
          </a:p>
          <a:p>
            <a:r>
              <a:rPr lang="en-GB" b="1" dirty="0">
                <a:cs typeface="Calibri"/>
              </a:rPr>
              <a:t>Impact</a:t>
            </a:r>
            <a:r>
              <a:rPr lang="en-GB" dirty="0">
                <a:cs typeface="Calibri"/>
              </a:rPr>
              <a:t>: Hurdles in integrating </a:t>
            </a:r>
            <a:r>
              <a:rPr lang="en-GB" dirty="0" err="1">
                <a:cs typeface="Calibri"/>
              </a:rPr>
              <a:t>PROforma</a:t>
            </a:r>
            <a:r>
              <a:rPr lang="en-GB" dirty="0">
                <a:cs typeface="Calibri"/>
              </a:rPr>
              <a:t> code into existing healthcare IT systems.</a:t>
            </a:r>
            <a:endParaRPr lang="en-GB" dirty="0"/>
          </a:p>
          <a:p>
            <a:r>
              <a:rPr lang="en-GB" dirty="0" err="1">
                <a:cs typeface="Calibri"/>
              </a:rPr>
              <a:t>Openclinical</a:t>
            </a:r>
            <a:r>
              <a:rPr lang="en-GB" dirty="0">
                <a:cs typeface="Calibri"/>
              </a:rPr>
              <a:t> (</a:t>
            </a:r>
            <a:r>
              <a:rPr lang="en-GB" dirty="0">
                <a:cs typeface="Calibri"/>
                <a:hlinkClick r:id="rId2"/>
              </a:rPr>
              <a:t>https://www.openclinical.net/</a:t>
            </a:r>
            <a:r>
              <a:rPr lang="en-GB" dirty="0">
                <a:cs typeface="Calibri"/>
              </a:rPr>
              <a:t> ) associated with University of Oxford – got in touch and secured support.</a:t>
            </a:r>
          </a:p>
          <a:p>
            <a:r>
              <a:rPr lang="en-GB" dirty="0">
                <a:cs typeface="Calibri"/>
              </a:rPr>
              <a:t>However, that is outside the scope of the project as it required advanced development before the system would be usable.</a:t>
            </a:r>
          </a:p>
        </p:txBody>
      </p:sp>
      <p:sp>
        <p:nvSpPr>
          <p:cNvPr id="4" name="Date Placeholder 3">
            <a:extLst>
              <a:ext uri="{FF2B5EF4-FFF2-40B4-BE49-F238E27FC236}">
                <a16:creationId xmlns:a16="http://schemas.microsoft.com/office/drawing/2014/main" id="{8E5D662C-C076-EEAD-3668-33ACFB47A631}"/>
              </a:ext>
            </a:extLst>
          </p:cNvPr>
          <p:cNvSpPr>
            <a:spLocks noGrp="1"/>
          </p:cNvSpPr>
          <p:nvPr>
            <p:ph type="dt" sz="half" idx="10"/>
          </p:nvPr>
        </p:nvSpPr>
        <p:spPr/>
        <p:txBody>
          <a:bodyPr/>
          <a:lstStyle/>
          <a:p>
            <a:fld id="{7DB0ED62-A62D-4540-8E7B-9CFCAA8608E3}" type="datetime1">
              <a:rPr lang="en-GB" smtClean="0"/>
              <a:t>05/12/2023</a:t>
            </a:fld>
            <a:endParaRPr lang="el-GR"/>
          </a:p>
        </p:txBody>
      </p:sp>
      <p:sp>
        <p:nvSpPr>
          <p:cNvPr id="5" name="Footer Placeholder 4">
            <a:extLst>
              <a:ext uri="{FF2B5EF4-FFF2-40B4-BE49-F238E27FC236}">
                <a16:creationId xmlns:a16="http://schemas.microsoft.com/office/drawing/2014/main" id="{61D31A5A-1189-0399-1A50-8E69F10E22F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37027D6-2555-5BFA-6B32-691643E61F16}"/>
              </a:ext>
            </a:extLst>
          </p:cNvPr>
          <p:cNvSpPr>
            <a:spLocks noGrp="1"/>
          </p:cNvSpPr>
          <p:nvPr>
            <p:ph type="sldNum" sz="quarter" idx="12"/>
          </p:nvPr>
        </p:nvSpPr>
        <p:spPr/>
        <p:txBody>
          <a:bodyPr/>
          <a:lstStyle/>
          <a:p>
            <a:fld id="{5C029A5A-E19F-45FF-9B8F-3AC5FDEED292}" type="slidenum">
              <a:rPr lang="el-GR" smtClean="0"/>
              <a:t>17</a:t>
            </a:fld>
            <a:endParaRPr lang="el-GR"/>
          </a:p>
        </p:txBody>
      </p:sp>
    </p:spTree>
    <p:extLst>
      <p:ext uri="{BB962C8B-B14F-4D97-AF65-F5344CB8AC3E}">
        <p14:creationId xmlns:p14="http://schemas.microsoft.com/office/powerpoint/2010/main" val="797391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D99F-BD1F-21E2-E1E8-D8D1B1CE43D2}"/>
              </a:ext>
            </a:extLst>
          </p:cNvPr>
          <p:cNvSpPr>
            <a:spLocks noGrp="1"/>
          </p:cNvSpPr>
          <p:nvPr>
            <p:ph type="title"/>
          </p:nvPr>
        </p:nvSpPr>
        <p:spPr/>
        <p:txBody>
          <a:bodyPr/>
          <a:lstStyle/>
          <a:p>
            <a:r>
              <a:rPr lang="en-GB" dirty="0" err="1"/>
              <a:t>PROforma</a:t>
            </a:r>
            <a:r>
              <a:rPr lang="en-GB" dirty="0"/>
              <a:t> Evaluation</a:t>
            </a:r>
            <a:endParaRPr lang="el-GR" dirty="0"/>
          </a:p>
        </p:txBody>
      </p:sp>
      <p:sp>
        <p:nvSpPr>
          <p:cNvPr id="3" name="Content Placeholder 2">
            <a:extLst>
              <a:ext uri="{FF2B5EF4-FFF2-40B4-BE49-F238E27FC236}">
                <a16:creationId xmlns:a16="http://schemas.microsoft.com/office/drawing/2014/main" id="{322B2B07-CC78-1D5B-3AFF-0D1D13EC7E56}"/>
              </a:ext>
            </a:extLst>
          </p:cNvPr>
          <p:cNvSpPr>
            <a:spLocks noGrp="1"/>
          </p:cNvSpPr>
          <p:nvPr>
            <p:ph idx="1"/>
          </p:nvPr>
        </p:nvSpPr>
        <p:spPr/>
        <p:txBody>
          <a:bodyPr/>
          <a:lstStyle/>
          <a:p>
            <a:r>
              <a:rPr lang="en-GB" dirty="0"/>
              <a:t>(-) Big problem the IDE integration, was not possible to use it</a:t>
            </a:r>
          </a:p>
          <a:p>
            <a:endParaRPr lang="en-GB" dirty="0"/>
          </a:p>
          <a:p>
            <a:r>
              <a:rPr lang="en-GB" dirty="0"/>
              <a:t>(+) Very formal so it is solving the “correct-by-construction”</a:t>
            </a:r>
          </a:p>
          <a:p>
            <a:endParaRPr lang="en-GB" dirty="0"/>
          </a:p>
          <a:p>
            <a:r>
              <a:rPr lang="en-GB" dirty="0"/>
              <a:t>(-) The usability and the technical skills required make it difficult to use for domain users.</a:t>
            </a:r>
            <a:endParaRPr lang="el-GR" dirty="0"/>
          </a:p>
        </p:txBody>
      </p:sp>
      <p:sp>
        <p:nvSpPr>
          <p:cNvPr id="4" name="Date Placeholder 3">
            <a:extLst>
              <a:ext uri="{FF2B5EF4-FFF2-40B4-BE49-F238E27FC236}">
                <a16:creationId xmlns:a16="http://schemas.microsoft.com/office/drawing/2014/main" id="{7EF10568-339E-2A3E-0B3F-F2C2F242CC19}"/>
              </a:ext>
            </a:extLst>
          </p:cNvPr>
          <p:cNvSpPr>
            <a:spLocks noGrp="1"/>
          </p:cNvSpPr>
          <p:nvPr>
            <p:ph type="dt" sz="half" idx="10"/>
          </p:nvPr>
        </p:nvSpPr>
        <p:spPr/>
        <p:txBody>
          <a:bodyPr/>
          <a:lstStyle/>
          <a:p>
            <a:fld id="{46009FFD-D8CF-4659-99D6-BD397CE58111}" type="datetime1">
              <a:rPr lang="en-GB" smtClean="0"/>
              <a:t>05/12/2023</a:t>
            </a:fld>
            <a:endParaRPr lang="el-GR"/>
          </a:p>
        </p:txBody>
      </p:sp>
      <p:sp>
        <p:nvSpPr>
          <p:cNvPr id="5" name="Footer Placeholder 4">
            <a:extLst>
              <a:ext uri="{FF2B5EF4-FFF2-40B4-BE49-F238E27FC236}">
                <a16:creationId xmlns:a16="http://schemas.microsoft.com/office/drawing/2014/main" id="{7B9C81CA-0B89-F27C-B03D-296A2D8FCE6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29C401D-FA9F-58A7-4983-526A85B5207F}"/>
              </a:ext>
            </a:extLst>
          </p:cNvPr>
          <p:cNvSpPr>
            <a:spLocks noGrp="1"/>
          </p:cNvSpPr>
          <p:nvPr>
            <p:ph type="sldNum" sz="quarter" idx="12"/>
          </p:nvPr>
        </p:nvSpPr>
        <p:spPr/>
        <p:txBody>
          <a:bodyPr/>
          <a:lstStyle/>
          <a:p>
            <a:fld id="{5C029A5A-E19F-45FF-9B8F-3AC5FDEED292}" type="slidenum">
              <a:rPr lang="el-GR" smtClean="0"/>
              <a:t>18</a:t>
            </a:fld>
            <a:endParaRPr lang="el-GR"/>
          </a:p>
        </p:txBody>
      </p:sp>
    </p:spTree>
    <p:extLst>
      <p:ext uri="{BB962C8B-B14F-4D97-AF65-F5344CB8AC3E}">
        <p14:creationId xmlns:p14="http://schemas.microsoft.com/office/powerpoint/2010/main" val="3453625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CECCF-DBFF-DEAC-EA3A-2703BA24AD8B}"/>
              </a:ext>
            </a:extLst>
          </p:cNvPr>
          <p:cNvSpPr>
            <a:spLocks noGrp="1"/>
          </p:cNvSpPr>
          <p:nvPr>
            <p:ph type="title"/>
          </p:nvPr>
        </p:nvSpPr>
        <p:spPr/>
        <p:txBody>
          <a:bodyPr/>
          <a:lstStyle/>
          <a:p>
            <a:r>
              <a:rPr lang="en-GB" dirty="0"/>
              <a:t>Guideline Definition Language (GDL)</a:t>
            </a:r>
            <a:endParaRPr lang="el-GR" dirty="0"/>
          </a:p>
        </p:txBody>
      </p:sp>
      <p:sp>
        <p:nvSpPr>
          <p:cNvPr id="3" name="Content Placeholder 2">
            <a:extLst>
              <a:ext uri="{FF2B5EF4-FFF2-40B4-BE49-F238E27FC236}">
                <a16:creationId xmlns:a16="http://schemas.microsoft.com/office/drawing/2014/main" id="{A67E2CA0-9DEB-2001-6C7B-F37394728C4A}"/>
              </a:ext>
            </a:extLst>
          </p:cNvPr>
          <p:cNvSpPr>
            <a:spLocks noGrp="1"/>
          </p:cNvSpPr>
          <p:nvPr>
            <p:ph idx="1"/>
          </p:nvPr>
        </p:nvSpPr>
        <p:spPr/>
        <p:txBody>
          <a:bodyPr/>
          <a:lstStyle/>
          <a:p>
            <a:endParaRPr lang="el-GR"/>
          </a:p>
        </p:txBody>
      </p:sp>
      <p:sp>
        <p:nvSpPr>
          <p:cNvPr id="4" name="Date Placeholder 3">
            <a:extLst>
              <a:ext uri="{FF2B5EF4-FFF2-40B4-BE49-F238E27FC236}">
                <a16:creationId xmlns:a16="http://schemas.microsoft.com/office/drawing/2014/main" id="{386BB4B7-13AE-7267-770A-FFD4B01B8E06}"/>
              </a:ext>
            </a:extLst>
          </p:cNvPr>
          <p:cNvSpPr>
            <a:spLocks noGrp="1"/>
          </p:cNvSpPr>
          <p:nvPr>
            <p:ph type="dt" sz="half" idx="10"/>
          </p:nvPr>
        </p:nvSpPr>
        <p:spPr/>
        <p:txBody>
          <a:bodyPr/>
          <a:lstStyle/>
          <a:p>
            <a:fld id="{9F78B966-76D0-4D6D-9E56-7B936D38A049}" type="datetime1">
              <a:rPr lang="en-GB" smtClean="0"/>
              <a:t>05/12/2023</a:t>
            </a:fld>
            <a:endParaRPr lang="el-GR"/>
          </a:p>
        </p:txBody>
      </p:sp>
      <p:sp>
        <p:nvSpPr>
          <p:cNvPr id="5" name="Footer Placeholder 4">
            <a:extLst>
              <a:ext uri="{FF2B5EF4-FFF2-40B4-BE49-F238E27FC236}">
                <a16:creationId xmlns:a16="http://schemas.microsoft.com/office/drawing/2014/main" id="{24406073-30E0-8806-E782-454DAA77234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97B36B2-545A-A169-CC22-6787BB097C3E}"/>
              </a:ext>
            </a:extLst>
          </p:cNvPr>
          <p:cNvSpPr>
            <a:spLocks noGrp="1"/>
          </p:cNvSpPr>
          <p:nvPr>
            <p:ph type="sldNum" sz="quarter" idx="12"/>
          </p:nvPr>
        </p:nvSpPr>
        <p:spPr/>
        <p:txBody>
          <a:bodyPr/>
          <a:lstStyle/>
          <a:p>
            <a:fld id="{5C029A5A-E19F-45FF-9B8F-3AC5FDEED292}" type="slidenum">
              <a:rPr lang="el-GR" smtClean="0"/>
              <a:t>19</a:t>
            </a:fld>
            <a:endParaRPr lang="el-GR"/>
          </a:p>
        </p:txBody>
      </p:sp>
    </p:spTree>
    <p:extLst>
      <p:ext uri="{BB962C8B-B14F-4D97-AF65-F5344CB8AC3E}">
        <p14:creationId xmlns:p14="http://schemas.microsoft.com/office/powerpoint/2010/main" val="346164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B003-DA8B-1BCB-682B-BF50B0392E51}"/>
              </a:ext>
            </a:extLst>
          </p:cNvPr>
          <p:cNvSpPr>
            <a:spLocks noGrp="1"/>
          </p:cNvSpPr>
          <p:nvPr>
            <p:ph type="title"/>
          </p:nvPr>
        </p:nvSpPr>
        <p:spPr/>
        <p:txBody>
          <a:bodyPr/>
          <a:lstStyle/>
          <a:p>
            <a:r>
              <a:rPr lang="en-GB" dirty="0"/>
              <a:t>Presentation Outline</a:t>
            </a:r>
            <a:endParaRPr lang="el-GR" dirty="0"/>
          </a:p>
        </p:txBody>
      </p:sp>
      <p:sp>
        <p:nvSpPr>
          <p:cNvPr id="3" name="Content Placeholder 2">
            <a:extLst>
              <a:ext uri="{FF2B5EF4-FFF2-40B4-BE49-F238E27FC236}">
                <a16:creationId xmlns:a16="http://schemas.microsoft.com/office/drawing/2014/main" id="{19334F20-EE61-600C-883F-88255B0AF51F}"/>
              </a:ext>
            </a:extLst>
          </p:cNvPr>
          <p:cNvSpPr>
            <a:spLocks noGrp="1"/>
          </p:cNvSpPr>
          <p:nvPr>
            <p:ph idx="1"/>
          </p:nvPr>
        </p:nvSpPr>
        <p:spPr>
          <a:xfrm>
            <a:off x="677334" y="1667530"/>
            <a:ext cx="8596668" cy="3880773"/>
          </a:xfrm>
        </p:spPr>
        <p:txBody>
          <a:bodyPr>
            <a:normAutofit fontScale="85000" lnSpcReduction="20000"/>
          </a:bodyPr>
          <a:lstStyle/>
          <a:p>
            <a:r>
              <a:rPr lang="en-GB" dirty="0" err="1">
                <a:solidFill>
                  <a:srgbClr val="FF0000"/>
                </a:solidFill>
              </a:rPr>
              <a:t>MDEnet</a:t>
            </a:r>
            <a:r>
              <a:rPr lang="en-GB" dirty="0">
                <a:solidFill>
                  <a:srgbClr val="FF0000"/>
                </a:solidFill>
              </a:rPr>
              <a:t> project description</a:t>
            </a:r>
            <a:r>
              <a:rPr lang="en-GB" baseline="30000" dirty="0">
                <a:solidFill>
                  <a:srgbClr val="FF0000"/>
                </a:solidFill>
              </a:rPr>
              <a:t>1 </a:t>
            </a:r>
          </a:p>
          <a:p>
            <a:r>
              <a:rPr lang="en-GB" dirty="0"/>
              <a:t>Problem:</a:t>
            </a:r>
          </a:p>
          <a:p>
            <a:pPr lvl="1"/>
            <a:r>
              <a:rPr lang="en-GB" dirty="0"/>
              <a:t>CKD clinical protocol </a:t>
            </a:r>
          </a:p>
          <a:p>
            <a:pPr lvl="1"/>
            <a:r>
              <a:rPr lang="en-GB" dirty="0"/>
              <a:t>Education perspective for CKD clinical protocol </a:t>
            </a:r>
          </a:p>
          <a:p>
            <a:pPr lvl="1"/>
            <a:r>
              <a:rPr lang="en-GB" dirty="0"/>
              <a:t>Developed CKD protocol flow-chart</a:t>
            </a:r>
          </a:p>
          <a:p>
            <a:r>
              <a:rPr lang="en-GB" dirty="0"/>
              <a:t>DSL solution and evaluation</a:t>
            </a:r>
          </a:p>
          <a:p>
            <a:pPr lvl="1"/>
            <a:r>
              <a:rPr lang="en-GB" dirty="0"/>
              <a:t>Proforma </a:t>
            </a:r>
          </a:p>
          <a:p>
            <a:pPr lvl="1"/>
            <a:r>
              <a:rPr lang="en-GB" dirty="0"/>
              <a:t>CDG </a:t>
            </a:r>
          </a:p>
          <a:p>
            <a:r>
              <a:rPr lang="en-GB" dirty="0"/>
              <a:t>Evaluation </a:t>
            </a:r>
          </a:p>
          <a:p>
            <a:r>
              <a:rPr lang="en-GB" dirty="0"/>
              <a:t>Conclusions </a:t>
            </a:r>
          </a:p>
          <a:p>
            <a:endParaRPr lang="en-GB" dirty="0"/>
          </a:p>
          <a:p>
            <a:r>
              <a:rPr lang="en-GB" baseline="30000" dirty="0"/>
              <a:t>1</a:t>
            </a:r>
            <a:r>
              <a:rPr lang="en-GB" dirty="0"/>
              <a:t>Funded by </a:t>
            </a:r>
            <a:r>
              <a:rPr lang="en-GB" dirty="0" err="1"/>
              <a:t>MDEnet</a:t>
            </a:r>
            <a:r>
              <a:rPr lang="en-GB" dirty="0"/>
              <a:t> EPSRC project managed by King’s College in London (</a:t>
            </a:r>
            <a:r>
              <a:rPr lang="en-GB" dirty="0">
                <a:hlinkClick r:id="rId2"/>
              </a:rPr>
              <a:t>https://mde-network.com/</a:t>
            </a:r>
            <a:r>
              <a:rPr lang="en-GB" dirty="0"/>
              <a:t> ) - </a:t>
            </a:r>
            <a:r>
              <a:rPr lang="en-GB" dirty="0" err="1"/>
              <a:t>seedcorn</a:t>
            </a:r>
            <a:r>
              <a:rPr lang="en-GB" dirty="0"/>
              <a:t> funding.</a:t>
            </a:r>
            <a:endParaRPr lang="el-GR" dirty="0"/>
          </a:p>
        </p:txBody>
      </p:sp>
      <p:sp>
        <p:nvSpPr>
          <p:cNvPr id="4" name="Date Placeholder 3">
            <a:extLst>
              <a:ext uri="{FF2B5EF4-FFF2-40B4-BE49-F238E27FC236}">
                <a16:creationId xmlns:a16="http://schemas.microsoft.com/office/drawing/2014/main" id="{1F9D563A-7B95-2FD7-FB3C-E741D5C721D4}"/>
              </a:ext>
            </a:extLst>
          </p:cNvPr>
          <p:cNvSpPr>
            <a:spLocks noGrp="1"/>
          </p:cNvSpPr>
          <p:nvPr>
            <p:ph type="dt" sz="half" idx="10"/>
          </p:nvPr>
        </p:nvSpPr>
        <p:spPr/>
        <p:txBody>
          <a:bodyPr/>
          <a:lstStyle/>
          <a:p>
            <a:fld id="{788EDD04-43BE-46F3-AB3D-FF7C0B921D22}" type="datetime1">
              <a:rPr lang="en-GB" smtClean="0"/>
              <a:t>05/12/2023</a:t>
            </a:fld>
            <a:endParaRPr lang="el-GR"/>
          </a:p>
        </p:txBody>
      </p:sp>
      <p:sp>
        <p:nvSpPr>
          <p:cNvPr id="5" name="Footer Placeholder 4">
            <a:extLst>
              <a:ext uri="{FF2B5EF4-FFF2-40B4-BE49-F238E27FC236}">
                <a16:creationId xmlns:a16="http://schemas.microsoft.com/office/drawing/2014/main" id="{15D87FCE-4CB7-AE42-F6E3-D0DFDCF4AF0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EA02F07-D651-9C36-DA6A-F8D96C1F94E1}"/>
              </a:ext>
            </a:extLst>
          </p:cNvPr>
          <p:cNvSpPr>
            <a:spLocks noGrp="1"/>
          </p:cNvSpPr>
          <p:nvPr>
            <p:ph type="sldNum" sz="quarter" idx="12"/>
          </p:nvPr>
        </p:nvSpPr>
        <p:spPr/>
        <p:txBody>
          <a:bodyPr/>
          <a:lstStyle/>
          <a:p>
            <a:fld id="{5C029A5A-E19F-45FF-9B8F-3AC5FDEED292}" type="slidenum">
              <a:rPr lang="el-GR" smtClean="0"/>
              <a:t>2</a:t>
            </a:fld>
            <a:endParaRPr lang="el-GR"/>
          </a:p>
        </p:txBody>
      </p:sp>
    </p:spTree>
    <p:extLst>
      <p:ext uri="{BB962C8B-B14F-4D97-AF65-F5344CB8AC3E}">
        <p14:creationId xmlns:p14="http://schemas.microsoft.com/office/powerpoint/2010/main" val="3788558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E9F88-3849-B2E9-7857-0A3DDEC45CE9}"/>
              </a:ext>
            </a:extLst>
          </p:cNvPr>
          <p:cNvSpPr>
            <a:spLocks noGrp="1"/>
          </p:cNvSpPr>
          <p:nvPr>
            <p:ph type="title"/>
          </p:nvPr>
        </p:nvSpPr>
        <p:spPr/>
        <p:txBody>
          <a:bodyPr/>
          <a:lstStyle/>
          <a:p>
            <a:r>
              <a:rPr lang="en-GB" dirty="0"/>
              <a:t>GDL protocol development steps</a:t>
            </a:r>
            <a:endParaRPr lang="el-GR" dirty="0"/>
          </a:p>
        </p:txBody>
      </p:sp>
      <p:sp>
        <p:nvSpPr>
          <p:cNvPr id="3" name="Content Placeholder 2">
            <a:extLst>
              <a:ext uri="{FF2B5EF4-FFF2-40B4-BE49-F238E27FC236}">
                <a16:creationId xmlns:a16="http://schemas.microsoft.com/office/drawing/2014/main" id="{4B76BC0E-7FA1-BB6B-3F34-D3F7AC863817}"/>
              </a:ext>
            </a:extLst>
          </p:cNvPr>
          <p:cNvSpPr>
            <a:spLocks noGrp="1"/>
          </p:cNvSpPr>
          <p:nvPr>
            <p:ph idx="1"/>
          </p:nvPr>
        </p:nvSpPr>
        <p:spPr/>
        <p:txBody>
          <a:bodyPr/>
          <a:lstStyle/>
          <a:p>
            <a:r>
              <a:rPr lang="en-GB" dirty="0"/>
              <a:t>Step1: Create a new Archetype or use an existing one from </a:t>
            </a:r>
            <a:r>
              <a:rPr lang="en-GB" dirty="0" err="1"/>
              <a:t>openEHR</a:t>
            </a:r>
            <a:r>
              <a:rPr lang="en-GB" dirty="0"/>
              <a:t> (</a:t>
            </a:r>
            <a:r>
              <a:rPr lang="en-GB" dirty="0">
                <a:hlinkClick r:id="rId2"/>
              </a:rPr>
              <a:t>https://ckm.openehr.org/ckm/</a:t>
            </a:r>
            <a:r>
              <a:rPr lang="en-GB" dirty="0"/>
              <a:t> )</a:t>
            </a:r>
          </a:p>
          <a:p>
            <a:r>
              <a:rPr lang="en-GB" dirty="0"/>
              <a:t>Step2: Import all required Archetypes in the GDL tool</a:t>
            </a:r>
          </a:p>
          <a:p>
            <a:r>
              <a:rPr lang="en-GB" dirty="0"/>
              <a:t>Step3: Define elements on each archetype</a:t>
            </a:r>
          </a:p>
          <a:p>
            <a:r>
              <a:rPr lang="en-GB" dirty="0"/>
              <a:t>Step4: Define Rules, Actions and Conditions</a:t>
            </a:r>
          </a:p>
          <a:p>
            <a:r>
              <a:rPr lang="en-GB" dirty="0"/>
              <a:t>Step5: Execute</a:t>
            </a:r>
          </a:p>
          <a:p>
            <a:endParaRPr lang="el-GR" dirty="0"/>
          </a:p>
        </p:txBody>
      </p:sp>
      <p:sp>
        <p:nvSpPr>
          <p:cNvPr id="4" name="Date Placeholder 3">
            <a:extLst>
              <a:ext uri="{FF2B5EF4-FFF2-40B4-BE49-F238E27FC236}">
                <a16:creationId xmlns:a16="http://schemas.microsoft.com/office/drawing/2014/main" id="{0C404E61-1754-2EAC-7126-9CE8F2636580}"/>
              </a:ext>
            </a:extLst>
          </p:cNvPr>
          <p:cNvSpPr>
            <a:spLocks noGrp="1"/>
          </p:cNvSpPr>
          <p:nvPr>
            <p:ph type="dt" sz="half" idx="10"/>
          </p:nvPr>
        </p:nvSpPr>
        <p:spPr/>
        <p:txBody>
          <a:bodyPr/>
          <a:lstStyle/>
          <a:p>
            <a:fld id="{B5993733-A0AA-4A38-9CFE-6E0A5026CFC6}" type="datetime1">
              <a:rPr lang="en-GB" smtClean="0"/>
              <a:t>05/12/2023</a:t>
            </a:fld>
            <a:endParaRPr lang="el-GR"/>
          </a:p>
        </p:txBody>
      </p:sp>
      <p:sp>
        <p:nvSpPr>
          <p:cNvPr id="5" name="Footer Placeholder 4">
            <a:extLst>
              <a:ext uri="{FF2B5EF4-FFF2-40B4-BE49-F238E27FC236}">
                <a16:creationId xmlns:a16="http://schemas.microsoft.com/office/drawing/2014/main" id="{618BC226-0E96-9E9E-8654-8C672467210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053F119-8711-196F-F51A-6AD1ACB6DFC8}"/>
              </a:ext>
            </a:extLst>
          </p:cNvPr>
          <p:cNvSpPr>
            <a:spLocks noGrp="1"/>
          </p:cNvSpPr>
          <p:nvPr>
            <p:ph type="sldNum" sz="quarter" idx="12"/>
          </p:nvPr>
        </p:nvSpPr>
        <p:spPr/>
        <p:txBody>
          <a:bodyPr/>
          <a:lstStyle/>
          <a:p>
            <a:fld id="{5C029A5A-E19F-45FF-9B8F-3AC5FDEED292}" type="slidenum">
              <a:rPr lang="el-GR" smtClean="0"/>
              <a:t>20</a:t>
            </a:fld>
            <a:endParaRPr lang="el-GR"/>
          </a:p>
        </p:txBody>
      </p:sp>
    </p:spTree>
    <p:extLst>
      <p:ext uri="{BB962C8B-B14F-4D97-AF65-F5344CB8AC3E}">
        <p14:creationId xmlns:p14="http://schemas.microsoft.com/office/powerpoint/2010/main" val="2583265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4A3F-986C-D3C3-9D30-B6AF960F0C9E}"/>
              </a:ext>
            </a:extLst>
          </p:cNvPr>
          <p:cNvSpPr>
            <a:spLocks noGrp="1"/>
          </p:cNvSpPr>
          <p:nvPr>
            <p:ph type="title"/>
          </p:nvPr>
        </p:nvSpPr>
        <p:spPr/>
        <p:txBody>
          <a:bodyPr/>
          <a:lstStyle/>
          <a:p>
            <a:endParaRPr lang="el-GR"/>
          </a:p>
        </p:txBody>
      </p:sp>
      <p:pic>
        <p:nvPicPr>
          <p:cNvPr id="9" name="Content Placeholder 8">
            <a:extLst>
              <a:ext uri="{FF2B5EF4-FFF2-40B4-BE49-F238E27FC236}">
                <a16:creationId xmlns:a16="http://schemas.microsoft.com/office/drawing/2014/main" id="{113F077A-C696-60A5-740C-EE972FA32A6F}"/>
              </a:ext>
            </a:extLst>
          </p:cNvPr>
          <p:cNvPicPr>
            <a:picLocks noGrp="1" noChangeAspect="1"/>
          </p:cNvPicPr>
          <p:nvPr>
            <p:ph idx="1"/>
          </p:nvPr>
        </p:nvPicPr>
        <p:blipFill>
          <a:blip r:embed="rId2"/>
          <a:stretch>
            <a:fillRect/>
          </a:stretch>
        </p:blipFill>
        <p:spPr>
          <a:xfrm>
            <a:off x="582682" y="274638"/>
            <a:ext cx="9523343" cy="6506047"/>
          </a:xfrm>
        </p:spPr>
      </p:pic>
      <p:sp>
        <p:nvSpPr>
          <p:cNvPr id="10" name="Date Placeholder 9">
            <a:extLst>
              <a:ext uri="{FF2B5EF4-FFF2-40B4-BE49-F238E27FC236}">
                <a16:creationId xmlns:a16="http://schemas.microsoft.com/office/drawing/2014/main" id="{68013C02-C1FA-99E6-F107-719737D56F26}"/>
              </a:ext>
            </a:extLst>
          </p:cNvPr>
          <p:cNvSpPr>
            <a:spLocks noGrp="1"/>
          </p:cNvSpPr>
          <p:nvPr>
            <p:ph type="dt" sz="half" idx="10"/>
          </p:nvPr>
        </p:nvSpPr>
        <p:spPr/>
        <p:txBody>
          <a:bodyPr/>
          <a:lstStyle/>
          <a:p>
            <a:fld id="{5C9E2EC6-4CB3-45AE-8658-2427BA0E4909}" type="datetime1">
              <a:rPr lang="en-GB" smtClean="0"/>
              <a:t>05/12/2023</a:t>
            </a:fld>
            <a:endParaRPr lang="el-GR"/>
          </a:p>
        </p:txBody>
      </p:sp>
      <p:sp>
        <p:nvSpPr>
          <p:cNvPr id="11" name="Footer Placeholder 10">
            <a:extLst>
              <a:ext uri="{FF2B5EF4-FFF2-40B4-BE49-F238E27FC236}">
                <a16:creationId xmlns:a16="http://schemas.microsoft.com/office/drawing/2014/main" id="{320CC2DF-49CA-EDCE-7BA0-E9E806AF99E9}"/>
              </a:ext>
            </a:extLst>
          </p:cNvPr>
          <p:cNvSpPr>
            <a:spLocks noGrp="1"/>
          </p:cNvSpPr>
          <p:nvPr>
            <p:ph type="ftr" sz="quarter" idx="11"/>
          </p:nvPr>
        </p:nvSpPr>
        <p:spPr/>
        <p:txBody>
          <a:bodyPr/>
          <a:lstStyle/>
          <a:p>
            <a:endParaRPr lang="el-GR"/>
          </a:p>
        </p:txBody>
      </p:sp>
      <p:sp>
        <p:nvSpPr>
          <p:cNvPr id="12" name="Slide Number Placeholder 11">
            <a:extLst>
              <a:ext uri="{FF2B5EF4-FFF2-40B4-BE49-F238E27FC236}">
                <a16:creationId xmlns:a16="http://schemas.microsoft.com/office/drawing/2014/main" id="{50F59A17-D829-D4CE-995D-152F668D12F7}"/>
              </a:ext>
            </a:extLst>
          </p:cNvPr>
          <p:cNvSpPr>
            <a:spLocks noGrp="1"/>
          </p:cNvSpPr>
          <p:nvPr>
            <p:ph type="sldNum" sz="quarter" idx="12"/>
          </p:nvPr>
        </p:nvSpPr>
        <p:spPr/>
        <p:txBody>
          <a:bodyPr/>
          <a:lstStyle/>
          <a:p>
            <a:fld id="{5C029A5A-E19F-45FF-9B8F-3AC5FDEED292}" type="slidenum">
              <a:rPr lang="el-GR" smtClean="0"/>
              <a:t>21</a:t>
            </a:fld>
            <a:endParaRPr lang="el-GR"/>
          </a:p>
        </p:txBody>
      </p:sp>
    </p:spTree>
    <p:extLst>
      <p:ext uri="{BB962C8B-B14F-4D97-AF65-F5344CB8AC3E}">
        <p14:creationId xmlns:p14="http://schemas.microsoft.com/office/powerpoint/2010/main" val="187209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ACEBD-CF7F-D37C-9455-FFD5C9610026}"/>
              </a:ext>
            </a:extLst>
          </p:cNvPr>
          <p:cNvSpPr>
            <a:spLocks noGrp="1"/>
          </p:cNvSpPr>
          <p:nvPr>
            <p:ph type="title"/>
          </p:nvPr>
        </p:nvSpPr>
        <p:spPr/>
        <p:txBody>
          <a:bodyPr/>
          <a:lstStyle/>
          <a:p>
            <a:endParaRPr lang="el-GR"/>
          </a:p>
        </p:txBody>
      </p:sp>
      <p:pic>
        <p:nvPicPr>
          <p:cNvPr id="5" name="Content Placeholder 4" descr="A screenshot of a computer&#10;&#10;Description automatically generated">
            <a:extLst>
              <a:ext uri="{FF2B5EF4-FFF2-40B4-BE49-F238E27FC236}">
                <a16:creationId xmlns:a16="http://schemas.microsoft.com/office/drawing/2014/main" id="{ED59AFC0-5063-F2F9-6A50-E6A2015277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124" y="322263"/>
            <a:ext cx="11679330" cy="6335712"/>
          </a:xfrm>
        </p:spPr>
      </p:pic>
      <p:sp>
        <p:nvSpPr>
          <p:cNvPr id="6" name="Date Placeholder 5">
            <a:extLst>
              <a:ext uri="{FF2B5EF4-FFF2-40B4-BE49-F238E27FC236}">
                <a16:creationId xmlns:a16="http://schemas.microsoft.com/office/drawing/2014/main" id="{8BA33857-0AB0-6512-A995-6855CA348190}"/>
              </a:ext>
            </a:extLst>
          </p:cNvPr>
          <p:cNvSpPr>
            <a:spLocks noGrp="1"/>
          </p:cNvSpPr>
          <p:nvPr>
            <p:ph type="dt" sz="half" idx="10"/>
          </p:nvPr>
        </p:nvSpPr>
        <p:spPr/>
        <p:txBody>
          <a:bodyPr/>
          <a:lstStyle/>
          <a:p>
            <a:fld id="{C87E239F-9CA6-4301-A634-911FBDB5801A}" type="datetime1">
              <a:rPr lang="en-GB" smtClean="0"/>
              <a:t>05/12/2023</a:t>
            </a:fld>
            <a:endParaRPr lang="el-GR"/>
          </a:p>
        </p:txBody>
      </p:sp>
      <p:sp>
        <p:nvSpPr>
          <p:cNvPr id="7" name="Footer Placeholder 6">
            <a:extLst>
              <a:ext uri="{FF2B5EF4-FFF2-40B4-BE49-F238E27FC236}">
                <a16:creationId xmlns:a16="http://schemas.microsoft.com/office/drawing/2014/main" id="{76BEA067-40B2-5786-51B3-ED34B108401F}"/>
              </a:ext>
            </a:extLst>
          </p:cNvPr>
          <p:cNvSpPr>
            <a:spLocks noGrp="1"/>
          </p:cNvSpPr>
          <p:nvPr>
            <p:ph type="ftr" sz="quarter" idx="11"/>
          </p:nvPr>
        </p:nvSpPr>
        <p:spPr/>
        <p:txBody>
          <a:bodyPr/>
          <a:lstStyle/>
          <a:p>
            <a:endParaRPr lang="el-GR"/>
          </a:p>
        </p:txBody>
      </p:sp>
      <p:sp>
        <p:nvSpPr>
          <p:cNvPr id="8" name="Slide Number Placeholder 7">
            <a:extLst>
              <a:ext uri="{FF2B5EF4-FFF2-40B4-BE49-F238E27FC236}">
                <a16:creationId xmlns:a16="http://schemas.microsoft.com/office/drawing/2014/main" id="{3E2F1374-1F49-D319-C751-F993374914E3}"/>
              </a:ext>
            </a:extLst>
          </p:cNvPr>
          <p:cNvSpPr>
            <a:spLocks noGrp="1"/>
          </p:cNvSpPr>
          <p:nvPr>
            <p:ph type="sldNum" sz="quarter" idx="12"/>
          </p:nvPr>
        </p:nvSpPr>
        <p:spPr/>
        <p:txBody>
          <a:bodyPr/>
          <a:lstStyle/>
          <a:p>
            <a:fld id="{5C029A5A-E19F-45FF-9B8F-3AC5FDEED292}" type="slidenum">
              <a:rPr lang="el-GR" smtClean="0"/>
              <a:t>22</a:t>
            </a:fld>
            <a:endParaRPr lang="el-GR"/>
          </a:p>
        </p:txBody>
      </p:sp>
    </p:spTree>
    <p:extLst>
      <p:ext uri="{BB962C8B-B14F-4D97-AF65-F5344CB8AC3E}">
        <p14:creationId xmlns:p14="http://schemas.microsoft.com/office/powerpoint/2010/main" val="3091469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E11D-2A19-318F-3C0D-EFEA47336C62}"/>
              </a:ext>
            </a:extLst>
          </p:cNvPr>
          <p:cNvSpPr>
            <a:spLocks noGrp="1"/>
          </p:cNvSpPr>
          <p:nvPr>
            <p:ph type="title"/>
          </p:nvPr>
        </p:nvSpPr>
        <p:spPr/>
        <p:txBody>
          <a:bodyPr/>
          <a:lstStyle/>
          <a:p>
            <a:endParaRPr lang="el-GR"/>
          </a:p>
        </p:txBody>
      </p:sp>
      <p:pic>
        <p:nvPicPr>
          <p:cNvPr id="5" name="Content Placeholder 4" descr="A screenshot of a computer&#10;&#10;Description automatically generated">
            <a:extLst>
              <a:ext uri="{FF2B5EF4-FFF2-40B4-BE49-F238E27FC236}">
                <a16:creationId xmlns:a16="http://schemas.microsoft.com/office/drawing/2014/main" id="{7A51A866-CDB5-F578-C265-C13124BC57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830" y="276224"/>
            <a:ext cx="11819565" cy="5895975"/>
          </a:xfrm>
        </p:spPr>
      </p:pic>
      <p:sp>
        <p:nvSpPr>
          <p:cNvPr id="6" name="Date Placeholder 5">
            <a:extLst>
              <a:ext uri="{FF2B5EF4-FFF2-40B4-BE49-F238E27FC236}">
                <a16:creationId xmlns:a16="http://schemas.microsoft.com/office/drawing/2014/main" id="{DC1D1226-E21F-D456-078D-25256EF77D9C}"/>
              </a:ext>
            </a:extLst>
          </p:cNvPr>
          <p:cNvSpPr>
            <a:spLocks noGrp="1"/>
          </p:cNvSpPr>
          <p:nvPr>
            <p:ph type="dt" sz="half" idx="10"/>
          </p:nvPr>
        </p:nvSpPr>
        <p:spPr/>
        <p:txBody>
          <a:bodyPr/>
          <a:lstStyle/>
          <a:p>
            <a:fld id="{3654B0F3-0A53-4723-9BCF-09B1FA26BF33}" type="datetime1">
              <a:rPr lang="en-GB" smtClean="0"/>
              <a:t>05/12/2023</a:t>
            </a:fld>
            <a:endParaRPr lang="el-GR"/>
          </a:p>
        </p:txBody>
      </p:sp>
      <p:sp>
        <p:nvSpPr>
          <p:cNvPr id="7" name="Footer Placeholder 6">
            <a:extLst>
              <a:ext uri="{FF2B5EF4-FFF2-40B4-BE49-F238E27FC236}">
                <a16:creationId xmlns:a16="http://schemas.microsoft.com/office/drawing/2014/main" id="{F0E689F7-BB7D-6659-24A0-4E7299334034}"/>
              </a:ext>
            </a:extLst>
          </p:cNvPr>
          <p:cNvSpPr>
            <a:spLocks noGrp="1"/>
          </p:cNvSpPr>
          <p:nvPr>
            <p:ph type="ftr" sz="quarter" idx="11"/>
          </p:nvPr>
        </p:nvSpPr>
        <p:spPr/>
        <p:txBody>
          <a:bodyPr/>
          <a:lstStyle/>
          <a:p>
            <a:endParaRPr lang="el-GR"/>
          </a:p>
        </p:txBody>
      </p:sp>
      <p:sp>
        <p:nvSpPr>
          <p:cNvPr id="8" name="Slide Number Placeholder 7">
            <a:extLst>
              <a:ext uri="{FF2B5EF4-FFF2-40B4-BE49-F238E27FC236}">
                <a16:creationId xmlns:a16="http://schemas.microsoft.com/office/drawing/2014/main" id="{46991E3C-E63F-8BBE-4A37-A9B4E0AAEA8E}"/>
              </a:ext>
            </a:extLst>
          </p:cNvPr>
          <p:cNvSpPr>
            <a:spLocks noGrp="1"/>
          </p:cNvSpPr>
          <p:nvPr>
            <p:ph type="sldNum" sz="quarter" idx="12"/>
          </p:nvPr>
        </p:nvSpPr>
        <p:spPr/>
        <p:txBody>
          <a:bodyPr/>
          <a:lstStyle/>
          <a:p>
            <a:fld id="{5C029A5A-E19F-45FF-9B8F-3AC5FDEED292}" type="slidenum">
              <a:rPr lang="el-GR" smtClean="0"/>
              <a:t>23</a:t>
            </a:fld>
            <a:endParaRPr lang="el-GR"/>
          </a:p>
        </p:txBody>
      </p:sp>
    </p:spTree>
    <p:extLst>
      <p:ext uri="{BB962C8B-B14F-4D97-AF65-F5344CB8AC3E}">
        <p14:creationId xmlns:p14="http://schemas.microsoft.com/office/powerpoint/2010/main" val="634446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C11E-135B-69EE-336F-471273D066B9}"/>
              </a:ext>
            </a:extLst>
          </p:cNvPr>
          <p:cNvSpPr>
            <a:spLocks noGrp="1"/>
          </p:cNvSpPr>
          <p:nvPr>
            <p:ph type="title"/>
          </p:nvPr>
        </p:nvSpPr>
        <p:spPr/>
        <p:txBody>
          <a:bodyPr/>
          <a:lstStyle/>
          <a:p>
            <a:r>
              <a:rPr lang="en-GB" dirty="0"/>
              <a:t> GDL Evaluation</a:t>
            </a:r>
            <a:endParaRPr lang="el-GR" dirty="0"/>
          </a:p>
        </p:txBody>
      </p:sp>
      <p:sp>
        <p:nvSpPr>
          <p:cNvPr id="3" name="Content Placeholder 2">
            <a:extLst>
              <a:ext uri="{FF2B5EF4-FFF2-40B4-BE49-F238E27FC236}">
                <a16:creationId xmlns:a16="http://schemas.microsoft.com/office/drawing/2014/main" id="{662D82A2-7244-E0E6-FD3F-405BBBF64933}"/>
              </a:ext>
            </a:extLst>
          </p:cNvPr>
          <p:cNvSpPr>
            <a:spLocks noGrp="1"/>
          </p:cNvSpPr>
          <p:nvPr>
            <p:ph idx="1"/>
          </p:nvPr>
        </p:nvSpPr>
        <p:spPr/>
        <p:txBody>
          <a:bodyPr/>
          <a:lstStyle/>
          <a:p>
            <a:r>
              <a:rPr lang="en-GB" dirty="0"/>
              <a:t>(+) Many open-source Archetypes from </a:t>
            </a:r>
            <a:r>
              <a:rPr lang="en-GB" dirty="0" err="1"/>
              <a:t>OpenEHR</a:t>
            </a:r>
            <a:r>
              <a:rPr lang="en-GB" dirty="0"/>
              <a:t> – big community that reviews them.</a:t>
            </a:r>
          </a:p>
          <a:p>
            <a:r>
              <a:rPr lang="en-GB" dirty="0"/>
              <a:t>(-) Need to be adjusted to particular needs – 50%-60% changes in our case to meet the requirements for CKD.</a:t>
            </a:r>
          </a:p>
          <a:p>
            <a:r>
              <a:rPr lang="en-GB" dirty="0"/>
              <a:t>(-) If you need to create new archetypes you have to move to a different tool.</a:t>
            </a:r>
          </a:p>
          <a:p>
            <a:r>
              <a:rPr lang="en-GB" dirty="0"/>
              <a:t>(-) A lot of details are necessary to implement your protocol.</a:t>
            </a:r>
          </a:p>
          <a:p>
            <a:r>
              <a:rPr lang="en-GB" dirty="0"/>
              <a:t>(+) Graphical interfaces.</a:t>
            </a:r>
          </a:p>
          <a:p>
            <a:r>
              <a:rPr lang="en-GB" dirty="0"/>
              <a:t>(-) Lack of proper documentation, training, tutorial.</a:t>
            </a:r>
            <a:endParaRPr lang="el-GR" dirty="0"/>
          </a:p>
        </p:txBody>
      </p:sp>
      <p:sp>
        <p:nvSpPr>
          <p:cNvPr id="4" name="Date Placeholder 3">
            <a:extLst>
              <a:ext uri="{FF2B5EF4-FFF2-40B4-BE49-F238E27FC236}">
                <a16:creationId xmlns:a16="http://schemas.microsoft.com/office/drawing/2014/main" id="{247A2E1B-0EA4-A69A-4B7D-8EA2A3BC6B4D}"/>
              </a:ext>
            </a:extLst>
          </p:cNvPr>
          <p:cNvSpPr>
            <a:spLocks noGrp="1"/>
          </p:cNvSpPr>
          <p:nvPr>
            <p:ph type="dt" sz="half" idx="10"/>
          </p:nvPr>
        </p:nvSpPr>
        <p:spPr/>
        <p:txBody>
          <a:bodyPr/>
          <a:lstStyle/>
          <a:p>
            <a:fld id="{72CD9C48-88B9-4649-8ACF-3BDAC84F5BA0}" type="datetime1">
              <a:rPr lang="en-GB" smtClean="0"/>
              <a:t>05/12/2023</a:t>
            </a:fld>
            <a:endParaRPr lang="el-GR"/>
          </a:p>
        </p:txBody>
      </p:sp>
      <p:sp>
        <p:nvSpPr>
          <p:cNvPr id="5" name="Footer Placeholder 4">
            <a:extLst>
              <a:ext uri="{FF2B5EF4-FFF2-40B4-BE49-F238E27FC236}">
                <a16:creationId xmlns:a16="http://schemas.microsoft.com/office/drawing/2014/main" id="{586D7A33-7FF3-3580-F6E0-7AD46E93A66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61690EB-4698-85C7-0391-B5CB5F806AF2}"/>
              </a:ext>
            </a:extLst>
          </p:cNvPr>
          <p:cNvSpPr>
            <a:spLocks noGrp="1"/>
          </p:cNvSpPr>
          <p:nvPr>
            <p:ph type="sldNum" sz="quarter" idx="12"/>
          </p:nvPr>
        </p:nvSpPr>
        <p:spPr/>
        <p:txBody>
          <a:bodyPr/>
          <a:lstStyle/>
          <a:p>
            <a:fld id="{5C029A5A-E19F-45FF-9B8F-3AC5FDEED292}" type="slidenum">
              <a:rPr lang="el-GR" smtClean="0"/>
              <a:t>24</a:t>
            </a:fld>
            <a:endParaRPr lang="el-GR"/>
          </a:p>
        </p:txBody>
      </p:sp>
    </p:spTree>
    <p:extLst>
      <p:ext uri="{BB962C8B-B14F-4D97-AF65-F5344CB8AC3E}">
        <p14:creationId xmlns:p14="http://schemas.microsoft.com/office/powerpoint/2010/main" val="3244823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7E478-D212-AFE6-DA1F-4A464CE13160}"/>
              </a:ext>
            </a:extLst>
          </p:cNvPr>
          <p:cNvSpPr>
            <a:spLocks noGrp="1"/>
          </p:cNvSpPr>
          <p:nvPr>
            <p:ph type="title"/>
          </p:nvPr>
        </p:nvSpPr>
        <p:spPr/>
        <p:txBody>
          <a:bodyPr/>
          <a:lstStyle/>
          <a:p>
            <a:r>
              <a:rPr lang="en-GB" dirty="0"/>
              <a:t>DSL evaluation research</a:t>
            </a:r>
            <a:endParaRPr lang="el-GR" dirty="0"/>
          </a:p>
        </p:txBody>
      </p:sp>
      <p:sp>
        <p:nvSpPr>
          <p:cNvPr id="3" name="Content Placeholder 2">
            <a:extLst>
              <a:ext uri="{FF2B5EF4-FFF2-40B4-BE49-F238E27FC236}">
                <a16:creationId xmlns:a16="http://schemas.microsoft.com/office/drawing/2014/main" id="{E065898F-0C5A-E36A-01F6-032F1A6C5879}"/>
              </a:ext>
            </a:extLst>
          </p:cNvPr>
          <p:cNvSpPr>
            <a:spLocks noGrp="1"/>
          </p:cNvSpPr>
          <p:nvPr>
            <p:ph idx="1"/>
          </p:nvPr>
        </p:nvSpPr>
        <p:spPr>
          <a:xfrm>
            <a:off x="578723" y="1479177"/>
            <a:ext cx="8596668" cy="4203598"/>
          </a:xfrm>
        </p:spPr>
        <p:txBody>
          <a:bodyPr>
            <a:normAutofit fontScale="92500"/>
          </a:bodyPr>
          <a:lstStyle/>
          <a:p>
            <a:pPr marL="0" indent="0">
              <a:buNone/>
            </a:pPr>
            <a:r>
              <a:rPr lang="en-GB" dirty="0"/>
              <a:t>Performed research on the matter and the results can be summarised as follows:</a:t>
            </a:r>
          </a:p>
          <a:p>
            <a:pPr lvl="1"/>
            <a:r>
              <a:rPr lang="en-GB" dirty="0"/>
              <a:t>There is a need for standardising the quality criteria for DSLs</a:t>
            </a:r>
          </a:p>
          <a:p>
            <a:pPr lvl="1"/>
            <a:r>
              <a:rPr lang="en-GB" dirty="0"/>
              <a:t>And that needs to be a community effort (most likely lead by academia)</a:t>
            </a:r>
          </a:p>
          <a:p>
            <a:pPr lvl="1"/>
            <a:r>
              <a:rPr lang="en-GB" dirty="0"/>
              <a:t>We have followed work by </a:t>
            </a:r>
            <a:r>
              <a:rPr lang="en-GB" dirty="0" err="1"/>
              <a:t>Geylani</a:t>
            </a:r>
            <a:r>
              <a:rPr lang="en-GB" dirty="0"/>
              <a:t> </a:t>
            </a:r>
            <a:r>
              <a:rPr lang="en-GB" dirty="0" err="1"/>
              <a:t>Kardas</a:t>
            </a:r>
            <a:r>
              <a:rPr lang="en-GB" dirty="0"/>
              <a:t>, Izmir-Turkey (</a:t>
            </a:r>
            <a:r>
              <a:rPr lang="en-GB" dirty="0">
                <a:hlinkClick r:id="rId2"/>
              </a:rPr>
              <a:t>http://akademik.ube.ege.edu.tr/~kardas/publications/journal_articles/2021_jcl_01.pdf</a:t>
            </a:r>
            <a:r>
              <a:rPr lang="en-GB" dirty="0"/>
              <a:t> ) in our DSLs and it is quite suitable</a:t>
            </a:r>
          </a:p>
          <a:p>
            <a:pPr lvl="1"/>
            <a:endParaRPr lang="en-GB" dirty="0"/>
          </a:p>
          <a:p>
            <a:r>
              <a:rPr lang="en-GB" dirty="0"/>
              <a:t>Our first findings/direction:</a:t>
            </a:r>
          </a:p>
          <a:p>
            <a:pPr lvl="1"/>
            <a:r>
              <a:rPr lang="en-GB" dirty="0"/>
              <a:t>More on quality through collaborative effort</a:t>
            </a:r>
          </a:p>
          <a:p>
            <a:pPr lvl="1"/>
            <a:r>
              <a:rPr lang="en-GB" dirty="0">
                <a:solidFill>
                  <a:srgbClr val="FF0000"/>
                </a:solidFill>
              </a:rPr>
              <a:t>Specific section that is relevant to the problem domain </a:t>
            </a:r>
            <a:r>
              <a:rPr lang="en-GB" dirty="0"/>
              <a:t>as DSLs are tailored to specific domain problems. Very general quality criteria will not offer much value in our opinion</a:t>
            </a:r>
          </a:p>
          <a:p>
            <a:pPr lvl="1"/>
            <a:r>
              <a:rPr lang="en-GB" dirty="0"/>
              <a:t>We devised a section in the questionnaires that is co-developed between language engineers and domain users</a:t>
            </a:r>
          </a:p>
        </p:txBody>
      </p:sp>
      <p:sp>
        <p:nvSpPr>
          <p:cNvPr id="4" name="Date Placeholder 3">
            <a:extLst>
              <a:ext uri="{FF2B5EF4-FFF2-40B4-BE49-F238E27FC236}">
                <a16:creationId xmlns:a16="http://schemas.microsoft.com/office/drawing/2014/main" id="{C0A57582-27C2-5AA6-B435-B721638A97CD}"/>
              </a:ext>
            </a:extLst>
          </p:cNvPr>
          <p:cNvSpPr>
            <a:spLocks noGrp="1"/>
          </p:cNvSpPr>
          <p:nvPr>
            <p:ph type="dt" sz="half" idx="10"/>
          </p:nvPr>
        </p:nvSpPr>
        <p:spPr/>
        <p:txBody>
          <a:bodyPr/>
          <a:lstStyle/>
          <a:p>
            <a:fld id="{04247878-9992-45F8-AE62-548B65E1525E}" type="datetime1">
              <a:rPr lang="en-GB" smtClean="0"/>
              <a:t>05/12/2023</a:t>
            </a:fld>
            <a:endParaRPr lang="el-GR"/>
          </a:p>
        </p:txBody>
      </p:sp>
      <p:sp>
        <p:nvSpPr>
          <p:cNvPr id="5" name="Footer Placeholder 4">
            <a:extLst>
              <a:ext uri="{FF2B5EF4-FFF2-40B4-BE49-F238E27FC236}">
                <a16:creationId xmlns:a16="http://schemas.microsoft.com/office/drawing/2014/main" id="{1110A76F-8460-AA47-966D-DA89EE5B7EF8}"/>
              </a:ext>
            </a:extLst>
          </p:cNvPr>
          <p:cNvSpPr>
            <a:spLocks noGrp="1"/>
          </p:cNvSpPr>
          <p:nvPr>
            <p:ph type="ftr" sz="quarter" idx="11"/>
          </p:nvPr>
        </p:nvSpPr>
        <p:spPr/>
        <p:txBody>
          <a:bodyPr/>
          <a:lstStyle/>
          <a:p>
            <a:endParaRPr lang="el-GR" dirty="0"/>
          </a:p>
        </p:txBody>
      </p:sp>
      <p:sp>
        <p:nvSpPr>
          <p:cNvPr id="6" name="Slide Number Placeholder 5">
            <a:extLst>
              <a:ext uri="{FF2B5EF4-FFF2-40B4-BE49-F238E27FC236}">
                <a16:creationId xmlns:a16="http://schemas.microsoft.com/office/drawing/2014/main" id="{B9C604C5-508C-DE3E-909E-191B3DEDE1CA}"/>
              </a:ext>
            </a:extLst>
          </p:cNvPr>
          <p:cNvSpPr>
            <a:spLocks noGrp="1"/>
          </p:cNvSpPr>
          <p:nvPr>
            <p:ph type="sldNum" sz="quarter" idx="12"/>
          </p:nvPr>
        </p:nvSpPr>
        <p:spPr/>
        <p:txBody>
          <a:bodyPr/>
          <a:lstStyle/>
          <a:p>
            <a:fld id="{5C029A5A-E19F-45FF-9B8F-3AC5FDEED292}" type="slidenum">
              <a:rPr lang="el-GR" smtClean="0"/>
              <a:t>25</a:t>
            </a:fld>
            <a:endParaRPr lang="el-GR"/>
          </a:p>
        </p:txBody>
      </p:sp>
    </p:spTree>
    <p:extLst>
      <p:ext uri="{BB962C8B-B14F-4D97-AF65-F5344CB8AC3E}">
        <p14:creationId xmlns:p14="http://schemas.microsoft.com/office/powerpoint/2010/main" val="1724018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B2CA5-EA2D-451B-2071-037F896008B7}"/>
              </a:ext>
            </a:extLst>
          </p:cNvPr>
          <p:cNvSpPr>
            <a:spLocks noGrp="1"/>
          </p:cNvSpPr>
          <p:nvPr>
            <p:ph type="title"/>
          </p:nvPr>
        </p:nvSpPr>
        <p:spPr/>
        <p:txBody>
          <a:bodyPr/>
          <a:lstStyle/>
          <a:p>
            <a:r>
              <a:rPr lang="en-GB" dirty="0"/>
              <a:t>Overall Conclusions</a:t>
            </a:r>
            <a:endParaRPr lang="el-GR" dirty="0"/>
          </a:p>
        </p:txBody>
      </p:sp>
      <p:sp>
        <p:nvSpPr>
          <p:cNvPr id="3" name="Content Placeholder 2">
            <a:extLst>
              <a:ext uri="{FF2B5EF4-FFF2-40B4-BE49-F238E27FC236}">
                <a16:creationId xmlns:a16="http://schemas.microsoft.com/office/drawing/2014/main" id="{309026EF-1822-17BD-C1DF-BA596BD49349}"/>
              </a:ext>
            </a:extLst>
          </p:cNvPr>
          <p:cNvSpPr>
            <a:spLocks noGrp="1"/>
          </p:cNvSpPr>
          <p:nvPr>
            <p:ph idx="1"/>
          </p:nvPr>
        </p:nvSpPr>
        <p:spPr/>
        <p:txBody>
          <a:bodyPr/>
          <a:lstStyle/>
          <a:p>
            <a:r>
              <a:rPr lang="en-GB" dirty="0"/>
              <a:t>More work is required to make this tools usable for medical professionals</a:t>
            </a:r>
          </a:p>
          <a:p>
            <a:r>
              <a:rPr lang="en-GB" dirty="0"/>
              <a:t>A lot of difficulties:</a:t>
            </a:r>
          </a:p>
          <a:p>
            <a:pPr lvl="1"/>
            <a:r>
              <a:rPr lang="en-GB" dirty="0"/>
              <a:t>IDE, </a:t>
            </a:r>
          </a:p>
          <a:p>
            <a:pPr lvl="1"/>
            <a:r>
              <a:rPr lang="en-GB" dirty="0"/>
              <a:t>Support, </a:t>
            </a:r>
          </a:p>
          <a:p>
            <a:pPr lvl="1"/>
            <a:r>
              <a:rPr lang="en-GB" dirty="0"/>
              <a:t>Usability and </a:t>
            </a:r>
          </a:p>
          <a:p>
            <a:pPr lvl="1"/>
            <a:r>
              <a:rPr lang="en-GB" dirty="0"/>
              <a:t>Documentation</a:t>
            </a:r>
          </a:p>
          <a:p>
            <a:endParaRPr lang="en-GB" dirty="0"/>
          </a:p>
          <a:p>
            <a:r>
              <a:rPr lang="en-GB" dirty="0"/>
              <a:t>Definitely useful but medical professionals need to be consulted.</a:t>
            </a:r>
          </a:p>
          <a:p>
            <a:pPr marL="0" indent="0">
              <a:buNone/>
            </a:pPr>
            <a:endParaRPr lang="el-GR" dirty="0"/>
          </a:p>
        </p:txBody>
      </p:sp>
      <p:sp>
        <p:nvSpPr>
          <p:cNvPr id="8" name="Date Placeholder 7">
            <a:extLst>
              <a:ext uri="{FF2B5EF4-FFF2-40B4-BE49-F238E27FC236}">
                <a16:creationId xmlns:a16="http://schemas.microsoft.com/office/drawing/2014/main" id="{402009FB-E897-5948-C160-E9FCF65E1B9F}"/>
              </a:ext>
            </a:extLst>
          </p:cNvPr>
          <p:cNvSpPr>
            <a:spLocks noGrp="1"/>
          </p:cNvSpPr>
          <p:nvPr>
            <p:ph type="dt" sz="half" idx="10"/>
          </p:nvPr>
        </p:nvSpPr>
        <p:spPr/>
        <p:txBody>
          <a:bodyPr/>
          <a:lstStyle/>
          <a:p>
            <a:fld id="{E29D214B-7278-4DD8-92C4-472052B321AC}" type="datetime1">
              <a:rPr lang="en-GB" smtClean="0"/>
              <a:t>05/12/2023</a:t>
            </a:fld>
            <a:endParaRPr lang="el-GR"/>
          </a:p>
        </p:txBody>
      </p:sp>
      <p:sp>
        <p:nvSpPr>
          <p:cNvPr id="9" name="Footer Placeholder 8">
            <a:extLst>
              <a:ext uri="{FF2B5EF4-FFF2-40B4-BE49-F238E27FC236}">
                <a16:creationId xmlns:a16="http://schemas.microsoft.com/office/drawing/2014/main" id="{3CD60CAC-7349-14FA-090F-C1EE06A75169}"/>
              </a:ext>
            </a:extLst>
          </p:cNvPr>
          <p:cNvSpPr>
            <a:spLocks noGrp="1"/>
          </p:cNvSpPr>
          <p:nvPr>
            <p:ph type="ftr" sz="quarter" idx="11"/>
          </p:nvPr>
        </p:nvSpPr>
        <p:spPr/>
        <p:txBody>
          <a:bodyPr/>
          <a:lstStyle/>
          <a:p>
            <a:endParaRPr lang="el-GR"/>
          </a:p>
        </p:txBody>
      </p:sp>
      <p:sp>
        <p:nvSpPr>
          <p:cNvPr id="10" name="Slide Number Placeholder 9">
            <a:extLst>
              <a:ext uri="{FF2B5EF4-FFF2-40B4-BE49-F238E27FC236}">
                <a16:creationId xmlns:a16="http://schemas.microsoft.com/office/drawing/2014/main" id="{665A422D-C7E9-FD01-EA94-332468303315}"/>
              </a:ext>
            </a:extLst>
          </p:cNvPr>
          <p:cNvSpPr>
            <a:spLocks noGrp="1"/>
          </p:cNvSpPr>
          <p:nvPr>
            <p:ph type="sldNum" sz="quarter" idx="12"/>
          </p:nvPr>
        </p:nvSpPr>
        <p:spPr/>
        <p:txBody>
          <a:bodyPr/>
          <a:lstStyle/>
          <a:p>
            <a:fld id="{5C029A5A-E19F-45FF-9B8F-3AC5FDEED292}" type="slidenum">
              <a:rPr lang="el-GR" smtClean="0"/>
              <a:t>26</a:t>
            </a:fld>
            <a:endParaRPr lang="el-GR"/>
          </a:p>
        </p:txBody>
      </p:sp>
    </p:spTree>
    <p:extLst>
      <p:ext uri="{BB962C8B-B14F-4D97-AF65-F5344CB8AC3E}">
        <p14:creationId xmlns:p14="http://schemas.microsoft.com/office/powerpoint/2010/main" val="191239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68B7FF-C59E-6F85-6FCE-011129C89681}"/>
              </a:ext>
            </a:extLst>
          </p:cNvPr>
          <p:cNvSpPr>
            <a:spLocks noGrp="1"/>
          </p:cNvSpPr>
          <p:nvPr>
            <p:ph idx="1"/>
          </p:nvPr>
        </p:nvSpPr>
        <p:spPr>
          <a:xfrm>
            <a:off x="408392" y="502023"/>
            <a:ext cx="10322360" cy="6051177"/>
          </a:xfrm>
        </p:spPr>
        <p:txBody>
          <a:bodyPr>
            <a:normAutofit fontScale="62500" lnSpcReduction="20000"/>
          </a:bodyPr>
          <a:lstStyle/>
          <a:p>
            <a:pPr marL="0" indent="0">
              <a:buNone/>
            </a:pPr>
            <a:r>
              <a:rPr lang="en-GB" dirty="0"/>
              <a:t>[1]	“Overview | Chronic kidney disease: assessment and management  | Guidance | NICE”.</a:t>
            </a:r>
          </a:p>
          <a:p>
            <a:pPr marL="0" indent="0">
              <a:buNone/>
            </a:pPr>
            <a:r>
              <a:rPr lang="en-GB" dirty="0"/>
              <a:t>[2]	S. D. Fraser and T. Blakeman, “Chronic kidney disease: identification and management in primary care,” Pragmatic Obs. Res., vol. 7, p. 21, Aug. 2016, </a:t>
            </a:r>
            <a:r>
              <a:rPr lang="en-GB" dirty="0" err="1"/>
              <a:t>doi</a:t>
            </a:r>
            <a:r>
              <a:rPr lang="en-GB" dirty="0"/>
              <a:t>: 10.2147/POR.S97310.</a:t>
            </a:r>
          </a:p>
          <a:p>
            <a:pPr marL="0" indent="0">
              <a:buNone/>
            </a:pPr>
            <a:r>
              <a:rPr lang="en-GB" dirty="0"/>
              <a:t>[3]	S. D. S. Fraser, J. Parkes, D. </a:t>
            </a:r>
            <a:r>
              <a:rPr lang="en-GB" dirty="0" err="1"/>
              <a:t>Culliford</a:t>
            </a:r>
            <a:r>
              <a:rPr lang="en-GB" dirty="0"/>
              <a:t>, M. </a:t>
            </a:r>
            <a:r>
              <a:rPr lang="en-GB" dirty="0" err="1"/>
              <a:t>Santer</a:t>
            </a:r>
            <a:r>
              <a:rPr lang="en-GB" dirty="0"/>
              <a:t>, and P. J. Roderick, “Timeliness in chronic kidney disease and albuminuria identification: A retrospective cohort study,” BMC Fam. </a:t>
            </a:r>
            <a:r>
              <a:rPr lang="en-GB" dirty="0" err="1"/>
              <a:t>Pract</a:t>
            </a:r>
            <a:r>
              <a:rPr lang="en-GB" dirty="0"/>
              <a:t>., vol. 16, no. 1, pp. 1–10, Feb. 2015, </a:t>
            </a:r>
            <a:r>
              <a:rPr lang="en-GB" dirty="0" err="1"/>
              <a:t>doi</a:t>
            </a:r>
            <a:r>
              <a:rPr lang="en-GB" dirty="0"/>
              <a:t>: 10.1186/S12875-015-0235-8/TABLES/3.</a:t>
            </a:r>
          </a:p>
          <a:p>
            <a:pPr marL="0" indent="0">
              <a:buNone/>
            </a:pPr>
            <a:r>
              <a:rPr lang="en-GB" dirty="0"/>
              <a:t>[4]	S. D. S. Fraser et al., “Suboptimal blood pressure control in chronic kidney disease stage 3: baseline data from a cohort study in primary care,” BMC Fam. </a:t>
            </a:r>
            <a:r>
              <a:rPr lang="en-GB" dirty="0" err="1"/>
              <a:t>Pract</a:t>
            </a:r>
            <a:r>
              <a:rPr lang="en-GB" dirty="0"/>
              <a:t>., vol. 14, 2013, </a:t>
            </a:r>
            <a:r>
              <a:rPr lang="en-GB" dirty="0" err="1"/>
              <a:t>doi</a:t>
            </a:r>
            <a:r>
              <a:rPr lang="en-GB" dirty="0"/>
              <a:t>: 10.1186/1471-2296-14-88.</a:t>
            </a:r>
          </a:p>
          <a:p>
            <a:pPr marL="0" indent="0">
              <a:buNone/>
            </a:pPr>
            <a:r>
              <a:rPr lang="en-GB" dirty="0"/>
              <a:t>[5]	V. C. Pereira, S. N. Silva, V. K. S. Carvalho, F. </a:t>
            </a:r>
            <a:r>
              <a:rPr lang="en-GB" dirty="0" err="1"/>
              <a:t>Zanghelini</a:t>
            </a:r>
            <a:r>
              <a:rPr lang="en-GB" dirty="0"/>
              <a:t>, and J. O. M. Barreto, “Strategies for the implementation of clinical practice guidelines in public health: an overview of systematic reviews,” Heal. Res. Policy Syst., vol. 20, no. 1, pp. 1–21, Dec. 2022, </a:t>
            </a:r>
            <a:r>
              <a:rPr lang="en-GB" dirty="0" err="1"/>
              <a:t>doi</a:t>
            </a:r>
            <a:r>
              <a:rPr lang="en-GB" dirty="0"/>
              <a:t>: 10.1186/S12961-022-00815-4/TABLES/4.</a:t>
            </a:r>
          </a:p>
          <a:p>
            <a:pPr marL="0" indent="0">
              <a:buNone/>
            </a:pPr>
            <a:r>
              <a:rPr lang="en-GB" dirty="0"/>
              <a:t>[6]	J. Duarte De Sousa </a:t>
            </a:r>
            <a:r>
              <a:rPr lang="en-GB" dirty="0" err="1"/>
              <a:t>Barroca</a:t>
            </a:r>
            <a:r>
              <a:rPr lang="en-GB" dirty="0"/>
              <a:t>, “Bachelor’s degree Project Verification and validation of knowledge-based clinical decision support systems: a practical approach A descriptive case study at Cambio CDS”.</a:t>
            </a:r>
          </a:p>
          <a:p>
            <a:pPr marL="0" indent="0">
              <a:buNone/>
            </a:pPr>
            <a:r>
              <a:rPr lang="en-GB" dirty="0"/>
              <a:t>[7]	D. </a:t>
            </a:r>
            <a:r>
              <a:rPr lang="en-GB" dirty="0" err="1"/>
              <a:t>Ratiu</a:t>
            </a:r>
            <a:r>
              <a:rPr lang="en-GB" dirty="0"/>
              <a:t>, B. </a:t>
            </a:r>
            <a:r>
              <a:rPr lang="en-GB" dirty="0" err="1"/>
              <a:t>Schaetz</a:t>
            </a:r>
            <a:r>
              <a:rPr lang="en-GB" dirty="0"/>
              <a:t>, M. </a:t>
            </a:r>
            <a:r>
              <a:rPr lang="en-GB" dirty="0" err="1"/>
              <a:t>Voelter</a:t>
            </a:r>
            <a:r>
              <a:rPr lang="en-GB" dirty="0"/>
              <a:t>, and B. Kolb, “Language engineering as an enabler for incrementally defined formal analyses,” 2012 1st Int. Work. Form. Methods </a:t>
            </a:r>
            <a:r>
              <a:rPr lang="en-GB" dirty="0" err="1"/>
              <a:t>Softw</a:t>
            </a:r>
            <a:r>
              <a:rPr lang="en-GB" dirty="0"/>
              <a:t>. Eng. Rigorous </a:t>
            </a:r>
            <a:r>
              <a:rPr lang="en-GB" dirty="0" err="1"/>
              <a:t>Agil</a:t>
            </a:r>
            <a:r>
              <a:rPr lang="en-GB" dirty="0"/>
              <a:t>. Approaches, </a:t>
            </a:r>
            <a:r>
              <a:rPr lang="en-GB" dirty="0" err="1"/>
              <a:t>FormSERA</a:t>
            </a:r>
            <a:r>
              <a:rPr lang="en-GB" dirty="0"/>
              <a:t> 2012 - Proc., pp. 9–15, 2012, </a:t>
            </a:r>
            <a:r>
              <a:rPr lang="en-GB" dirty="0" err="1"/>
              <a:t>doi</a:t>
            </a:r>
            <a:r>
              <a:rPr lang="en-GB" dirty="0"/>
              <a:t>: 10.1109/FORMSERA.2012.6229790.</a:t>
            </a:r>
          </a:p>
          <a:p>
            <a:pPr marL="0" indent="0">
              <a:buNone/>
            </a:pPr>
            <a:r>
              <a:rPr lang="en-GB" dirty="0"/>
              <a:t>[8]	H. S. </a:t>
            </a:r>
            <a:r>
              <a:rPr lang="en-GB" dirty="0" err="1"/>
              <a:t>Borum</a:t>
            </a:r>
            <a:r>
              <a:rPr lang="en-GB" dirty="0"/>
              <a:t>, H. </a:t>
            </a:r>
            <a:r>
              <a:rPr lang="en-GB" dirty="0" err="1"/>
              <a:t>Niss</a:t>
            </a:r>
            <a:r>
              <a:rPr lang="en-GB" dirty="0"/>
              <a:t>, and P. </a:t>
            </a:r>
            <a:r>
              <a:rPr lang="en-GB" dirty="0" err="1"/>
              <a:t>Sestoft</a:t>
            </a:r>
            <a:r>
              <a:rPr lang="en-GB" dirty="0"/>
              <a:t>, “On Designing Applied DSLs for Non-Programming Experts in Evolving Domains,” Proc. - 24th Int. Conf. Model. Eng. Lang. Syst. Model. 2021, pp. 227–238, 2021, </a:t>
            </a:r>
            <a:r>
              <a:rPr lang="en-GB" dirty="0" err="1"/>
              <a:t>doi</a:t>
            </a:r>
            <a:r>
              <a:rPr lang="en-GB" dirty="0"/>
              <a:t>: 10.1109/MODELS50736.2021.00031.</a:t>
            </a:r>
          </a:p>
          <a:p>
            <a:pPr marL="0" indent="0">
              <a:buNone/>
            </a:pPr>
            <a:r>
              <a:rPr lang="en-GB" dirty="0"/>
              <a:t>[9]	“Guideline Definition Language (GDL) – Assisting health care personnel and patients.” https://gdl-lang.org/ (accessed Jun. 24, 2023).</a:t>
            </a:r>
          </a:p>
          <a:p>
            <a:pPr marL="0" indent="0">
              <a:buNone/>
            </a:pPr>
            <a:r>
              <a:rPr lang="en-GB" dirty="0"/>
              <a:t>[10]	“Cambio CDS Clinical Decision Support - Cambio.” https://www.cambiogroup.com/our-solutions/cambio-cds-clinical-decision-support/ (accessed Jun. 24, 2023).</a:t>
            </a:r>
          </a:p>
          <a:p>
            <a:pPr marL="0" indent="0">
              <a:buNone/>
            </a:pPr>
            <a:r>
              <a:rPr lang="en-GB" dirty="0"/>
              <a:t>[11]	J. Fox, V. Patkar, and R. Thomson, “Decision support for health care: the </a:t>
            </a:r>
            <a:r>
              <a:rPr lang="en-GB" dirty="0" err="1"/>
              <a:t>PROforma</a:t>
            </a:r>
            <a:r>
              <a:rPr lang="en-GB" dirty="0"/>
              <a:t> evidence base,” Inform. Prim. Care, vol. 14, no. 1, pp. 49–54, 2006, </a:t>
            </a:r>
            <a:r>
              <a:rPr lang="en-GB" dirty="0" err="1"/>
              <a:t>doi</a:t>
            </a:r>
            <a:r>
              <a:rPr lang="en-GB" dirty="0"/>
              <a:t>: 10.14236/JHI.V14I1.616.</a:t>
            </a:r>
          </a:p>
          <a:p>
            <a:pPr marL="0" indent="0">
              <a:buNone/>
            </a:pPr>
            <a:r>
              <a:rPr lang="en-GB" dirty="0"/>
              <a:t>[12]	“Voluntis - Digital Therapeutics.” https://www.voluntis.com/ (accessed Jun. 24, 2023).</a:t>
            </a:r>
          </a:p>
          <a:p>
            <a:pPr marL="0" indent="0">
              <a:buNone/>
            </a:pPr>
            <a:r>
              <a:rPr lang="en-GB" dirty="0"/>
              <a:t>[13]	I. </a:t>
            </a:r>
            <a:r>
              <a:rPr lang="en-GB" dirty="0" err="1"/>
              <a:t>Poltronieri</a:t>
            </a:r>
            <a:r>
              <a:rPr lang="en-GB" dirty="0"/>
              <a:t>, A. F. </a:t>
            </a:r>
            <a:r>
              <a:rPr lang="en-GB" dirty="0" err="1"/>
              <a:t>Zorzo</a:t>
            </a:r>
            <a:r>
              <a:rPr lang="en-GB" dirty="0"/>
              <a:t>, M. Bernardino, and M. De </a:t>
            </a:r>
            <a:r>
              <a:rPr lang="en-GB" dirty="0" err="1"/>
              <a:t>Borba</a:t>
            </a:r>
            <a:r>
              <a:rPr lang="en-GB" dirty="0"/>
              <a:t> Campos, “USA-DSL: </a:t>
            </a:r>
            <a:r>
              <a:rPr lang="en-GB" dirty="0" err="1"/>
              <a:t>USAbility</a:t>
            </a:r>
            <a:r>
              <a:rPr lang="en-GB" dirty="0"/>
              <a:t> evaluation framework for domain-specific languages,” Proc. ACM </a:t>
            </a:r>
            <a:r>
              <a:rPr lang="en-GB" dirty="0" err="1"/>
              <a:t>Symp</a:t>
            </a:r>
            <a:r>
              <a:rPr lang="en-GB" dirty="0"/>
              <a:t>. Appl. </a:t>
            </a:r>
            <a:r>
              <a:rPr lang="en-GB" dirty="0" err="1"/>
              <a:t>Comput</a:t>
            </a:r>
            <a:r>
              <a:rPr lang="en-GB" dirty="0"/>
              <a:t>., pp. 2013–2021, Apr. 2018, </a:t>
            </a:r>
            <a:r>
              <a:rPr lang="en-GB" dirty="0" err="1"/>
              <a:t>doi</a:t>
            </a:r>
            <a:r>
              <a:rPr lang="en-GB" dirty="0"/>
              <a:t>: 10.1145/3167132.3167348.</a:t>
            </a:r>
          </a:p>
          <a:p>
            <a:pPr marL="0" indent="0">
              <a:buNone/>
            </a:pPr>
            <a:r>
              <a:rPr lang="en-GB" dirty="0"/>
              <a:t>[14]	A. (Professor in computer science) </a:t>
            </a:r>
            <a:r>
              <a:rPr lang="en-GB" dirty="0" err="1"/>
              <a:t>Wąsowski</a:t>
            </a:r>
            <a:r>
              <a:rPr lang="en-GB" dirty="0"/>
              <a:t> and T. Berger, “Domain-specific languages : effective modeling, automation, and reuse,” p. 485.</a:t>
            </a:r>
          </a:p>
          <a:p>
            <a:pPr marL="0" indent="0">
              <a:buNone/>
            </a:pPr>
            <a:r>
              <a:rPr lang="en-GB" dirty="0"/>
              <a:t>[15]	“</a:t>
            </a:r>
            <a:r>
              <a:rPr lang="en-GB" dirty="0" err="1"/>
              <a:t>MDENet</a:t>
            </a:r>
            <a:r>
              <a:rPr lang="en-GB" dirty="0"/>
              <a:t> – Home of the MDE community.” https://mde-network.com/ (accessed Jul. 23, 2023).</a:t>
            </a:r>
          </a:p>
          <a:p>
            <a:pPr marL="0" indent="0">
              <a:buNone/>
            </a:pPr>
            <a:endParaRPr lang="en-GB" dirty="0"/>
          </a:p>
          <a:p>
            <a:endParaRPr lang="el-GR" dirty="0"/>
          </a:p>
        </p:txBody>
      </p:sp>
      <p:sp>
        <p:nvSpPr>
          <p:cNvPr id="6" name="Date Placeholder 5">
            <a:extLst>
              <a:ext uri="{FF2B5EF4-FFF2-40B4-BE49-F238E27FC236}">
                <a16:creationId xmlns:a16="http://schemas.microsoft.com/office/drawing/2014/main" id="{96B52BBD-5B85-F854-C0F2-4B558D5D0EBE}"/>
              </a:ext>
            </a:extLst>
          </p:cNvPr>
          <p:cNvSpPr>
            <a:spLocks noGrp="1"/>
          </p:cNvSpPr>
          <p:nvPr>
            <p:ph type="dt" sz="half" idx="10"/>
          </p:nvPr>
        </p:nvSpPr>
        <p:spPr/>
        <p:txBody>
          <a:bodyPr/>
          <a:lstStyle/>
          <a:p>
            <a:fld id="{7529BD32-5CF5-4BFC-90B6-E2AA2A70E91B}" type="datetime1">
              <a:rPr lang="en-GB" smtClean="0"/>
              <a:t>05/12/2023</a:t>
            </a:fld>
            <a:endParaRPr lang="el-GR"/>
          </a:p>
        </p:txBody>
      </p:sp>
      <p:sp>
        <p:nvSpPr>
          <p:cNvPr id="7" name="Footer Placeholder 6">
            <a:extLst>
              <a:ext uri="{FF2B5EF4-FFF2-40B4-BE49-F238E27FC236}">
                <a16:creationId xmlns:a16="http://schemas.microsoft.com/office/drawing/2014/main" id="{58D91C81-2FA1-54C0-EBF6-F8E33ADC4A63}"/>
              </a:ext>
            </a:extLst>
          </p:cNvPr>
          <p:cNvSpPr>
            <a:spLocks noGrp="1"/>
          </p:cNvSpPr>
          <p:nvPr>
            <p:ph type="ftr" sz="quarter" idx="11"/>
          </p:nvPr>
        </p:nvSpPr>
        <p:spPr/>
        <p:txBody>
          <a:bodyPr/>
          <a:lstStyle/>
          <a:p>
            <a:endParaRPr lang="el-GR"/>
          </a:p>
        </p:txBody>
      </p:sp>
      <p:sp>
        <p:nvSpPr>
          <p:cNvPr id="8" name="Slide Number Placeholder 7">
            <a:extLst>
              <a:ext uri="{FF2B5EF4-FFF2-40B4-BE49-F238E27FC236}">
                <a16:creationId xmlns:a16="http://schemas.microsoft.com/office/drawing/2014/main" id="{DC360002-85BE-1A9F-0C13-CBB69BC74920}"/>
              </a:ext>
            </a:extLst>
          </p:cNvPr>
          <p:cNvSpPr>
            <a:spLocks noGrp="1"/>
          </p:cNvSpPr>
          <p:nvPr>
            <p:ph type="sldNum" sz="quarter" idx="12"/>
          </p:nvPr>
        </p:nvSpPr>
        <p:spPr/>
        <p:txBody>
          <a:bodyPr/>
          <a:lstStyle/>
          <a:p>
            <a:fld id="{5C029A5A-E19F-45FF-9B8F-3AC5FDEED292}" type="slidenum">
              <a:rPr lang="el-GR" smtClean="0"/>
              <a:t>27</a:t>
            </a:fld>
            <a:endParaRPr lang="el-GR"/>
          </a:p>
        </p:txBody>
      </p:sp>
    </p:spTree>
    <p:extLst>
      <p:ext uri="{BB962C8B-B14F-4D97-AF65-F5344CB8AC3E}">
        <p14:creationId xmlns:p14="http://schemas.microsoft.com/office/powerpoint/2010/main" val="3172208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C062-8394-8614-D3BA-1CF8A413AFFF}"/>
              </a:ext>
            </a:extLst>
          </p:cNvPr>
          <p:cNvSpPr>
            <a:spLocks noGrp="1"/>
          </p:cNvSpPr>
          <p:nvPr>
            <p:ph type="title"/>
          </p:nvPr>
        </p:nvSpPr>
        <p:spPr/>
        <p:txBody>
          <a:bodyPr/>
          <a:lstStyle/>
          <a:p>
            <a:r>
              <a:rPr lang="en-GB" dirty="0"/>
              <a:t>Questions and Contact</a:t>
            </a:r>
            <a:endParaRPr lang="el-GR" dirty="0"/>
          </a:p>
        </p:txBody>
      </p:sp>
      <p:sp>
        <p:nvSpPr>
          <p:cNvPr id="4" name="Subtitle 2">
            <a:extLst>
              <a:ext uri="{FF2B5EF4-FFF2-40B4-BE49-F238E27FC236}">
                <a16:creationId xmlns:a16="http://schemas.microsoft.com/office/drawing/2014/main" id="{3C9DDB8E-8C15-0B0A-01A0-AED81D9C438B}"/>
              </a:ext>
            </a:extLst>
          </p:cNvPr>
          <p:cNvSpPr txBox="1">
            <a:spLocks/>
          </p:cNvSpPr>
          <p:nvPr/>
        </p:nvSpPr>
        <p:spPr>
          <a:xfrm>
            <a:off x="851646" y="2895600"/>
            <a:ext cx="3881719" cy="282388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1500" b="1" dirty="0"/>
              <a:t>Sofia Meacham</a:t>
            </a:r>
            <a:r>
              <a:rPr lang="en-GB" sz="1500" dirty="0"/>
              <a:t>, Principal Academic, Computing &amp; Informatics, Bournemouth University</a:t>
            </a:r>
          </a:p>
          <a:p>
            <a:pPr marL="0" indent="0">
              <a:buNone/>
            </a:pPr>
            <a:r>
              <a:rPr lang="en-GB" sz="1500" dirty="0">
                <a:hlinkClick r:id="rId2"/>
              </a:rPr>
              <a:t>smeacham@bournemouth.ac.uk</a:t>
            </a:r>
            <a:endParaRPr lang="en-GB" sz="1500" dirty="0"/>
          </a:p>
          <a:p>
            <a:pPr marL="0" indent="0">
              <a:buNone/>
            </a:pPr>
            <a:r>
              <a:rPr lang="en-GB" sz="1500" dirty="0" err="1"/>
              <a:t>Linkedin</a:t>
            </a:r>
            <a:r>
              <a:rPr lang="en-GB" sz="1500" dirty="0"/>
              <a:t>: </a:t>
            </a:r>
            <a:r>
              <a:rPr lang="en-GB" sz="1500" dirty="0">
                <a:hlinkClick r:id="rId3"/>
              </a:rPr>
              <a:t>https://www.linkedin.com/in/sofiameacham/</a:t>
            </a:r>
            <a:r>
              <a:rPr lang="en-GB" sz="1500" dirty="0"/>
              <a:t> </a:t>
            </a:r>
          </a:p>
          <a:p>
            <a:pPr marL="0" indent="0">
              <a:buNone/>
            </a:pPr>
            <a:r>
              <a:rPr lang="en-GB" sz="1500" b="1" dirty="0"/>
              <a:t>Simon Fraser</a:t>
            </a:r>
            <a:r>
              <a:rPr lang="en-GB" sz="1500" dirty="0"/>
              <a:t>, Ass. Professor, Medical school, University of Southampton</a:t>
            </a:r>
          </a:p>
          <a:p>
            <a:pPr marL="0" indent="0">
              <a:buNone/>
            </a:pPr>
            <a:r>
              <a:rPr lang="en-GB" sz="1500" dirty="0">
                <a:hlinkClick r:id="rId4"/>
              </a:rPr>
              <a:t>s.fraser@soton.ac.uk</a:t>
            </a:r>
            <a:r>
              <a:rPr lang="en-GB" sz="1500" dirty="0"/>
              <a:t> </a:t>
            </a:r>
          </a:p>
          <a:p>
            <a:pPr marL="0" indent="0">
              <a:buNone/>
            </a:pPr>
            <a:endParaRPr lang="en-GB" sz="1500" dirty="0"/>
          </a:p>
          <a:p>
            <a:endParaRPr lang="el-GR" sz="1500" dirty="0"/>
          </a:p>
        </p:txBody>
      </p:sp>
      <p:sp>
        <p:nvSpPr>
          <p:cNvPr id="5" name="Subtitle 2">
            <a:extLst>
              <a:ext uri="{FF2B5EF4-FFF2-40B4-BE49-F238E27FC236}">
                <a16:creationId xmlns:a16="http://schemas.microsoft.com/office/drawing/2014/main" id="{B46FC4EA-AFA2-68BA-ABEF-604580A75DA5}"/>
              </a:ext>
            </a:extLst>
          </p:cNvPr>
          <p:cNvSpPr txBox="1">
            <a:spLocks/>
          </p:cNvSpPr>
          <p:nvPr/>
        </p:nvSpPr>
        <p:spPr>
          <a:xfrm>
            <a:off x="4991330" y="1930400"/>
            <a:ext cx="4887776" cy="2823882"/>
          </a:xfrm>
          <a:prstGeom prst="rect">
            <a:avLst/>
          </a:prstGeom>
        </p:spPr>
        <p:txBody>
          <a:bodyPr vert="horz" lIns="91440" tIns="45720" rIns="91440" bIns="45720" rtlCol="0" anchor="t">
            <a:normAutofit fontScale="850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GB" b="1" dirty="0"/>
              <a:t>Abiodun Adedeji</a:t>
            </a:r>
            <a:r>
              <a:rPr lang="en-GB" dirty="0"/>
              <a:t>, PG student of Computing &amp; Informatics, Bournemouth University</a:t>
            </a:r>
          </a:p>
          <a:p>
            <a:pPr algn="l"/>
            <a:r>
              <a:rPr lang="en-GB" dirty="0"/>
              <a:t>S5425588@bournemouth.ac.uk</a:t>
            </a:r>
          </a:p>
          <a:p>
            <a:pPr algn="l"/>
            <a:r>
              <a:rPr lang="en-GB" dirty="0">
                <a:hlinkClick r:id="rId5"/>
              </a:rPr>
              <a:t>https://www.linkedin.com/in/Abiodun-oluwabusola-adedeji</a:t>
            </a:r>
            <a:r>
              <a:rPr lang="en-GB" dirty="0"/>
              <a:t>   </a:t>
            </a:r>
          </a:p>
          <a:p>
            <a:pPr algn="l"/>
            <a:r>
              <a:rPr lang="en-GB" dirty="0"/>
              <a:t>   </a:t>
            </a:r>
          </a:p>
          <a:p>
            <a:pPr algn="l"/>
            <a:r>
              <a:rPr lang="en-GB" b="1" dirty="0"/>
              <a:t>Godwin </a:t>
            </a:r>
            <a:r>
              <a:rPr lang="en-GB" b="1" dirty="0" err="1"/>
              <a:t>Ukeje</a:t>
            </a:r>
            <a:r>
              <a:rPr lang="en-GB" dirty="0"/>
              <a:t>,  PG student of Computing &amp; Informatics, Bournemouth University</a:t>
            </a:r>
          </a:p>
          <a:p>
            <a:pPr algn="l"/>
            <a:r>
              <a:rPr lang="en-GB" dirty="0"/>
              <a:t>S5526474@bournemouth.ac.uk</a:t>
            </a:r>
          </a:p>
          <a:p>
            <a:pPr algn="l"/>
            <a:r>
              <a:rPr lang="en-GB" dirty="0">
                <a:hlinkClick r:id="rId6"/>
              </a:rPr>
              <a:t>https://www.linkedin.com/in/drgodwinukeje</a:t>
            </a:r>
            <a:r>
              <a:rPr lang="en-GB" dirty="0"/>
              <a:t> </a:t>
            </a:r>
            <a:endParaRPr lang="el-GR" dirty="0"/>
          </a:p>
        </p:txBody>
      </p:sp>
      <p:sp>
        <p:nvSpPr>
          <p:cNvPr id="6" name="Date Placeholder 5">
            <a:extLst>
              <a:ext uri="{FF2B5EF4-FFF2-40B4-BE49-F238E27FC236}">
                <a16:creationId xmlns:a16="http://schemas.microsoft.com/office/drawing/2014/main" id="{76F060FF-69AC-AE51-BFB8-C3724FCCC13A}"/>
              </a:ext>
            </a:extLst>
          </p:cNvPr>
          <p:cNvSpPr>
            <a:spLocks noGrp="1"/>
          </p:cNvSpPr>
          <p:nvPr>
            <p:ph type="dt" sz="half" idx="10"/>
          </p:nvPr>
        </p:nvSpPr>
        <p:spPr/>
        <p:txBody>
          <a:bodyPr/>
          <a:lstStyle/>
          <a:p>
            <a:fld id="{67596FB4-3676-4384-99F9-3F7EA0F2D9E4}" type="datetime1">
              <a:rPr lang="en-GB" smtClean="0"/>
              <a:t>05/12/2023</a:t>
            </a:fld>
            <a:endParaRPr lang="el-GR"/>
          </a:p>
        </p:txBody>
      </p:sp>
      <p:sp>
        <p:nvSpPr>
          <p:cNvPr id="7" name="Footer Placeholder 6">
            <a:extLst>
              <a:ext uri="{FF2B5EF4-FFF2-40B4-BE49-F238E27FC236}">
                <a16:creationId xmlns:a16="http://schemas.microsoft.com/office/drawing/2014/main" id="{0DAB3D39-B8B0-4D34-5648-F56796F107E4}"/>
              </a:ext>
            </a:extLst>
          </p:cNvPr>
          <p:cNvSpPr>
            <a:spLocks noGrp="1"/>
          </p:cNvSpPr>
          <p:nvPr>
            <p:ph type="ftr" sz="quarter" idx="11"/>
          </p:nvPr>
        </p:nvSpPr>
        <p:spPr/>
        <p:txBody>
          <a:bodyPr/>
          <a:lstStyle/>
          <a:p>
            <a:endParaRPr lang="el-GR" dirty="0"/>
          </a:p>
        </p:txBody>
      </p:sp>
      <p:sp>
        <p:nvSpPr>
          <p:cNvPr id="8" name="Slide Number Placeholder 7">
            <a:extLst>
              <a:ext uri="{FF2B5EF4-FFF2-40B4-BE49-F238E27FC236}">
                <a16:creationId xmlns:a16="http://schemas.microsoft.com/office/drawing/2014/main" id="{A25D4B16-5BA5-93CC-2846-C629808B62C3}"/>
              </a:ext>
            </a:extLst>
          </p:cNvPr>
          <p:cNvSpPr>
            <a:spLocks noGrp="1"/>
          </p:cNvSpPr>
          <p:nvPr>
            <p:ph type="sldNum" sz="quarter" idx="12"/>
          </p:nvPr>
        </p:nvSpPr>
        <p:spPr/>
        <p:txBody>
          <a:bodyPr/>
          <a:lstStyle/>
          <a:p>
            <a:fld id="{5C029A5A-E19F-45FF-9B8F-3AC5FDEED292}" type="slidenum">
              <a:rPr lang="el-GR" smtClean="0"/>
              <a:t>28</a:t>
            </a:fld>
            <a:endParaRPr lang="el-GR"/>
          </a:p>
        </p:txBody>
      </p:sp>
      <p:pic>
        <p:nvPicPr>
          <p:cNvPr id="9" name="Picture 8">
            <a:extLst>
              <a:ext uri="{FF2B5EF4-FFF2-40B4-BE49-F238E27FC236}">
                <a16:creationId xmlns:a16="http://schemas.microsoft.com/office/drawing/2014/main" id="{0CE2DCA6-35A0-1140-929E-EE3DA044AE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3809" y="6041363"/>
            <a:ext cx="1657511" cy="368726"/>
          </a:xfrm>
          <a:prstGeom prst="rect">
            <a:avLst/>
          </a:prstGeom>
        </p:spPr>
      </p:pic>
    </p:spTree>
    <p:extLst>
      <p:ext uri="{BB962C8B-B14F-4D97-AF65-F5344CB8AC3E}">
        <p14:creationId xmlns:p14="http://schemas.microsoft.com/office/powerpoint/2010/main" val="219495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60F5C2B3-11D6-E8B2-B86F-E2948EA9671C}"/>
              </a:ext>
            </a:extLst>
          </p:cNvPr>
          <p:cNvSpPr txBox="1"/>
          <p:nvPr/>
        </p:nvSpPr>
        <p:spPr>
          <a:xfrm>
            <a:off x="365526" y="1650129"/>
            <a:ext cx="9477721" cy="3693319"/>
          </a:xfrm>
          <a:prstGeom prst="rect">
            <a:avLst/>
          </a:prstGeom>
          <a:noFill/>
        </p:spPr>
        <p:txBody>
          <a:bodyPr wrap="square" rtlCol="0">
            <a:spAutoFit/>
          </a:bodyPr>
          <a:lstStyle/>
          <a:p>
            <a:pPr algn="just"/>
            <a:endParaRPr lang="en-GB" sz="1800" b="1" kern="0" dirty="0">
              <a:effectLst/>
              <a:latin typeface="Trebuchet MS" panose="020B0703020202090204" pitchFamily="34" charset="0"/>
              <a:ea typeface="Times New Roman" panose="02020603050405020304" pitchFamily="18" charset="0"/>
              <a:cs typeface="Times New Roman" panose="02020603050405020304" pitchFamily="18" charset="0"/>
            </a:endParaRPr>
          </a:p>
          <a:p>
            <a:pPr algn="just"/>
            <a:r>
              <a:rPr lang="en-GB" sz="1800" b="1" kern="0" dirty="0">
                <a:effectLst/>
                <a:latin typeface="Trebuchet MS" panose="020B0703020202090204" pitchFamily="34" charset="0"/>
                <a:ea typeface="Times New Roman" panose="02020603050405020304" pitchFamily="18" charset="0"/>
                <a:cs typeface="Times New Roman" panose="02020603050405020304" pitchFamily="18" charset="0"/>
              </a:rPr>
              <a:t>Primary Goal: </a:t>
            </a:r>
            <a:r>
              <a:rPr lang="en-GB" sz="1800" kern="0" dirty="0">
                <a:effectLst/>
                <a:latin typeface="Trebuchet MS" panose="020B0703020202090204" pitchFamily="34" charset="0"/>
                <a:ea typeface="Times New Roman" panose="02020603050405020304" pitchFamily="18" charset="0"/>
                <a:cs typeface="Times New Roman" panose="02020603050405020304" pitchFamily="18" charset="0"/>
              </a:rPr>
              <a:t>To critically evaluate the effectiveness and efficiency of domain-specific languages (DSLs) in the development of computerized clinical guidelines for Chronic Kidney Disease (CKD).</a:t>
            </a:r>
          </a:p>
          <a:p>
            <a:pPr algn="just"/>
            <a:endParaRPr lang="en-GB" sz="1800" kern="100" dirty="0">
              <a:effectLst/>
              <a:latin typeface="Trebuchet MS" panose="020B0703020202090204" pitchFamily="34" charset="0"/>
              <a:ea typeface="Calibri" panose="020F0502020204030204" pitchFamily="34" charset="0"/>
              <a:cs typeface="Times New Roman" panose="02020603050405020304" pitchFamily="18" charset="0"/>
            </a:endParaRPr>
          </a:p>
          <a:p>
            <a:pPr algn="just"/>
            <a:endParaRPr lang="en-GB" sz="1800" kern="100" dirty="0">
              <a:effectLst/>
              <a:latin typeface="Trebuchet MS" panose="020B0703020202090204" pitchFamily="34" charset="0"/>
              <a:ea typeface="Calibri" panose="020F0502020204030204" pitchFamily="34" charset="0"/>
              <a:cs typeface="Times New Roman" panose="02020603050405020304" pitchFamily="18" charset="0"/>
            </a:endParaRPr>
          </a:p>
          <a:p>
            <a:pPr algn="just"/>
            <a:r>
              <a:rPr lang="en-GB" sz="1800" b="1" kern="0" dirty="0">
                <a:effectLst/>
                <a:latin typeface="Trebuchet MS" panose="020B0703020202090204" pitchFamily="34" charset="0"/>
                <a:ea typeface="Times New Roman" panose="02020603050405020304" pitchFamily="18" charset="0"/>
                <a:cs typeface="Times New Roman" panose="02020603050405020304" pitchFamily="18" charset="0"/>
              </a:rPr>
              <a:t>Key Focus:</a:t>
            </a:r>
            <a:r>
              <a:rPr lang="en-GB" sz="1800" kern="0" dirty="0">
                <a:effectLst/>
                <a:latin typeface="Trebuchet MS" panose="020B0703020202090204" pitchFamily="34" charset="0"/>
                <a:ea typeface="Times New Roman" panose="02020603050405020304" pitchFamily="18" charset="0"/>
                <a:cs typeface="Times New Roman" panose="02020603050405020304" pitchFamily="18" charset="0"/>
              </a:rPr>
              <a:t> Utilization of </a:t>
            </a:r>
            <a:r>
              <a:rPr lang="en-GB" sz="1800" kern="0" dirty="0" err="1">
                <a:effectLst/>
                <a:latin typeface="Trebuchet MS" panose="020B0703020202090204" pitchFamily="34" charset="0"/>
                <a:ea typeface="Times New Roman" panose="02020603050405020304" pitchFamily="18" charset="0"/>
                <a:cs typeface="Times New Roman" panose="02020603050405020304" pitchFamily="18" charset="0"/>
              </a:rPr>
              <a:t>PROforma</a:t>
            </a:r>
            <a:r>
              <a:rPr lang="en-GB" sz="1800" kern="0" dirty="0">
                <a:effectLst/>
                <a:latin typeface="Trebuchet MS" panose="020B0703020202090204" pitchFamily="34" charset="0"/>
                <a:ea typeface="Times New Roman" panose="02020603050405020304" pitchFamily="18" charset="0"/>
                <a:cs typeface="Times New Roman" panose="02020603050405020304" pitchFamily="18" charset="0"/>
              </a:rPr>
              <a:t> and Guideline Definition Language 2 (GDL2) as examples.</a:t>
            </a:r>
          </a:p>
          <a:p>
            <a:pPr algn="just"/>
            <a:endParaRPr lang="en-GB" sz="1800" kern="100" dirty="0">
              <a:effectLst/>
              <a:latin typeface="Trebuchet MS" panose="020B0703020202090204" pitchFamily="34" charset="0"/>
              <a:ea typeface="Calibri" panose="020F0502020204030204" pitchFamily="34" charset="0"/>
              <a:cs typeface="Times New Roman" panose="02020603050405020304" pitchFamily="18" charset="0"/>
            </a:endParaRPr>
          </a:p>
          <a:p>
            <a:pPr algn="just"/>
            <a:endParaRPr lang="en-GB" sz="1800" kern="100" dirty="0">
              <a:effectLst/>
              <a:latin typeface="Trebuchet MS" panose="020B0703020202090204" pitchFamily="34" charset="0"/>
              <a:ea typeface="Calibri" panose="020F0502020204030204" pitchFamily="34" charset="0"/>
              <a:cs typeface="Times New Roman" panose="02020603050405020304" pitchFamily="18" charset="0"/>
            </a:endParaRPr>
          </a:p>
          <a:p>
            <a:pPr algn="just"/>
            <a:r>
              <a:rPr lang="en-GB" sz="1800" b="1" kern="0" dirty="0">
                <a:effectLst/>
                <a:latin typeface="Trebuchet MS" panose="020B0703020202090204" pitchFamily="34" charset="0"/>
                <a:ea typeface="Times New Roman" panose="02020603050405020304" pitchFamily="18" charset="0"/>
                <a:cs typeface="Times New Roman" panose="02020603050405020304" pitchFamily="18" charset="0"/>
              </a:rPr>
              <a:t>Secondary goal/Impact: </a:t>
            </a:r>
            <a:r>
              <a:rPr lang="en-GB" sz="1800" kern="0" dirty="0">
                <a:effectLst/>
                <a:latin typeface="Trebuchet MS" panose="020B0703020202090204" pitchFamily="34" charset="0"/>
                <a:ea typeface="Times New Roman" panose="02020603050405020304" pitchFamily="18" charset="0"/>
                <a:cs typeface="Times New Roman" panose="02020603050405020304" pitchFamily="18" charset="0"/>
              </a:rPr>
              <a:t>To assess the applicability and adaptability of these guidelines in real-world clinical and educational settings.</a:t>
            </a:r>
            <a:endParaRPr lang="en-GB" sz="1800" kern="100" dirty="0">
              <a:effectLst/>
              <a:latin typeface="Trebuchet MS" panose="020B0703020202090204" pitchFamily="34" charset="0"/>
              <a:ea typeface="Calibri" panose="020F0502020204030204" pitchFamily="34" charset="0"/>
              <a:cs typeface="Times New Roman" panose="02020603050405020304" pitchFamily="18" charset="0"/>
            </a:endParaRPr>
          </a:p>
          <a:p>
            <a:endParaRPr lang="en-GB" dirty="0">
              <a:latin typeface="Trebuchet MS" panose="020B0703020202090204" pitchFamily="34" charset="0"/>
            </a:endParaRPr>
          </a:p>
        </p:txBody>
      </p:sp>
      <p:sp>
        <p:nvSpPr>
          <p:cNvPr id="4" name="Date Placeholder 3">
            <a:extLst>
              <a:ext uri="{FF2B5EF4-FFF2-40B4-BE49-F238E27FC236}">
                <a16:creationId xmlns:a16="http://schemas.microsoft.com/office/drawing/2014/main" id="{4F90456B-57FF-C648-85F6-BC50AD17A652}"/>
              </a:ext>
            </a:extLst>
          </p:cNvPr>
          <p:cNvSpPr>
            <a:spLocks noGrp="1"/>
          </p:cNvSpPr>
          <p:nvPr>
            <p:ph type="dt" sz="half" idx="10"/>
          </p:nvPr>
        </p:nvSpPr>
        <p:spPr/>
        <p:txBody>
          <a:bodyPr/>
          <a:lstStyle/>
          <a:p>
            <a:fld id="{3AE7430B-F8E4-4722-903C-CA5F7E4DEFC8}" type="datetime1">
              <a:rPr lang="en-GB" smtClean="0"/>
              <a:t>05/12/2023</a:t>
            </a:fld>
            <a:endParaRPr lang="el-GR"/>
          </a:p>
        </p:txBody>
      </p:sp>
      <p:sp>
        <p:nvSpPr>
          <p:cNvPr id="5" name="Footer Placeholder 4">
            <a:extLst>
              <a:ext uri="{FF2B5EF4-FFF2-40B4-BE49-F238E27FC236}">
                <a16:creationId xmlns:a16="http://schemas.microsoft.com/office/drawing/2014/main" id="{15143D6B-9ABC-0BAC-D3DD-01D6C52956D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0422B03-972D-8FAE-0AF2-B3B272A95597}"/>
              </a:ext>
            </a:extLst>
          </p:cNvPr>
          <p:cNvSpPr>
            <a:spLocks noGrp="1"/>
          </p:cNvSpPr>
          <p:nvPr>
            <p:ph type="sldNum" sz="quarter" idx="12"/>
          </p:nvPr>
        </p:nvSpPr>
        <p:spPr/>
        <p:txBody>
          <a:bodyPr/>
          <a:lstStyle/>
          <a:p>
            <a:fld id="{5C029A5A-E19F-45FF-9B8F-3AC5FDEED292}" type="slidenum">
              <a:rPr lang="el-GR" smtClean="0"/>
              <a:t>3</a:t>
            </a:fld>
            <a:endParaRPr lang="el-GR"/>
          </a:p>
        </p:txBody>
      </p:sp>
      <p:sp>
        <p:nvSpPr>
          <p:cNvPr id="7" name="Title 1">
            <a:extLst>
              <a:ext uri="{FF2B5EF4-FFF2-40B4-BE49-F238E27FC236}">
                <a16:creationId xmlns:a16="http://schemas.microsoft.com/office/drawing/2014/main" id="{7B886396-B268-E179-2A4F-9812B89ABD8B}"/>
              </a:ext>
            </a:extLst>
          </p:cNvPr>
          <p:cNvSpPr>
            <a:spLocks noGrp="1"/>
          </p:cNvSpPr>
          <p:nvPr>
            <p:ph type="title"/>
          </p:nvPr>
        </p:nvSpPr>
        <p:spPr>
          <a:xfrm>
            <a:off x="257950" y="259977"/>
            <a:ext cx="8596668" cy="1320800"/>
          </a:xfrm>
        </p:spPr>
        <p:txBody>
          <a:bodyPr/>
          <a:lstStyle/>
          <a:p>
            <a:r>
              <a:rPr lang="en-GB" dirty="0" err="1"/>
              <a:t>MDEnet</a:t>
            </a:r>
            <a:r>
              <a:rPr lang="en-GB" dirty="0"/>
              <a:t> project description</a:t>
            </a:r>
            <a:endParaRPr lang="el-GR" dirty="0"/>
          </a:p>
        </p:txBody>
      </p:sp>
    </p:spTree>
    <p:extLst>
      <p:ext uri="{BB962C8B-B14F-4D97-AF65-F5344CB8AC3E}">
        <p14:creationId xmlns:p14="http://schemas.microsoft.com/office/powerpoint/2010/main" val="1331447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B003-DA8B-1BCB-682B-BF50B0392E51}"/>
              </a:ext>
            </a:extLst>
          </p:cNvPr>
          <p:cNvSpPr>
            <a:spLocks noGrp="1"/>
          </p:cNvSpPr>
          <p:nvPr>
            <p:ph type="title"/>
          </p:nvPr>
        </p:nvSpPr>
        <p:spPr/>
        <p:txBody>
          <a:bodyPr/>
          <a:lstStyle/>
          <a:p>
            <a:r>
              <a:rPr lang="en-GB" dirty="0"/>
              <a:t>Presentation Outline</a:t>
            </a:r>
            <a:endParaRPr lang="el-GR" dirty="0"/>
          </a:p>
        </p:txBody>
      </p:sp>
      <p:sp>
        <p:nvSpPr>
          <p:cNvPr id="3" name="Content Placeholder 2">
            <a:extLst>
              <a:ext uri="{FF2B5EF4-FFF2-40B4-BE49-F238E27FC236}">
                <a16:creationId xmlns:a16="http://schemas.microsoft.com/office/drawing/2014/main" id="{19334F20-EE61-600C-883F-88255B0AF51F}"/>
              </a:ext>
            </a:extLst>
          </p:cNvPr>
          <p:cNvSpPr>
            <a:spLocks noGrp="1"/>
          </p:cNvSpPr>
          <p:nvPr>
            <p:ph idx="1"/>
          </p:nvPr>
        </p:nvSpPr>
        <p:spPr>
          <a:xfrm>
            <a:off x="614581" y="1721318"/>
            <a:ext cx="8596668" cy="3880773"/>
          </a:xfrm>
        </p:spPr>
        <p:txBody>
          <a:bodyPr>
            <a:normAutofit fontScale="92500" lnSpcReduction="20000"/>
          </a:bodyPr>
          <a:lstStyle/>
          <a:p>
            <a:r>
              <a:rPr lang="en-GB" dirty="0" err="1"/>
              <a:t>MDEnet</a:t>
            </a:r>
            <a:r>
              <a:rPr lang="en-GB" dirty="0"/>
              <a:t> project description</a:t>
            </a:r>
            <a:r>
              <a:rPr lang="en-GB" baseline="30000" dirty="0"/>
              <a:t>1</a:t>
            </a:r>
          </a:p>
          <a:p>
            <a:r>
              <a:rPr lang="en-GB" dirty="0">
                <a:solidFill>
                  <a:srgbClr val="FF0000"/>
                </a:solidFill>
              </a:rPr>
              <a:t>Problem:</a:t>
            </a:r>
          </a:p>
          <a:p>
            <a:pPr lvl="1"/>
            <a:r>
              <a:rPr lang="en-GB" dirty="0">
                <a:solidFill>
                  <a:srgbClr val="FF0000"/>
                </a:solidFill>
              </a:rPr>
              <a:t>CKD clinical protocol</a:t>
            </a:r>
          </a:p>
          <a:p>
            <a:pPr lvl="1"/>
            <a:r>
              <a:rPr lang="en-GB" dirty="0">
                <a:solidFill>
                  <a:srgbClr val="FF0000"/>
                </a:solidFill>
              </a:rPr>
              <a:t>Education perspective for CKD clinical protocol</a:t>
            </a:r>
          </a:p>
          <a:p>
            <a:pPr lvl="1"/>
            <a:r>
              <a:rPr lang="en-GB" dirty="0">
                <a:solidFill>
                  <a:srgbClr val="FF0000"/>
                </a:solidFill>
              </a:rPr>
              <a:t>Developed CKD protocol flow-chart</a:t>
            </a:r>
          </a:p>
          <a:p>
            <a:r>
              <a:rPr lang="en-GB" dirty="0"/>
              <a:t>DSL solution and evaluation</a:t>
            </a:r>
          </a:p>
          <a:p>
            <a:pPr lvl="1"/>
            <a:r>
              <a:rPr lang="en-GB" dirty="0"/>
              <a:t>Proforma</a:t>
            </a:r>
          </a:p>
          <a:p>
            <a:pPr lvl="1"/>
            <a:r>
              <a:rPr lang="en-GB" dirty="0"/>
              <a:t>CDG</a:t>
            </a:r>
          </a:p>
          <a:p>
            <a:r>
              <a:rPr lang="en-GB" dirty="0"/>
              <a:t>Conclusions</a:t>
            </a:r>
          </a:p>
          <a:p>
            <a:endParaRPr lang="en-GB" dirty="0"/>
          </a:p>
          <a:p>
            <a:r>
              <a:rPr lang="en-GB" baseline="30000" dirty="0"/>
              <a:t>1</a:t>
            </a:r>
            <a:r>
              <a:rPr lang="en-GB" dirty="0"/>
              <a:t>Funded by </a:t>
            </a:r>
            <a:r>
              <a:rPr lang="en-GB" dirty="0" err="1"/>
              <a:t>MDEnet</a:t>
            </a:r>
            <a:r>
              <a:rPr lang="en-GB" dirty="0"/>
              <a:t> EPSRC project managed by King’s College in </a:t>
            </a:r>
            <a:r>
              <a:rPr lang="en-GB" dirty="0" err="1"/>
              <a:t>Londonb</a:t>
            </a:r>
            <a:r>
              <a:rPr lang="en-GB" dirty="0"/>
              <a:t> (</a:t>
            </a:r>
            <a:r>
              <a:rPr lang="en-GB" dirty="0">
                <a:hlinkClick r:id="rId2"/>
              </a:rPr>
              <a:t>https://mde-network.com/</a:t>
            </a:r>
            <a:r>
              <a:rPr lang="en-GB" dirty="0"/>
              <a:t> ) - </a:t>
            </a:r>
            <a:r>
              <a:rPr lang="en-GB" dirty="0" err="1"/>
              <a:t>seedcorn</a:t>
            </a:r>
            <a:r>
              <a:rPr lang="en-GB" dirty="0"/>
              <a:t> funding.</a:t>
            </a:r>
            <a:endParaRPr lang="el-GR" dirty="0"/>
          </a:p>
        </p:txBody>
      </p:sp>
      <p:sp>
        <p:nvSpPr>
          <p:cNvPr id="4" name="Date Placeholder 3">
            <a:extLst>
              <a:ext uri="{FF2B5EF4-FFF2-40B4-BE49-F238E27FC236}">
                <a16:creationId xmlns:a16="http://schemas.microsoft.com/office/drawing/2014/main" id="{D17FA7DF-6421-416F-EF1A-607D066E8E78}"/>
              </a:ext>
            </a:extLst>
          </p:cNvPr>
          <p:cNvSpPr>
            <a:spLocks noGrp="1"/>
          </p:cNvSpPr>
          <p:nvPr>
            <p:ph type="dt" sz="half" idx="10"/>
          </p:nvPr>
        </p:nvSpPr>
        <p:spPr/>
        <p:txBody>
          <a:bodyPr/>
          <a:lstStyle/>
          <a:p>
            <a:fld id="{6C0B5D0E-E760-4D56-8BBA-A0DAA244105E}" type="datetime1">
              <a:rPr lang="en-GB" smtClean="0"/>
              <a:t>05/12/2023</a:t>
            </a:fld>
            <a:endParaRPr lang="el-GR"/>
          </a:p>
        </p:txBody>
      </p:sp>
      <p:sp>
        <p:nvSpPr>
          <p:cNvPr id="5" name="Footer Placeholder 4">
            <a:extLst>
              <a:ext uri="{FF2B5EF4-FFF2-40B4-BE49-F238E27FC236}">
                <a16:creationId xmlns:a16="http://schemas.microsoft.com/office/drawing/2014/main" id="{7554860D-65C6-6432-0D01-53AE6C2A99F8}"/>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719C12C0-1832-630D-CF0C-C05B068E9D4E}"/>
              </a:ext>
            </a:extLst>
          </p:cNvPr>
          <p:cNvSpPr>
            <a:spLocks noGrp="1"/>
          </p:cNvSpPr>
          <p:nvPr>
            <p:ph type="sldNum" sz="quarter" idx="12"/>
          </p:nvPr>
        </p:nvSpPr>
        <p:spPr/>
        <p:txBody>
          <a:bodyPr/>
          <a:lstStyle/>
          <a:p>
            <a:fld id="{5C029A5A-E19F-45FF-9B8F-3AC5FDEED292}" type="slidenum">
              <a:rPr lang="el-GR" smtClean="0"/>
              <a:t>4</a:t>
            </a:fld>
            <a:endParaRPr lang="el-GR"/>
          </a:p>
        </p:txBody>
      </p:sp>
    </p:spTree>
    <p:extLst>
      <p:ext uri="{BB962C8B-B14F-4D97-AF65-F5344CB8AC3E}">
        <p14:creationId xmlns:p14="http://schemas.microsoft.com/office/powerpoint/2010/main" val="48843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1EE1AA-4266-515F-3D22-ACFA4222FDC2}"/>
              </a:ext>
            </a:extLst>
          </p:cNvPr>
          <p:cNvSpPr txBox="1"/>
          <p:nvPr/>
        </p:nvSpPr>
        <p:spPr>
          <a:xfrm>
            <a:off x="101600" y="0"/>
            <a:ext cx="6959158" cy="7052956"/>
          </a:xfrm>
          <a:prstGeom prst="rect">
            <a:avLst/>
          </a:prstGeom>
          <a:noFill/>
        </p:spPr>
        <p:txBody>
          <a:bodyPr wrap="square" rtlCol="0">
            <a:spAutoFit/>
          </a:bodyPr>
          <a:lstStyle/>
          <a:p>
            <a:pPr lvl="0">
              <a:lnSpc>
                <a:spcPct val="115000"/>
              </a:lnSpc>
              <a:spcAft>
                <a:spcPts val="1000"/>
              </a:spcAft>
              <a:buSzPts val="1000"/>
              <a:tabLst>
                <a:tab pos="457200" algn="l"/>
              </a:tabLst>
            </a:pPr>
            <a:r>
              <a:rPr lang="en-GB" sz="1600" b="1" kern="0" dirty="0">
                <a:effectLst/>
                <a:latin typeface="Trebuchet MS" panose="020B0703020202090204" pitchFamily="34" charset="0"/>
                <a:ea typeface="Times New Roman" panose="02020603050405020304" pitchFamily="18" charset="0"/>
                <a:cs typeface="Times New Roman" panose="02020603050405020304" pitchFamily="18" charset="0"/>
              </a:rPr>
              <a:t>INTRODUCTION: CKD AND ITS IMPACT ON HEALTHCARE</a:t>
            </a:r>
            <a:r>
              <a:rPr lang="en-GB" sz="1200" kern="0" dirty="0">
                <a:effectLst/>
                <a:latin typeface="Trebuchet MS" panose="020B0703020202090204" pitchFamily="34" charset="0"/>
                <a:ea typeface="Times New Roman" panose="02020603050405020304" pitchFamily="18" charset="0"/>
                <a:cs typeface="Times New Roman" panose="02020603050405020304" pitchFamily="18" charset="0"/>
              </a:rPr>
              <a:t>.</a:t>
            </a:r>
          </a:p>
          <a:p>
            <a:pPr lvl="0">
              <a:lnSpc>
                <a:spcPct val="115000"/>
              </a:lnSpc>
              <a:spcAft>
                <a:spcPts val="1000"/>
              </a:spcAft>
              <a:buSzPts val="1000"/>
              <a:tabLst>
                <a:tab pos="457200" algn="l"/>
              </a:tabLst>
            </a:pPr>
            <a:endParaRPr lang="en-GB" sz="1100" kern="100" dirty="0">
              <a:effectLst/>
              <a:latin typeface="Trebuchet MS" panose="020B070302020209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GB" sz="1400" b="1" kern="0" dirty="0">
                <a:effectLst/>
                <a:latin typeface="Trebuchet MS" panose="020B0703020202090204" pitchFamily="34" charset="0"/>
                <a:ea typeface="Times New Roman" panose="02020603050405020304" pitchFamily="18" charset="0"/>
                <a:cs typeface="Times New Roman" panose="02020603050405020304" pitchFamily="18" charset="0"/>
              </a:rPr>
              <a:t>What is CKD?</a:t>
            </a:r>
            <a:r>
              <a:rPr lang="en-GB" sz="1200" b="1" kern="100" dirty="0">
                <a:latin typeface="Trebuchet MS" panose="020B0703020202090204" pitchFamily="34" charset="0"/>
                <a:ea typeface="Calibri" panose="020F0502020204030204" pitchFamily="34" charset="0"/>
                <a:cs typeface="Times New Roman" panose="02020603050405020304" pitchFamily="18" charset="0"/>
              </a:rPr>
              <a:t>: </a:t>
            </a:r>
            <a:r>
              <a:rPr lang="en-GB" sz="1400" kern="0" dirty="0">
                <a:effectLst/>
                <a:latin typeface="Trebuchet MS" panose="020B0703020202090204" pitchFamily="34" charset="0"/>
                <a:ea typeface="Times New Roman" panose="02020603050405020304" pitchFamily="18" charset="0"/>
                <a:cs typeface="Times New Roman" panose="02020603050405020304" pitchFamily="18" charset="0"/>
              </a:rPr>
              <a:t>A long-term condition where the kidneys do not function effectively, It's progressive, often developing over many years.</a:t>
            </a:r>
            <a:endParaRPr lang="en-GB" sz="1200" kern="100" dirty="0">
              <a:effectLst/>
              <a:latin typeface="Trebuchet MS" panose="020B070302020209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GB" sz="1400" b="1" kern="0" dirty="0">
                <a:effectLst/>
                <a:latin typeface="Trebuchet MS" panose="020B0703020202090204" pitchFamily="34" charset="0"/>
                <a:ea typeface="Times New Roman" panose="02020603050405020304" pitchFamily="18" charset="0"/>
                <a:cs typeface="Times New Roman" panose="02020603050405020304" pitchFamily="18" charset="0"/>
              </a:rPr>
              <a:t>Stages of CKD:</a:t>
            </a:r>
            <a:r>
              <a:rPr lang="en-GB" sz="1200" b="1" kern="100" dirty="0">
                <a:latin typeface="Trebuchet MS" panose="020B0703020202090204" pitchFamily="34" charset="0"/>
                <a:ea typeface="Calibri" panose="020F0502020204030204" pitchFamily="34" charset="0"/>
                <a:cs typeface="Times New Roman" panose="02020603050405020304" pitchFamily="18" charset="0"/>
              </a:rPr>
              <a:t>: </a:t>
            </a:r>
            <a:r>
              <a:rPr lang="en-GB" sz="1400" kern="0" dirty="0">
                <a:effectLst/>
                <a:latin typeface="Trebuchet MS" panose="020B0703020202090204" pitchFamily="34" charset="0"/>
                <a:ea typeface="Times New Roman" panose="02020603050405020304" pitchFamily="18" charset="0"/>
                <a:cs typeface="Times New Roman" panose="02020603050405020304" pitchFamily="18" charset="0"/>
              </a:rPr>
              <a:t>CKD is categorized into five stages, from mild (stage 1) to complete kidney failure (stage 5).</a:t>
            </a:r>
            <a:endParaRPr lang="en-GB" sz="1200" kern="100" dirty="0">
              <a:effectLst/>
              <a:latin typeface="Trebuchet MS" panose="020B070302020209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GB" sz="1400" b="1" kern="0" dirty="0">
                <a:effectLst/>
                <a:latin typeface="Trebuchet MS" panose="020B0703020202090204" pitchFamily="34" charset="0"/>
                <a:ea typeface="Times New Roman" panose="02020603050405020304" pitchFamily="18" charset="0"/>
                <a:cs typeface="Times New Roman" panose="02020603050405020304" pitchFamily="18" charset="0"/>
              </a:rPr>
              <a:t>Prevalence:</a:t>
            </a:r>
            <a:r>
              <a:rPr lang="en-GB" sz="1200" b="1" kern="100" dirty="0">
                <a:latin typeface="Trebuchet MS" panose="020B0703020202090204" pitchFamily="34" charset="0"/>
                <a:ea typeface="Calibri" panose="020F0502020204030204" pitchFamily="34" charset="0"/>
                <a:cs typeface="Times New Roman" panose="02020603050405020304" pitchFamily="18" charset="0"/>
              </a:rPr>
              <a:t> </a:t>
            </a:r>
            <a:r>
              <a:rPr lang="en-GB" sz="1400" kern="0" dirty="0">
                <a:effectLst/>
                <a:latin typeface="Trebuchet MS" panose="020B0703020202090204" pitchFamily="34" charset="0"/>
                <a:ea typeface="Times New Roman" panose="02020603050405020304" pitchFamily="18" charset="0"/>
                <a:cs typeface="Times New Roman" panose="02020603050405020304" pitchFamily="18" charset="0"/>
              </a:rPr>
              <a:t>Affects approximately 10% of the global population and is more common in older adults and those with conditions like diabetes and hypertension. </a:t>
            </a:r>
            <a:r>
              <a:rPr lang="en-GB" sz="1400" kern="0" dirty="0">
                <a:latin typeface="Trebuchet MS" panose="020B0703020202090204" pitchFamily="34" charset="0"/>
                <a:ea typeface="Times New Roman" panose="02020603050405020304" pitchFamily="18" charset="0"/>
                <a:cs typeface="Times New Roman" panose="02020603050405020304" pitchFamily="18" charset="0"/>
              </a:rPr>
              <a:t>Increasing prevalence and impact in many regions globally</a:t>
            </a:r>
            <a:endParaRPr lang="en-GB" sz="1200" kern="100" dirty="0">
              <a:effectLst/>
              <a:latin typeface="Trebuchet MS" panose="020B070302020209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GB" sz="1400" b="1" kern="0" dirty="0">
                <a:effectLst/>
                <a:latin typeface="Trebuchet MS" panose="020B0703020202090204" pitchFamily="34" charset="0"/>
                <a:ea typeface="Times New Roman" panose="02020603050405020304" pitchFamily="18" charset="0"/>
                <a:cs typeface="Times New Roman" panose="02020603050405020304" pitchFamily="18" charset="0"/>
              </a:rPr>
              <a:t>Impact on Healthcare:</a:t>
            </a:r>
            <a:endParaRPr lang="en-GB" sz="1200" kern="100" dirty="0">
              <a:effectLst/>
              <a:latin typeface="Trebuchet MS" panose="020B070302020209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SzPts val="1000"/>
              <a:buFont typeface="Symbol" panose="05050102010706020507" pitchFamily="18" charset="2"/>
              <a:buChar char=""/>
              <a:tabLst>
                <a:tab pos="914400" algn="l"/>
              </a:tabLst>
            </a:pPr>
            <a:r>
              <a:rPr lang="en-GB" sz="1400" kern="0" dirty="0">
                <a:effectLst/>
                <a:latin typeface="Trebuchet MS" panose="020B0703020202090204" pitchFamily="34" charset="0"/>
                <a:ea typeface="Times New Roman" panose="02020603050405020304" pitchFamily="18" charset="0"/>
                <a:cs typeface="Times New Roman" panose="02020603050405020304" pitchFamily="18" charset="0"/>
              </a:rPr>
              <a:t>Major contributor to morbidity and mortality.</a:t>
            </a:r>
            <a:endParaRPr lang="en-GB" sz="1200" kern="100" dirty="0">
              <a:effectLst/>
              <a:latin typeface="Trebuchet MS" panose="020B070302020209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SzPts val="1000"/>
              <a:buFont typeface="Symbol" panose="05050102010706020507" pitchFamily="18" charset="2"/>
              <a:buChar char=""/>
              <a:tabLst>
                <a:tab pos="914400" algn="l"/>
              </a:tabLst>
            </a:pPr>
            <a:r>
              <a:rPr lang="en-GB" sz="1400" kern="0" dirty="0">
                <a:effectLst/>
                <a:latin typeface="Trebuchet MS" panose="020B0703020202090204" pitchFamily="34" charset="0"/>
                <a:ea typeface="Times New Roman" panose="02020603050405020304" pitchFamily="18" charset="0"/>
                <a:cs typeface="Times New Roman" panose="02020603050405020304" pitchFamily="18" charset="0"/>
              </a:rPr>
              <a:t>Increases the risk of hospitalizations and healthcare utilization.</a:t>
            </a:r>
            <a:endParaRPr lang="en-GB" sz="1200" kern="100" dirty="0">
              <a:effectLst/>
              <a:latin typeface="Trebuchet MS" panose="020B0703020202090204" pitchFamily="34" charset="0"/>
              <a:ea typeface="Calibri" panose="020F0502020204030204" pitchFamily="34" charset="0"/>
              <a:cs typeface="Times New Roman" panose="02020603050405020304" pitchFamily="18" charset="0"/>
            </a:endParaRPr>
          </a:p>
          <a:p>
            <a:pPr marL="742950" lvl="1" indent="-285750">
              <a:lnSpc>
                <a:spcPct val="115000"/>
              </a:lnSpc>
              <a:spcAft>
                <a:spcPts val="1000"/>
              </a:spcAft>
              <a:buSzPts val="1000"/>
              <a:buFont typeface="Symbol" panose="05050102010706020507" pitchFamily="18" charset="2"/>
              <a:buChar char=""/>
              <a:tabLst>
                <a:tab pos="914400" algn="l"/>
              </a:tabLst>
            </a:pPr>
            <a:r>
              <a:rPr lang="en-GB" sz="1400" kern="0" dirty="0">
                <a:effectLst/>
                <a:latin typeface="Trebuchet MS" panose="020B0703020202090204" pitchFamily="34" charset="0"/>
                <a:ea typeface="Times New Roman" panose="02020603050405020304" pitchFamily="18" charset="0"/>
                <a:cs typeface="Times New Roman" panose="02020603050405020304" pitchFamily="18" charset="0"/>
              </a:rPr>
              <a:t>Significant impact on the quality of life for patients.</a:t>
            </a:r>
            <a:endParaRPr lang="en-GB" sz="1200" kern="100" dirty="0">
              <a:effectLst/>
              <a:latin typeface="Trebuchet MS" panose="020B070302020209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GB" sz="1400" b="1" kern="0" dirty="0">
                <a:effectLst/>
                <a:latin typeface="Trebuchet MS" panose="020B0703020202090204" pitchFamily="34" charset="0"/>
                <a:ea typeface="Times New Roman" panose="02020603050405020304" pitchFamily="18" charset="0"/>
                <a:cs typeface="Times New Roman" panose="02020603050405020304" pitchFamily="18" charset="0"/>
              </a:rPr>
              <a:t>Economic Burden:</a:t>
            </a:r>
            <a:r>
              <a:rPr lang="en-GB" sz="1200" b="1" kern="100" dirty="0">
                <a:latin typeface="Trebuchet MS" panose="020B0703020202090204" pitchFamily="34" charset="0"/>
                <a:ea typeface="Calibri" panose="020F0502020204030204" pitchFamily="34" charset="0"/>
                <a:cs typeface="Times New Roman" panose="02020603050405020304" pitchFamily="18" charset="0"/>
              </a:rPr>
              <a:t> </a:t>
            </a:r>
            <a:r>
              <a:rPr lang="en-GB" sz="1400" kern="0" dirty="0">
                <a:effectLst/>
                <a:latin typeface="Trebuchet MS" panose="020B0703020202090204" pitchFamily="34" charset="0"/>
                <a:ea typeface="Times New Roman" panose="02020603050405020304" pitchFamily="18" charset="0"/>
                <a:cs typeface="Times New Roman" panose="02020603050405020304" pitchFamily="18" charset="0"/>
              </a:rPr>
              <a:t>Management of late-stage CKD is costly due to dialysis and transplantation needs, Preventive care and early intervention can reduce long-term costs.</a:t>
            </a:r>
            <a:endParaRPr lang="en-GB" sz="1200" kern="100" dirty="0">
              <a:effectLst/>
              <a:latin typeface="Trebuchet MS" panose="020B070302020209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GB" sz="1400" b="1" kern="0" dirty="0">
                <a:effectLst/>
                <a:latin typeface="Trebuchet MS" panose="020B0703020202090204" pitchFamily="34" charset="0"/>
                <a:ea typeface="Times New Roman" panose="02020603050405020304" pitchFamily="18" charset="0"/>
                <a:cs typeface="Times New Roman" panose="02020603050405020304" pitchFamily="18" charset="0"/>
              </a:rPr>
              <a:t>Importance of Management:</a:t>
            </a:r>
            <a:r>
              <a:rPr lang="en-GB" sz="1200" b="1" kern="100" dirty="0">
                <a:latin typeface="Trebuchet MS" panose="020B0703020202090204" pitchFamily="34" charset="0"/>
                <a:ea typeface="Calibri" panose="020F0502020204030204" pitchFamily="34" charset="0"/>
                <a:cs typeface="Times New Roman" panose="02020603050405020304" pitchFamily="18" charset="0"/>
              </a:rPr>
              <a:t>: </a:t>
            </a:r>
            <a:r>
              <a:rPr lang="en-GB" sz="1400" kern="0" dirty="0">
                <a:effectLst/>
                <a:latin typeface="Trebuchet MS" panose="020B0703020202090204" pitchFamily="34" charset="0"/>
                <a:ea typeface="Times New Roman" panose="02020603050405020304" pitchFamily="18" charset="0"/>
                <a:cs typeface="Times New Roman" panose="02020603050405020304" pitchFamily="18" charset="0"/>
              </a:rPr>
              <a:t>Early detection and management can slow progression, </a:t>
            </a:r>
            <a:r>
              <a:rPr lang="en-GB" sz="1400" kern="0" dirty="0">
                <a:effectLst/>
                <a:latin typeface="Trebuchet MS" panose="020B0703020202090204" pitchFamily="34" charset="0"/>
                <a:ea typeface="Times New Roman" panose="02020603050405020304" pitchFamily="18" charset="0"/>
              </a:rPr>
              <a:t>Guideline adherence is crucial for improving patient outcomes</a:t>
            </a:r>
          </a:p>
          <a:p>
            <a:endParaRPr lang="en-US" dirty="0">
              <a:latin typeface="Trebuchet MS" panose="020B0703020202090204" pitchFamily="34" charset="0"/>
            </a:endParaRPr>
          </a:p>
          <a:p>
            <a:endParaRPr lang="en-US" b="0" i="0" dirty="0">
              <a:effectLst/>
              <a:latin typeface="Trebuchet MS" panose="020B0703020202090204" pitchFamily="34" charset="0"/>
            </a:endParaRPr>
          </a:p>
          <a:p>
            <a:endParaRPr lang="en-US" dirty="0">
              <a:latin typeface="Trebuchet MS" panose="020B0703020202090204" pitchFamily="34" charset="0"/>
            </a:endParaRPr>
          </a:p>
          <a:p>
            <a:endParaRPr lang="en-US" b="0" i="0" dirty="0">
              <a:effectLst/>
              <a:latin typeface="Trebuchet MS" panose="020B0703020202090204" pitchFamily="34" charset="0"/>
            </a:endParaRPr>
          </a:p>
        </p:txBody>
      </p:sp>
      <p:sp>
        <p:nvSpPr>
          <p:cNvPr id="2" name="Date Placeholder 1">
            <a:extLst>
              <a:ext uri="{FF2B5EF4-FFF2-40B4-BE49-F238E27FC236}">
                <a16:creationId xmlns:a16="http://schemas.microsoft.com/office/drawing/2014/main" id="{D586E55A-EA3F-0073-6B42-E9C7B8213577}"/>
              </a:ext>
            </a:extLst>
          </p:cNvPr>
          <p:cNvSpPr>
            <a:spLocks noGrp="1"/>
          </p:cNvSpPr>
          <p:nvPr>
            <p:ph type="dt" sz="half" idx="10"/>
          </p:nvPr>
        </p:nvSpPr>
        <p:spPr/>
        <p:txBody>
          <a:bodyPr/>
          <a:lstStyle/>
          <a:p>
            <a:fld id="{7936B38A-4311-4823-9AA4-C4F31D54D0CF}" type="datetime1">
              <a:rPr lang="en-GB" smtClean="0"/>
              <a:t>05/12/2023</a:t>
            </a:fld>
            <a:endParaRPr lang="el-GR"/>
          </a:p>
        </p:txBody>
      </p:sp>
      <p:sp>
        <p:nvSpPr>
          <p:cNvPr id="3" name="Footer Placeholder 2">
            <a:extLst>
              <a:ext uri="{FF2B5EF4-FFF2-40B4-BE49-F238E27FC236}">
                <a16:creationId xmlns:a16="http://schemas.microsoft.com/office/drawing/2014/main" id="{427E3569-2F5E-4AAE-BF53-E80112CF4D45}"/>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FFD461C5-0F5F-EED0-4811-CB0FDB0339E1}"/>
              </a:ext>
            </a:extLst>
          </p:cNvPr>
          <p:cNvSpPr>
            <a:spLocks noGrp="1"/>
          </p:cNvSpPr>
          <p:nvPr>
            <p:ph type="sldNum" sz="quarter" idx="12"/>
          </p:nvPr>
        </p:nvSpPr>
        <p:spPr/>
        <p:txBody>
          <a:bodyPr/>
          <a:lstStyle/>
          <a:p>
            <a:fld id="{5C029A5A-E19F-45FF-9B8F-3AC5FDEED292}" type="slidenum">
              <a:rPr lang="el-GR" smtClean="0"/>
              <a:t>5</a:t>
            </a:fld>
            <a:endParaRPr lang="el-GR"/>
          </a:p>
        </p:txBody>
      </p:sp>
      <p:sp>
        <p:nvSpPr>
          <p:cNvPr id="6" name="TextBox 5">
            <a:extLst>
              <a:ext uri="{FF2B5EF4-FFF2-40B4-BE49-F238E27FC236}">
                <a16:creationId xmlns:a16="http://schemas.microsoft.com/office/drawing/2014/main" id="{22E8DA41-0062-8845-9416-D77C0E7D1348}"/>
              </a:ext>
            </a:extLst>
          </p:cNvPr>
          <p:cNvSpPr txBox="1"/>
          <p:nvPr/>
        </p:nvSpPr>
        <p:spPr>
          <a:xfrm>
            <a:off x="6751087" y="4111609"/>
            <a:ext cx="3396765" cy="430887"/>
          </a:xfrm>
          <a:prstGeom prst="rect">
            <a:avLst/>
          </a:prstGeom>
          <a:noFill/>
        </p:spPr>
        <p:txBody>
          <a:bodyPr wrap="square" rtlCol="0">
            <a:spAutoFit/>
          </a:bodyPr>
          <a:lstStyle/>
          <a:p>
            <a:pPr algn="ctr"/>
            <a:r>
              <a:rPr lang="en-GB" sz="1100" b="1" i="0" dirty="0">
                <a:solidFill>
                  <a:srgbClr val="505050"/>
                </a:solidFill>
                <a:effectLst/>
                <a:latin typeface="Trebuchet MS" panose="020B0703020202090204" pitchFamily="34" charset="0"/>
              </a:rPr>
              <a:t>Age-standardised rate of Disability Adjusted Life Years for chronic kidney disease in 2017*</a:t>
            </a:r>
            <a:endParaRPr lang="en-GB" sz="1100" b="1" dirty="0">
              <a:latin typeface="Trebuchet MS" panose="020B0703020202090204" pitchFamily="34" charset="0"/>
            </a:endParaRPr>
          </a:p>
        </p:txBody>
      </p:sp>
      <p:pic>
        <p:nvPicPr>
          <p:cNvPr id="8" name="Picture 7">
            <a:extLst>
              <a:ext uri="{FF2B5EF4-FFF2-40B4-BE49-F238E27FC236}">
                <a16:creationId xmlns:a16="http://schemas.microsoft.com/office/drawing/2014/main" id="{13837FF8-37A6-6942-985E-7F358E387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1087" y="1288895"/>
            <a:ext cx="5182104" cy="2822714"/>
          </a:xfrm>
          <a:prstGeom prst="rect">
            <a:avLst/>
          </a:prstGeom>
          <a:ln>
            <a:solidFill>
              <a:schemeClr val="accent1"/>
            </a:solidFill>
          </a:ln>
        </p:spPr>
      </p:pic>
      <p:sp>
        <p:nvSpPr>
          <p:cNvPr id="9" name="TextBox 8">
            <a:extLst>
              <a:ext uri="{FF2B5EF4-FFF2-40B4-BE49-F238E27FC236}">
                <a16:creationId xmlns:a16="http://schemas.microsoft.com/office/drawing/2014/main" id="{502A11EF-F168-1347-93BC-B1AF3A11FDFD}"/>
              </a:ext>
            </a:extLst>
          </p:cNvPr>
          <p:cNvSpPr txBox="1"/>
          <p:nvPr/>
        </p:nvSpPr>
        <p:spPr>
          <a:xfrm>
            <a:off x="2088985" y="6406487"/>
            <a:ext cx="7283616" cy="400110"/>
          </a:xfrm>
          <a:prstGeom prst="rect">
            <a:avLst/>
          </a:prstGeom>
          <a:noFill/>
        </p:spPr>
        <p:txBody>
          <a:bodyPr wrap="square" rtlCol="0">
            <a:spAutoFit/>
          </a:bodyPr>
          <a:lstStyle/>
          <a:p>
            <a:r>
              <a:rPr lang="en-GB" sz="1000" b="0" i="0" dirty="0">
                <a:solidFill>
                  <a:srgbClr val="212121"/>
                </a:solidFill>
                <a:effectLst/>
                <a:latin typeface="system-ui"/>
              </a:rPr>
              <a:t>*GBD Chronic Kidney Disease Collaboration. Global, regional, and </a:t>
            </a:r>
            <a:r>
              <a:rPr lang="en-GB" sz="1000" b="0" i="0" dirty="0">
                <a:solidFill>
                  <a:srgbClr val="212121"/>
                </a:solidFill>
                <a:effectLst/>
                <a:latin typeface="Trebuchet MS" panose="020B0703020202090204" pitchFamily="34" charset="0"/>
              </a:rPr>
              <a:t>national</a:t>
            </a:r>
            <a:r>
              <a:rPr lang="en-GB" sz="1000" b="0" i="0" dirty="0">
                <a:solidFill>
                  <a:srgbClr val="212121"/>
                </a:solidFill>
                <a:effectLst/>
                <a:latin typeface="system-ui"/>
              </a:rPr>
              <a:t> burden of chronic kidney disease, 1990-2017: a systematic analysis for the Global Burden of Disease Study 2017. Lancet. 2020;395(10225):709-733. </a:t>
            </a:r>
            <a:r>
              <a:rPr lang="en-GB" sz="1000" b="0" i="0" dirty="0" err="1">
                <a:solidFill>
                  <a:srgbClr val="212121"/>
                </a:solidFill>
                <a:effectLst/>
                <a:latin typeface="system-ui"/>
              </a:rPr>
              <a:t>doi</a:t>
            </a:r>
            <a:r>
              <a:rPr lang="en-GB" sz="1000" b="0" i="0" dirty="0">
                <a:solidFill>
                  <a:srgbClr val="212121"/>
                </a:solidFill>
                <a:effectLst/>
                <a:latin typeface="system-ui"/>
              </a:rPr>
              <a:t>: 10.1016/S0140-6736(20)30045-3</a:t>
            </a:r>
            <a:endParaRPr lang="en-GB" sz="1000" dirty="0"/>
          </a:p>
        </p:txBody>
      </p:sp>
    </p:spTree>
    <p:extLst>
      <p:ext uri="{BB962C8B-B14F-4D97-AF65-F5344CB8AC3E}">
        <p14:creationId xmlns:p14="http://schemas.microsoft.com/office/powerpoint/2010/main" val="267437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ADBE-A7C5-E479-CC50-8FFC2BA328E7}"/>
              </a:ext>
            </a:extLst>
          </p:cNvPr>
          <p:cNvSpPr>
            <a:spLocks noGrp="1"/>
          </p:cNvSpPr>
          <p:nvPr>
            <p:ph type="title"/>
          </p:nvPr>
        </p:nvSpPr>
        <p:spPr/>
        <p:txBody>
          <a:bodyPr>
            <a:normAutofit fontScale="90000"/>
          </a:bodyPr>
          <a:lstStyle/>
          <a:p>
            <a:r>
              <a:rPr lang="en-GB" dirty="0"/>
              <a:t>CKD education in University environments – University of Southampton case</a:t>
            </a:r>
            <a:endParaRPr lang="el-GR" dirty="0"/>
          </a:p>
        </p:txBody>
      </p:sp>
      <p:sp>
        <p:nvSpPr>
          <p:cNvPr id="3" name="Content Placeholder 2">
            <a:extLst>
              <a:ext uri="{FF2B5EF4-FFF2-40B4-BE49-F238E27FC236}">
                <a16:creationId xmlns:a16="http://schemas.microsoft.com/office/drawing/2014/main" id="{7AD18D99-F3D2-23C3-6ADC-C488F4F54858}"/>
              </a:ext>
            </a:extLst>
          </p:cNvPr>
          <p:cNvSpPr>
            <a:spLocks noGrp="1"/>
          </p:cNvSpPr>
          <p:nvPr>
            <p:ph idx="1"/>
          </p:nvPr>
        </p:nvSpPr>
        <p:spPr/>
        <p:txBody>
          <a:bodyPr/>
          <a:lstStyle/>
          <a:p>
            <a:r>
              <a:rPr lang="en-GB" dirty="0"/>
              <a:t>In clinical settings, CKD is often under-diagnosed as it requires samples of both blood and urine and includes consideration of time (‘chronic’).</a:t>
            </a:r>
            <a:endParaRPr lang="el-GR" dirty="0"/>
          </a:p>
          <a:p>
            <a:r>
              <a:rPr lang="en-US" dirty="0"/>
              <a:t>Converting theoretical understanding of clinical concepts into logical steps for identifying and managing a disease is not straightforward. </a:t>
            </a:r>
          </a:p>
          <a:p>
            <a:r>
              <a:rPr lang="en-US" dirty="0"/>
              <a:t>There is a risk to patients if guidelines and protocols are not followed correctly.</a:t>
            </a:r>
          </a:p>
          <a:p>
            <a:r>
              <a:rPr lang="en-US" dirty="0"/>
              <a:t>In addition, during both initial training and in later professional development, professionals need to adapt to changing clinical guidelines and emerging findings from research.</a:t>
            </a:r>
          </a:p>
          <a:p>
            <a:endParaRPr lang="en-US" dirty="0"/>
          </a:p>
        </p:txBody>
      </p:sp>
      <p:sp>
        <p:nvSpPr>
          <p:cNvPr id="4" name="Date Placeholder 3">
            <a:extLst>
              <a:ext uri="{FF2B5EF4-FFF2-40B4-BE49-F238E27FC236}">
                <a16:creationId xmlns:a16="http://schemas.microsoft.com/office/drawing/2014/main" id="{59E29D76-0FAD-5761-E354-56A80C7B9E51}"/>
              </a:ext>
            </a:extLst>
          </p:cNvPr>
          <p:cNvSpPr>
            <a:spLocks noGrp="1"/>
          </p:cNvSpPr>
          <p:nvPr>
            <p:ph type="dt" sz="half" idx="10"/>
          </p:nvPr>
        </p:nvSpPr>
        <p:spPr/>
        <p:txBody>
          <a:bodyPr/>
          <a:lstStyle/>
          <a:p>
            <a:fld id="{E4E47EDE-C146-40D3-A02D-2B6FCBA3E139}" type="datetime1">
              <a:rPr lang="en-GB" smtClean="0"/>
              <a:t>05/12/2023</a:t>
            </a:fld>
            <a:endParaRPr lang="el-GR"/>
          </a:p>
        </p:txBody>
      </p:sp>
      <p:sp>
        <p:nvSpPr>
          <p:cNvPr id="5" name="Footer Placeholder 4">
            <a:extLst>
              <a:ext uri="{FF2B5EF4-FFF2-40B4-BE49-F238E27FC236}">
                <a16:creationId xmlns:a16="http://schemas.microsoft.com/office/drawing/2014/main" id="{05D685A7-EA18-2521-E068-E2E3158470F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01CE455-5568-D0C4-B650-E9A319F2F023}"/>
              </a:ext>
            </a:extLst>
          </p:cNvPr>
          <p:cNvSpPr>
            <a:spLocks noGrp="1"/>
          </p:cNvSpPr>
          <p:nvPr>
            <p:ph type="sldNum" sz="quarter" idx="12"/>
          </p:nvPr>
        </p:nvSpPr>
        <p:spPr/>
        <p:txBody>
          <a:bodyPr/>
          <a:lstStyle/>
          <a:p>
            <a:fld id="{5C029A5A-E19F-45FF-9B8F-3AC5FDEED292}" type="slidenum">
              <a:rPr lang="el-GR" smtClean="0"/>
              <a:t>6</a:t>
            </a:fld>
            <a:endParaRPr lang="el-GR"/>
          </a:p>
        </p:txBody>
      </p:sp>
    </p:spTree>
    <p:extLst>
      <p:ext uri="{BB962C8B-B14F-4D97-AF65-F5344CB8AC3E}">
        <p14:creationId xmlns:p14="http://schemas.microsoft.com/office/powerpoint/2010/main" val="4180232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4A8A-91F8-A927-FC1B-F1D290BCCCF5}"/>
              </a:ext>
            </a:extLst>
          </p:cNvPr>
          <p:cNvSpPr>
            <a:spLocks noGrp="1"/>
          </p:cNvSpPr>
          <p:nvPr>
            <p:ph type="title"/>
          </p:nvPr>
        </p:nvSpPr>
        <p:spPr/>
        <p:txBody>
          <a:bodyPr/>
          <a:lstStyle/>
          <a:p>
            <a:r>
              <a:rPr lang="en-GB" dirty="0"/>
              <a:t>Part of CKD protocol – diagnosis part</a:t>
            </a:r>
            <a:endParaRPr lang="el-GR" dirty="0"/>
          </a:p>
        </p:txBody>
      </p:sp>
      <p:sp>
        <p:nvSpPr>
          <p:cNvPr id="3" name="Content Placeholder 2">
            <a:extLst>
              <a:ext uri="{FF2B5EF4-FFF2-40B4-BE49-F238E27FC236}">
                <a16:creationId xmlns:a16="http://schemas.microsoft.com/office/drawing/2014/main" id="{2EB7CB90-4F6A-9F9A-CE56-ECCC98A32235}"/>
              </a:ext>
            </a:extLst>
          </p:cNvPr>
          <p:cNvSpPr>
            <a:spLocks noGrp="1"/>
          </p:cNvSpPr>
          <p:nvPr>
            <p:ph idx="1"/>
          </p:nvPr>
        </p:nvSpPr>
        <p:spPr>
          <a:xfrm>
            <a:off x="677334" y="1647687"/>
            <a:ext cx="8596668" cy="4292075"/>
          </a:xfrm>
        </p:spPr>
        <p:txBody>
          <a:bodyPr>
            <a:normAutofit fontScale="92500" lnSpcReduction="10000"/>
          </a:bodyPr>
          <a:lstStyle/>
          <a:p>
            <a:pPr marL="0" indent="0">
              <a:lnSpc>
                <a:spcPct val="120000"/>
              </a:lnSpc>
              <a:spcBef>
                <a:spcPts val="0"/>
              </a:spcBef>
              <a:buNone/>
            </a:pPr>
            <a:endParaRPr lang="en-GB" dirty="0"/>
          </a:p>
          <a:p>
            <a:pPr>
              <a:lnSpc>
                <a:spcPct val="120000"/>
              </a:lnSpc>
              <a:spcBef>
                <a:spcPts val="0"/>
              </a:spcBef>
            </a:pPr>
            <a:r>
              <a:rPr lang="en-GB" dirty="0"/>
              <a:t>National Institute for Health and Care Excellent (NICE) CKD guidance is very complex (77 pages), and lacks specificity on the detail of the practicalities of the initial diagnosis. We therefore focused on this diagnosis aspect.</a:t>
            </a:r>
          </a:p>
          <a:p>
            <a:pPr>
              <a:lnSpc>
                <a:spcPct val="120000"/>
              </a:lnSpc>
              <a:spcBef>
                <a:spcPts val="0"/>
              </a:spcBef>
            </a:pPr>
            <a:endParaRPr lang="en-GB" dirty="0"/>
          </a:p>
          <a:p>
            <a:pPr>
              <a:lnSpc>
                <a:spcPct val="120000"/>
              </a:lnSpc>
              <a:spcBef>
                <a:spcPts val="0"/>
              </a:spcBef>
            </a:pPr>
            <a:r>
              <a:rPr lang="en-GB" dirty="0"/>
              <a:t>The further clinical management of the condition was omitted for complexity.</a:t>
            </a:r>
          </a:p>
          <a:p>
            <a:pPr>
              <a:lnSpc>
                <a:spcPct val="120000"/>
              </a:lnSpc>
              <a:spcBef>
                <a:spcPts val="0"/>
              </a:spcBef>
            </a:pPr>
            <a:endParaRPr lang="en-GB" dirty="0"/>
          </a:p>
          <a:p>
            <a:pPr>
              <a:lnSpc>
                <a:spcPct val="120000"/>
              </a:lnSpc>
              <a:spcBef>
                <a:spcPts val="0"/>
              </a:spcBef>
            </a:pPr>
            <a:r>
              <a:rPr lang="en-GB" dirty="0"/>
              <a:t>We combined both NICE (UK) and KDIGO (international) guidelines as they complement each other at points and are used by clinicians.</a:t>
            </a:r>
          </a:p>
          <a:p>
            <a:pPr>
              <a:lnSpc>
                <a:spcPct val="120000"/>
              </a:lnSpc>
              <a:spcBef>
                <a:spcPts val="0"/>
              </a:spcBef>
            </a:pPr>
            <a:endParaRPr lang="en-GB" dirty="0"/>
          </a:p>
          <a:p>
            <a:pPr>
              <a:lnSpc>
                <a:spcPct val="120000"/>
              </a:lnSpc>
              <a:spcBef>
                <a:spcPts val="0"/>
              </a:spcBef>
            </a:pPr>
            <a:r>
              <a:rPr lang="en-GB" dirty="0"/>
              <a:t>Novel aspect: practicalities of CKD diagnosis.</a:t>
            </a:r>
          </a:p>
          <a:p>
            <a:pPr>
              <a:lnSpc>
                <a:spcPct val="120000"/>
              </a:lnSpc>
              <a:spcBef>
                <a:spcPts val="0"/>
              </a:spcBef>
            </a:pPr>
            <a:endParaRPr lang="en-GB" dirty="0"/>
          </a:p>
          <a:p>
            <a:pPr>
              <a:lnSpc>
                <a:spcPct val="120000"/>
              </a:lnSpc>
              <a:spcBef>
                <a:spcPts val="0"/>
              </a:spcBef>
            </a:pPr>
            <a:r>
              <a:rPr lang="en-GB" dirty="0"/>
              <a:t>We are extending the team with more feedback from Nephrologists and Primary Care physicians.</a:t>
            </a:r>
            <a:endParaRPr lang="el-GR" dirty="0"/>
          </a:p>
        </p:txBody>
      </p:sp>
      <p:sp>
        <p:nvSpPr>
          <p:cNvPr id="4" name="Date Placeholder 3">
            <a:extLst>
              <a:ext uri="{FF2B5EF4-FFF2-40B4-BE49-F238E27FC236}">
                <a16:creationId xmlns:a16="http://schemas.microsoft.com/office/drawing/2014/main" id="{0BBB120D-8294-DC65-8505-895FDE8A8BAB}"/>
              </a:ext>
            </a:extLst>
          </p:cNvPr>
          <p:cNvSpPr>
            <a:spLocks noGrp="1"/>
          </p:cNvSpPr>
          <p:nvPr>
            <p:ph type="dt" sz="half" idx="10"/>
          </p:nvPr>
        </p:nvSpPr>
        <p:spPr/>
        <p:txBody>
          <a:bodyPr/>
          <a:lstStyle/>
          <a:p>
            <a:fld id="{BB683B75-BDFB-4DD3-A740-A51AEAB37A3A}" type="datetime1">
              <a:rPr lang="en-GB" smtClean="0"/>
              <a:t>05/12/2023</a:t>
            </a:fld>
            <a:endParaRPr lang="el-GR"/>
          </a:p>
        </p:txBody>
      </p:sp>
      <p:sp>
        <p:nvSpPr>
          <p:cNvPr id="5" name="Footer Placeholder 4">
            <a:extLst>
              <a:ext uri="{FF2B5EF4-FFF2-40B4-BE49-F238E27FC236}">
                <a16:creationId xmlns:a16="http://schemas.microsoft.com/office/drawing/2014/main" id="{1A87E5D1-B4E2-94C4-A4AC-D270A3878CB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F7FB6AA-2825-21EA-966C-EE5B6B3EEEE3}"/>
              </a:ext>
            </a:extLst>
          </p:cNvPr>
          <p:cNvSpPr>
            <a:spLocks noGrp="1"/>
          </p:cNvSpPr>
          <p:nvPr>
            <p:ph type="sldNum" sz="quarter" idx="12"/>
          </p:nvPr>
        </p:nvSpPr>
        <p:spPr/>
        <p:txBody>
          <a:bodyPr/>
          <a:lstStyle/>
          <a:p>
            <a:fld id="{5C029A5A-E19F-45FF-9B8F-3AC5FDEED292}" type="slidenum">
              <a:rPr lang="el-GR" smtClean="0"/>
              <a:t>7</a:t>
            </a:fld>
            <a:endParaRPr lang="el-GR"/>
          </a:p>
        </p:txBody>
      </p:sp>
    </p:spTree>
    <p:extLst>
      <p:ext uri="{BB962C8B-B14F-4D97-AF65-F5344CB8AC3E}">
        <p14:creationId xmlns:p14="http://schemas.microsoft.com/office/powerpoint/2010/main" val="1702446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flowchart&#10;&#10;Description automatically generated">
            <a:hlinkClick r:id="rId2" action="ppaction://hlinkfile"/>
            <a:extLst>
              <a:ext uri="{FF2B5EF4-FFF2-40B4-BE49-F238E27FC236}">
                <a16:creationId xmlns:a16="http://schemas.microsoft.com/office/drawing/2014/main" id="{04670CB9-AF3B-E000-8D81-66A55773FF3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2075" y="120834"/>
            <a:ext cx="6257925" cy="6892609"/>
          </a:xfrm>
        </p:spPr>
      </p:pic>
      <p:sp>
        <p:nvSpPr>
          <p:cNvPr id="6" name="Date Placeholder 5">
            <a:extLst>
              <a:ext uri="{FF2B5EF4-FFF2-40B4-BE49-F238E27FC236}">
                <a16:creationId xmlns:a16="http://schemas.microsoft.com/office/drawing/2014/main" id="{552BE0CA-FC46-3DAA-0EBF-FC016EB1DF50}"/>
              </a:ext>
            </a:extLst>
          </p:cNvPr>
          <p:cNvSpPr>
            <a:spLocks noGrp="1"/>
          </p:cNvSpPr>
          <p:nvPr>
            <p:ph type="dt" sz="half" idx="10"/>
          </p:nvPr>
        </p:nvSpPr>
        <p:spPr/>
        <p:txBody>
          <a:bodyPr/>
          <a:lstStyle/>
          <a:p>
            <a:fld id="{AE185825-21F9-4CFB-8318-9541E131229E}" type="datetime1">
              <a:rPr lang="en-GB" smtClean="0"/>
              <a:t>05/12/2023</a:t>
            </a:fld>
            <a:endParaRPr lang="el-GR"/>
          </a:p>
        </p:txBody>
      </p:sp>
      <p:sp>
        <p:nvSpPr>
          <p:cNvPr id="7" name="Footer Placeholder 6">
            <a:extLst>
              <a:ext uri="{FF2B5EF4-FFF2-40B4-BE49-F238E27FC236}">
                <a16:creationId xmlns:a16="http://schemas.microsoft.com/office/drawing/2014/main" id="{4296C24C-105B-33E3-C713-E07ABD086716}"/>
              </a:ext>
            </a:extLst>
          </p:cNvPr>
          <p:cNvSpPr>
            <a:spLocks noGrp="1"/>
          </p:cNvSpPr>
          <p:nvPr>
            <p:ph type="ftr" sz="quarter" idx="11"/>
          </p:nvPr>
        </p:nvSpPr>
        <p:spPr/>
        <p:txBody>
          <a:bodyPr/>
          <a:lstStyle/>
          <a:p>
            <a:endParaRPr lang="el-GR"/>
          </a:p>
        </p:txBody>
      </p:sp>
      <p:sp>
        <p:nvSpPr>
          <p:cNvPr id="8" name="Slide Number Placeholder 7">
            <a:extLst>
              <a:ext uri="{FF2B5EF4-FFF2-40B4-BE49-F238E27FC236}">
                <a16:creationId xmlns:a16="http://schemas.microsoft.com/office/drawing/2014/main" id="{7104D455-446D-57CD-E67B-69D8E84F0766}"/>
              </a:ext>
            </a:extLst>
          </p:cNvPr>
          <p:cNvSpPr>
            <a:spLocks noGrp="1"/>
          </p:cNvSpPr>
          <p:nvPr>
            <p:ph type="sldNum" sz="quarter" idx="12"/>
          </p:nvPr>
        </p:nvSpPr>
        <p:spPr/>
        <p:txBody>
          <a:bodyPr/>
          <a:lstStyle/>
          <a:p>
            <a:fld id="{5C029A5A-E19F-45FF-9B8F-3AC5FDEED292}" type="slidenum">
              <a:rPr lang="el-GR" smtClean="0"/>
              <a:t>8</a:t>
            </a:fld>
            <a:endParaRPr lang="el-GR"/>
          </a:p>
        </p:txBody>
      </p:sp>
    </p:spTree>
    <p:extLst>
      <p:ext uri="{BB962C8B-B14F-4D97-AF65-F5344CB8AC3E}">
        <p14:creationId xmlns:p14="http://schemas.microsoft.com/office/powerpoint/2010/main" val="274328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FB003-DA8B-1BCB-682B-BF50B0392E51}"/>
              </a:ext>
            </a:extLst>
          </p:cNvPr>
          <p:cNvSpPr>
            <a:spLocks noGrp="1"/>
          </p:cNvSpPr>
          <p:nvPr>
            <p:ph type="title"/>
          </p:nvPr>
        </p:nvSpPr>
        <p:spPr/>
        <p:txBody>
          <a:bodyPr/>
          <a:lstStyle/>
          <a:p>
            <a:r>
              <a:rPr lang="en-GB" dirty="0"/>
              <a:t>Computerised Clinical Protocols</a:t>
            </a:r>
            <a:endParaRPr lang="el-GR" dirty="0"/>
          </a:p>
        </p:txBody>
      </p:sp>
      <p:sp>
        <p:nvSpPr>
          <p:cNvPr id="3" name="Content Placeholder 2">
            <a:extLst>
              <a:ext uri="{FF2B5EF4-FFF2-40B4-BE49-F238E27FC236}">
                <a16:creationId xmlns:a16="http://schemas.microsoft.com/office/drawing/2014/main" id="{19334F20-EE61-600C-883F-88255B0AF51F}"/>
              </a:ext>
            </a:extLst>
          </p:cNvPr>
          <p:cNvSpPr>
            <a:spLocks noGrp="1"/>
          </p:cNvSpPr>
          <p:nvPr>
            <p:ph idx="1"/>
          </p:nvPr>
        </p:nvSpPr>
        <p:spPr/>
        <p:txBody>
          <a:bodyPr>
            <a:normAutofit/>
          </a:bodyPr>
          <a:lstStyle/>
          <a:p>
            <a:r>
              <a:rPr lang="en-GB" dirty="0"/>
              <a:t>Model the protocol in an information system and apply it in other information systems if possible.</a:t>
            </a:r>
          </a:p>
          <a:p>
            <a:endParaRPr lang="en-GB" dirty="0"/>
          </a:p>
          <a:p>
            <a:r>
              <a:rPr lang="en-GB" dirty="0"/>
              <a:t>Final outcome: doctors to get “correct” and “adhering to the protocol” recommendations by the Information System.</a:t>
            </a:r>
          </a:p>
          <a:p>
            <a:endParaRPr lang="en-GB" dirty="0"/>
          </a:p>
          <a:p>
            <a:r>
              <a:rPr lang="en-GB" dirty="0"/>
              <a:t>To achieve that, advanced technical solutions such as DSLs will be introduced.</a:t>
            </a:r>
            <a:endParaRPr lang="el-GR" dirty="0"/>
          </a:p>
        </p:txBody>
      </p:sp>
      <p:sp>
        <p:nvSpPr>
          <p:cNvPr id="4" name="Date Placeholder 3">
            <a:extLst>
              <a:ext uri="{FF2B5EF4-FFF2-40B4-BE49-F238E27FC236}">
                <a16:creationId xmlns:a16="http://schemas.microsoft.com/office/drawing/2014/main" id="{FD759A8D-A036-98BB-D822-23B64601781A}"/>
              </a:ext>
            </a:extLst>
          </p:cNvPr>
          <p:cNvSpPr>
            <a:spLocks noGrp="1"/>
          </p:cNvSpPr>
          <p:nvPr>
            <p:ph type="dt" sz="half" idx="10"/>
          </p:nvPr>
        </p:nvSpPr>
        <p:spPr/>
        <p:txBody>
          <a:bodyPr/>
          <a:lstStyle/>
          <a:p>
            <a:fld id="{82FCDB85-A9B0-456B-A2B3-0D429DF3F75D}" type="datetime1">
              <a:rPr lang="en-GB" smtClean="0"/>
              <a:t>05/12/2023</a:t>
            </a:fld>
            <a:endParaRPr lang="el-GR"/>
          </a:p>
        </p:txBody>
      </p:sp>
      <p:sp>
        <p:nvSpPr>
          <p:cNvPr id="5" name="Footer Placeholder 4">
            <a:extLst>
              <a:ext uri="{FF2B5EF4-FFF2-40B4-BE49-F238E27FC236}">
                <a16:creationId xmlns:a16="http://schemas.microsoft.com/office/drawing/2014/main" id="{FE88F2B9-0F9E-735E-F9D6-960FC501861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DFB3F5C-201C-3B62-71D5-B30AC3599AAD}"/>
              </a:ext>
            </a:extLst>
          </p:cNvPr>
          <p:cNvSpPr>
            <a:spLocks noGrp="1"/>
          </p:cNvSpPr>
          <p:nvPr>
            <p:ph type="sldNum" sz="quarter" idx="12"/>
          </p:nvPr>
        </p:nvSpPr>
        <p:spPr/>
        <p:txBody>
          <a:bodyPr/>
          <a:lstStyle/>
          <a:p>
            <a:fld id="{5C029A5A-E19F-45FF-9B8F-3AC5FDEED292}" type="slidenum">
              <a:rPr lang="el-GR" smtClean="0"/>
              <a:t>9</a:t>
            </a:fld>
            <a:endParaRPr lang="el-GR"/>
          </a:p>
        </p:txBody>
      </p:sp>
    </p:spTree>
    <p:extLst>
      <p:ext uri="{BB962C8B-B14F-4D97-AF65-F5344CB8AC3E}">
        <p14:creationId xmlns:p14="http://schemas.microsoft.com/office/powerpoint/2010/main" val="135512977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395</TotalTime>
  <Words>2527</Words>
  <Application>Microsoft Office PowerPoint</Application>
  <PresentationFormat>Widescreen</PresentationFormat>
  <Paragraphs>254</Paragraphs>
  <Slides>28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Söhne</vt:lpstr>
      <vt:lpstr>Symbol</vt:lpstr>
      <vt:lpstr>system-ui</vt:lpstr>
      <vt:lpstr>Times New Roman</vt:lpstr>
      <vt:lpstr>Trebuchet MS</vt:lpstr>
      <vt:lpstr>Wingdings 3</vt:lpstr>
      <vt:lpstr>Facet</vt:lpstr>
      <vt:lpstr>Customised computerised clinical protocol guidelines for medical education: the case of Chronic Kidney Disease (CKD) using domain-specific languages </vt:lpstr>
      <vt:lpstr>Presentation Outline</vt:lpstr>
      <vt:lpstr>MDEnet project description</vt:lpstr>
      <vt:lpstr>Presentation Outline</vt:lpstr>
      <vt:lpstr>PowerPoint Presentation</vt:lpstr>
      <vt:lpstr>CKD education in University environments – University of Southampton case</vt:lpstr>
      <vt:lpstr>Part of CKD protocol – diagnosis part</vt:lpstr>
      <vt:lpstr>PowerPoint Presentation</vt:lpstr>
      <vt:lpstr>Computerised Clinical Protocols</vt:lpstr>
      <vt:lpstr>Technical Challenges with Computerised Clinical Protocols</vt:lpstr>
      <vt:lpstr>Presentation Outline</vt:lpstr>
      <vt:lpstr>DSLs as a solution to technical challenges</vt:lpstr>
      <vt:lpstr>PROforma</vt:lpstr>
      <vt:lpstr>Detailed Modeling in PROforma DSL</vt:lpstr>
      <vt:lpstr>PowerPoint Presentation</vt:lpstr>
      <vt:lpstr>PowerPoint Presentation</vt:lpstr>
      <vt:lpstr>Challenges in the Absence of a PROforma IDE</vt:lpstr>
      <vt:lpstr>PROforma Evaluation</vt:lpstr>
      <vt:lpstr>Guideline Definition Language (GDL)</vt:lpstr>
      <vt:lpstr>GDL protocol development steps</vt:lpstr>
      <vt:lpstr>PowerPoint Presentation</vt:lpstr>
      <vt:lpstr>PowerPoint Presentation</vt:lpstr>
      <vt:lpstr>PowerPoint Presentation</vt:lpstr>
      <vt:lpstr> GDL Evaluation</vt:lpstr>
      <vt:lpstr>DSL evaluation research</vt:lpstr>
      <vt:lpstr>Overall Conclusions</vt:lpstr>
      <vt:lpstr>PowerPoint Presentation</vt:lpstr>
      <vt:lpstr>Questions and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Customised computerised clinical protocol guidelines for medical education: the case of Chronic Kidney Disease (CKD) using domain-specific languages</dc:title>
  <dc:creator>Sophia Meacham</dc:creator>
  <cp:lastModifiedBy>Sophia Meacham</cp:lastModifiedBy>
  <cp:revision>44</cp:revision>
  <dcterms:created xsi:type="dcterms:W3CDTF">2023-12-01T09:10:09Z</dcterms:created>
  <dcterms:modified xsi:type="dcterms:W3CDTF">2023-12-05T20:27:49Z</dcterms:modified>
</cp:coreProperties>
</file>